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384" r:id="rId2"/>
    <p:sldId id="421" r:id="rId3"/>
    <p:sldId id="481" r:id="rId4"/>
    <p:sldId id="482" r:id="rId5"/>
    <p:sldId id="483" r:id="rId6"/>
    <p:sldId id="462" r:id="rId7"/>
    <p:sldId id="461" r:id="rId8"/>
    <p:sldId id="479" r:id="rId9"/>
    <p:sldId id="480" r:id="rId10"/>
    <p:sldId id="524" r:id="rId11"/>
    <p:sldId id="47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8" r:id="rId24"/>
    <p:sldId id="497" r:id="rId25"/>
    <p:sldId id="501" r:id="rId26"/>
    <p:sldId id="502" r:id="rId27"/>
    <p:sldId id="500" r:id="rId28"/>
    <p:sldId id="499" r:id="rId29"/>
    <p:sldId id="503" r:id="rId30"/>
    <p:sldId id="504" r:id="rId31"/>
    <p:sldId id="505" r:id="rId32"/>
    <p:sldId id="507" r:id="rId33"/>
    <p:sldId id="506" r:id="rId34"/>
    <p:sldId id="508" r:id="rId35"/>
    <p:sldId id="460" r:id="rId36"/>
    <p:sldId id="510" r:id="rId37"/>
    <p:sldId id="511" r:id="rId38"/>
    <p:sldId id="512" r:id="rId39"/>
    <p:sldId id="485" r:id="rId40"/>
    <p:sldId id="478" r:id="rId41"/>
    <p:sldId id="484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3" r:id="rId51"/>
    <p:sldId id="521" r:id="rId52"/>
    <p:sldId id="522" r:id="rId5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00"/>
    <a:srgbClr val="55DF47"/>
    <a:srgbClr val="EBEE76"/>
    <a:srgbClr val="EE7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9" autoAdjust="0"/>
    <p:restoredTop sz="94660"/>
  </p:normalViewPr>
  <p:slideViewPr>
    <p:cSldViewPr>
      <p:cViewPr varScale="1">
        <p:scale>
          <a:sx n="131" d="100"/>
          <a:sy n="131" d="100"/>
        </p:scale>
        <p:origin x="43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25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43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lt-LT" noProof="0" smtClean="0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lt-LT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lt-LT" smtClean="0"/>
              <a:t>2009-2013</a:t>
            </a:r>
            <a:endParaRPr lang="lt-L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lt-LT"/>
              <a:t>S.Maciulevičius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/>
            </a:lvl1pPr>
          </a:lstStyle>
          <a:p>
            <a:fld id="{5CB280B9-888F-4005-9987-C1F7D751802B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0679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1EF93-E666-4772-B9DB-A42A9FBE99B3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57385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DB0D9-47F6-469D-9BE9-6FA9FFD0A1C9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7156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E7B-F693-4150-9A0B-CCE7787FCD4D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60545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341438"/>
            <a:ext cx="3924300" cy="226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756025"/>
            <a:ext cx="3924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CCFCD-F1FE-4753-BBC1-512FA9A1E6CA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67399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341438"/>
            <a:ext cx="8001000" cy="46783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88D15-C824-4AB3-94FB-86BA3874296F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117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585D2-710A-4887-90F5-BDAD09ADA6D1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4760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5FEC4-8874-4D36-B570-2BF23A9D62FB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9985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689EC-9B8A-46FA-A6FC-644957EC9F86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6619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00ADC-8A5B-4955-AB74-53471C5257C5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5510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2BF51-CAD9-483D-8DE7-02A748E277E5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7266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2016</a:t>
            </a:r>
            <a:endParaRPr lang="lt-LT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67F03-E2B1-4161-9465-3B0C11FA5F96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1715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D4E27-3075-469E-BE4F-B9E250B088C2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61626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en-US" smtClean="0"/>
              <a:t>201</a:t>
            </a:r>
            <a:r>
              <a:rPr lang="en-US" altLang="en-US" smtClean="0"/>
              <a:t>5</a:t>
            </a:r>
            <a:endParaRPr lang="lt-LT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02D13-7382-4255-B9C1-BC55364A4F80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5225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en-US" smtClean="0"/>
              <a:t>Click to edit Master text styles</a:t>
            </a:r>
          </a:p>
          <a:p>
            <a:pPr lvl="1"/>
            <a:r>
              <a:rPr lang="lt-LT" altLang="en-US" smtClean="0"/>
              <a:t>Second level</a:t>
            </a:r>
          </a:p>
          <a:p>
            <a:pPr lvl="2"/>
            <a:r>
              <a:rPr lang="lt-LT" altLang="en-US" smtClean="0"/>
              <a:t>Third level</a:t>
            </a:r>
          </a:p>
          <a:p>
            <a:pPr lvl="3"/>
            <a:r>
              <a:rPr lang="lt-LT" altLang="en-US" smtClean="0"/>
              <a:t>Fourth level</a:t>
            </a:r>
          </a:p>
          <a:p>
            <a:pPr lvl="4"/>
            <a:r>
              <a:rPr lang="lt-LT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/>
            </a:lvl1pPr>
          </a:lstStyle>
          <a:p>
            <a:pPr>
              <a:defRPr/>
            </a:pPr>
            <a:r>
              <a:rPr lang="lt-LT" altLang="en-US" smtClean="0"/>
              <a:t>2016</a:t>
            </a:r>
            <a:endParaRPr lang="lt-LT" alt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ym typeface="Symbol" pitchFamily="18" charset="2"/>
              </a:defRPr>
            </a:lvl1pPr>
          </a:lstStyle>
          <a:p>
            <a:pPr>
              <a:defRPr/>
            </a:pPr>
            <a:r>
              <a:rPr lang="lt-LT"/>
              <a:t>S.Maciulevič</a:t>
            </a:r>
            <a:r>
              <a:rPr lang="en-US"/>
              <a:t>ius</a:t>
            </a:r>
            <a:endParaRPr lang="lt-LT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65863"/>
            <a:ext cx="898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fld id="{C98AD83F-AE0F-4120-8E17-40E84E9D663B}" type="slidenum">
              <a:rPr lang="lt-LT" altLang="en-US"/>
              <a:pPr/>
              <a:t>‹#›</a:t>
            </a:fld>
            <a:endParaRPr lang="lt-LT" altLang="en-US"/>
          </a:p>
        </p:txBody>
      </p:sp>
      <p:pic>
        <p:nvPicPr>
          <p:cNvPr id="1033" name="Picture 9" descr="KTU_I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0"/>
            <a:ext cx="12969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odle.ktu.edu/course/view.php?id=2671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ticesemi.com/latticediamo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ticesemi.com/latticediamo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0350"/>
            <a:ext cx="7054850" cy="2057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400" b="1" smtClean="0">
                <a:solidFill>
                  <a:schemeClr val="hlink"/>
                </a:solidFill>
              </a:rPr>
              <a:t>SKAITMENIN</a:t>
            </a:r>
            <a:r>
              <a:rPr lang="lt-LT" altLang="en-US" sz="3400" b="1" smtClean="0">
                <a:solidFill>
                  <a:schemeClr val="hlink"/>
                </a:solidFill>
              </a:rPr>
              <a:t>ĖS LOGIKOS PRADMENYS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1" hangingPunct="1"/>
            <a:r>
              <a:rPr lang="lt-LT" altLang="en-US" smtClean="0"/>
              <a:t>Doc. </a:t>
            </a:r>
            <a:r>
              <a:rPr lang="lt-LT" altLang="en-US" b="1" smtClean="0"/>
              <a:t>Stasys Maciulevičius</a:t>
            </a:r>
            <a:endParaRPr lang="lt-LT" altLang="en-US" smtClean="0"/>
          </a:p>
          <a:p>
            <a:pPr marL="342900" indent="-342900" eaLnBrk="1" hangingPunct="1"/>
            <a:r>
              <a:rPr lang="lt-LT" altLang="en-US" smtClean="0"/>
              <a:t>Kompiuterių katedra</a:t>
            </a:r>
          </a:p>
          <a:p>
            <a:pPr marL="342900" indent="-342900" eaLnBrk="1" hangingPunct="1"/>
            <a:r>
              <a:rPr lang="lt-LT" altLang="en-US" b="1" smtClean="0">
                <a:solidFill>
                  <a:schemeClr val="accent2"/>
                </a:solidFill>
              </a:rPr>
              <a:t>stasys.maciulevicius@ktu.lt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1258888" y="1989138"/>
            <a:ext cx="7561584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4200" b="1" smtClean="0">
                <a:solidFill>
                  <a:schemeClr val="hlink"/>
                </a:solidFill>
              </a:rPr>
              <a:t>Darbas su </a:t>
            </a:r>
            <a:r>
              <a:rPr lang="lt-LT" altLang="en-US" sz="4200" b="1" smtClean="0">
                <a:solidFill>
                  <a:srgbClr val="FF0000"/>
                </a:solidFill>
              </a:rPr>
              <a:t>Lattice Diamond</a:t>
            </a:r>
            <a:endParaRPr lang="lt-LT" altLang="en-US" sz="4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 txBox="1">
            <a:spLocks noGrp="1"/>
          </p:cNvSpPr>
          <p:nvPr/>
        </p:nvSpPr>
        <p:spPr bwMode="auto">
          <a:xfrm>
            <a:off x="61156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68760"/>
            <a:ext cx="8568952" cy="489654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815975" lvl="1" indent="-457200">
              <a:buFont typeface="+mj-lt"/>
              <a:buAutoNum type="arabicParenR"/>
            </a:pPr>
            <a:r>
              <a:rPr lang="lt-LT" altLang="en-US" sz="2400" b="1" i="1" dirty="0" smtClean="0">
                <a:solidFill>
                  <a:srgbClr val="FF0000"/>
                </a:solidFill>
              </a:rPr>
              <a:t>Diamond</a:t>
            </a:r>
            <a:r>
              <a:rPr lang="lt-LT" altLang="en-US" sz="2400" dirty="0" smtClean="0">
                <a:solidFill>
                  <a:srgbClr val="FF0000"/>
                </a:solidFill>
              </a:rPr>
              <a:t> programoje sukuriame projektą ir nubraižome schemą</a:t>
            </a:r>
            <a:endParaRPr lang="lt-LT" altLang="en-US" sz="2400" dirty="0">
              <a:solidFill>
                <a:srgbClr val="FF0000"/>
              </a:solidFill>
            </a:endParaRP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Sintezuojame ir transliuojame schemą į aprašą VHDL kalboje</a:t>
            </a:r>
            <a:endParaRPr lang="lt-LT" altLang="en-US" sz="2400" dirty="0">
              <a:solidFill>
                <a:srgbClr val="FF0000"/>
              </a:solidFill>
            </a:endParaRP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Paleidžiame modeliavimo programos (</a:t>
            </a:r>
            <a:r>
              <a:rPr lang="lt-LT" altLang="en-US" sz="2400" b="1" i="1" dirty="0" smtClean="0">
                <a:solidFill>
                  <a:srgbClr val="FF0000"/>
                </a:solidFill>
              </a:rPr>
              <a:t>Active-HDL</a:t>
            </a:r>
            <a:r>
              <a:rPr lang="lt-LT" altLang="en-US" sz="2400" dirty="0" smtClean="0">
                <a:solidFill>
                  <a:srgbClr val="FF0000"/>
                </a:solidFill>
              </a:rPr>
              <a:t>) vedlį</a:t>
            </a: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Generuojame testinį failą</a:t>
            </a: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Į šį failą įkeliame procesus, aprašančius stimulus – testinius rinkinius</a:t>
            </a: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Kompiliuojame </a:t>
            </a:r>
            <a:r>
              <a:rPr lang="lt-LT" altLang="en-US" sz="2400" dirty="0">
                <a:solidFill>
                  <a:srgbClr val="FF0000"/>
                </a:solidFill>
              </a:rPr>
              <a:t>testinį </a:t>
            </a:r>
            <a:r>
              <a:rPr lang="lt-LT" altLang="en-US" sz="2400" dirty="0" smtClean="0">
                <a:solidFill>
                  <a:srgbClr val="FF0000"/>
                </a:solidFill>
              </a:rPr>
              <a:t>failą ir inicijuojame jo vykdymą</a:t>
            </a:r>
          </a:p>
          <a:p>
            <a:pPr marL="815975" lvl="1" indent="-457200">
              <a:buFont typeface="+mj-lt"/>
              <a:buAutoNum type="arabicParenR"/>
            </a:pPr>
            <a:r>
              <a:rPr lang="lt-LT" altLang="en-US" sz="2400" dirty="0" smtClean="0">
                <a:solidFill>
                  <a:srgbClr val="FF0000"/>
                </a:solidFill>
              </a:rPr>
              <a:t>Tikrinimo patogumui įėjimo kintamuosius apjungiame į virtualiąją magistralę</a:t>
            </a:r>
          </a:p>
          <a:p>
            <a:pPr marL="815975" lvl="1" indent="-457200">
              <a:buFont typeface="+mj-lt"/>
              <a:buAutoNum type="arabicParenR"/>
            </a:pPr>
            <a:endParaRPr lang="lt-LT" altLang="en-US" sz="2800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3299" y="260648"/>
            <a:ext cx="8001000" cy="7477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dirty="0" smtClean="0">
                <a:solidFill>
                  <a:srgbClr val="FF0000"/>
                </a:solidFill>
              </a:rPr>
              <a:t>Darbo eiga</a:t>
            </a:r>
            <a:endParaRPr lang="lt-LT" alt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5126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AC7B39-41D4-4F7C-9421-B8A4DEA92855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90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7606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Paleidžiame Lattice Diamond:  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" y="1844824"/>
            <a:ext cx="8850550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374441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Spaudžiame </a:t>
            </a:r>
            <a:r>
              <a:rPr lang="lt-LT" altLang="en-US" sz="3200" b="1" smtClean="0">
                <a:solidFill>
                  <a:srgbClr val="0000CC"/>
                </a:solidFill>
              </a:rPr>
              <a:t>New ...</a:t>
            </a:r>
            <a:r>
              <a:rPr lang="lt-LT" altLang="en-US" sz="3200" smtClean="0">
                <a:solidFill>
                  <a:srgbClr val="0000CC"/>
                </a:solidFill>
              </a:rPr>
              <a:t>, o atvertame </a:t>
            </a:r>
            <a:r>
              <a:rPr lang="lt-LT" altLang="en-US" sz="3200" b="1" i="1" smtClean="0">
                <a:solidFill>
                  <a:srgbClr val="0000CC"/>
                </a:solidFill>
              </a:rPr>
              <a:t>New Project </a:t>
            </a:r>
            <a:r>
              <a:rPr lang="lt-LT" altLang="en-US" sz="3200" smtClean="0">
                <a:solidFill>
                  <a:srgbClr val="0000CC"/>
                </a:solidFill>
              </a:rPr>
              <a:t>lange - </a:t>
            </a:r>
            <a:r>
              <a:rPr lang="lt-LT" altLang="en-US" sz="3200" b="1" smtClean="0">
                <a:solidFill>
                  <a:srgbClr val="0000CC"/>
                </a:solidFill>
              </a:rPr>
              <a:t>Next</a:t>
            </a:r>
            <a:r>
              <a:rPr lang="lt-LT" altLang="en-US" sz="3200" smtClean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smtClean="0"/>
              <a:t>Projekt</a:t>
            </a:r>
            <a:r>
              <a:rPr lang="lt-LT" sz="3200" smtClean="0"/>
              <a:t>as</a:t>
            </a:r>
            <a:r>
              <a:rPr lang="en-US" sz="3200" smtClean="0"/>
              <a:t> </a:t>
            </a:r>
            <a:r>
              <a:rPr lang="lt-LT" sz="3200" smtClean="0"/>
              <a:t>– rinkinys </a:t>
            </a:r>
            <a:r>
              <a:rPr lang="pt-BR" sz="3200" smtClean="0"/>
              <a:t>fail</a:t>
            </a:r>
            <a:r>
              <a:rPr lang="lt-LT" sz="3200" smtClean="0"/>
              <a:t>ų</a:t>
            </a:r>
            <a:r>
              <a:rPr lang="pt-BR" sz="3200" smtClean="0"/>
              <a:t>, aprašan</a:t>
            </a:r>
            <a:r>
              <a:rPr lang="lt-LT" sz="3200" smtClean="0"/>
              <a:t>čių</a:t>
            </a:r>
            <a:r>
              <a:rPr lang="pt-BR" sz="3200" smtClean="0"/>
              <a:t> projekt</a:t>
            </a:r>
            <a:r>
              <a:rPr lang="lt-LT" sz="3200" smtClean="0"/>
              <a:t>u</a:t>
            </a:r>
            <a:r>
              <a:rPr lang="pt-BR" sz="3200" smtClean="0"/>
              <a:t>o</a:t>
            </a:r>
            <a:r>
              <a:rPr lang="lt-LT" sz="3200" smtClean="0"/>
              <a:t>jamą schemą</a:t>
            </a:r>
            <a:r>
              <a:rPr lang="pt-BR" sz="3200" smtClean="0"/>
              <a:t>, </a:t>
            </a:r>
            <a:r>
              <a:rPr lang="pt-BR" sz="3200"/>
              <a:t>taip </a:t>
            </a:r>
            <a:r>
              <a:rPr lang="pt-BR" sz="3200" smtClean="0"/>
              <a:t>pat</a:t>
            </a:r>
            <a:r>
              <a:rPr lang="lt-LT" sz="3200" smtClean="0"/>
              <a:t> </a:t>
            </a:r>
            <a:r>
              <a:rPr lang="en-US" sz="3200" smtClean="0"/>
              <a:t>tarpini</a:t>
            </a:r>
            <a:r>
              <a:rPr lang="lt-LT" sz="3200" smtClean="0"/>
              <a:t>ų</a:t>
            </a:r>
            <a:r>
              <a:rPr lang="en-US" sz="3200" smtClean="0"/>
              <a:t> duomen</a:t>
            </a:r>
            <a:r>
              <a:rPr lang="lt-LT" sz="3200" smtClean="0"/>
              <a:t>ų</a:t>
            </a:r>
            <a:r>
              <a:rPr lang="en-US" sz="3200" smtClean="0"/>
              <a:t> </a:t>
            </a:r>
            <a:r>
              <a:rPr lang="en-US" sz="3200"/>
              <a:t>ir </a:t>
            </a:r>
            <a:r>
              <a:rPr lang="en-US" sz="3200" smtClean="0"/>
              <a:t>iš</a:t>
            </a:r>
            <a:r>
              <a:rPr lang="lt-LT" sz="3200" smtClean="0"/>
              <a:t>ė</a:t>
            </a:r>
            <a:r>
              <a:rPr lang="en-US" sz="3200" smtClean="0"/>
              <a:t>jimo duomen</a:t>
            </a:r>
            <a:r>
              <a:rPr lang="lt-LT" sz="3200" smtClean="0"/>
              <a:t>ų</a:t>
            </a:r>
            <a:r>
              <a:rPr lang="en-US" sz="3200" smtClean="0"/>
              <a:t> </a:t>
            </a:r>
            <a:r>
              <a:rPr lang="en-US" sz="3200"/>
              <a:t>failai, dar </a:t>
            </a:r>
            <a:r>
              <a:rPr lang="lt-LT" sz="3200" smtClean="0"/>
              <a:t>v</a:t>
            </a:r>
            <a:r>
              <a:rPr lang="en-US" sz="3200" smtClean="0"/>
              <a:t>adinami </a:t>
            </a:r>
            <a:r>
              <a:rPr lang="en-US" sz="3200"/>
              <a:t>šaltinio (angl. </a:t>
            </a:r>
            <a:r>
              <a:rPr lang="en-US" sz="3200" i="1"/>
              <a:t>Source</a:t>
            </a:r>
            <a:r>
              <a:rPr lang="en-US" sz="3200"/>
              <a:t>), </a:t>
            </a:r>
            <a:r>
              <a:rPr lang="en-US" sz="3200" smtClean="0"/>
              <a:t>kurie</a:t>
            </a:r>
            <a:r>
              <a:rPr lang="lt-LT" sz="3200" smtClean="0"/>
              <a:t> </a:t>
            </a:r>
            <a:r>
              <a:rPr lang="en-US" sz="3200" smtClean="0"/>
              <a:t>saugomi </a:t>
            </a:r>
            <a:r>
              <a:rPr lang="en-US" sz="3200"/>
              <a:t>viename kataloge (aplanke).</a:t>
            </a:r>
            <a:r>
              <a:rPr lang="lt-LT" altLang="en-US" sz="320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2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4345136"/>
            <a:ext cx="8641209" cy="189217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2800" smtClean="0">
                <a:solidFill>
                  <a:srgbClr val="0000CC"/>
                </a:solidFill>
              </a:rPr>
              <a:t>Nurodome kuriamo projekto vardą (čia – </a:t>
            </a:r>
            <a:r>
              <a:rPr lang="lt-LT" altLang="en-US" sz="2800" b="1" smtClean="0">
                <a:solidFill>
                  <a:srgbClr val="0000CC"/>
                </a:solidFill>
              </a:rPr>
              <a:t>Pvz1</a:t>
            </a:r>
            <a:r>
              <a:rPr lang="lt-LT" altLang="en-US" sz="2800" smtClean="0">
                <a:solidFill>
                  <a:srgbClr val="0000CC"/>
                </a:solidFill>
              </a:rPr>
              <a:t>) ir jo saugojimo vietą</a:t>
            </a:r>
          </a:p>
          <a:p>
            <a:pPr marL="0" indent="0" eaLnBrk="1" hangingPunct="1">
              <a:buNone/>
            </a:pPr>
            <a:r>
              <a:rPr lang="lt-LT" altLang="en-US" sz="2800" b="1" smtClean="0">
                <a:solidFill>
                  <a:srgbClr val="FF0000"/>
                </a:solidFill>
              </a:rPr>
              <a:t>Svarbu</a:t>
            </a:r>
            <a:r>
              <a:rPr lang="lt-LT" altLang="en-US" sz="2800" smtClean="0">
                <a:solidFill>
                  <a:srgbClr val="FF0000"/>
                </a:solidFill>
              </a:rPr>
              <a:t> – tinkamai pasirinkite vietą, kad kitą kartą galėtumėte tęsti pradėtą darbą (</a:t>
            </a:r>
            <a:r>
              <a:rPr lang="lt-LT" altLang="en-US" sz="2800" b="1" smtClean="0">
                <a:solidFill>
                  <a:srgbClr val="FF0000"/>
                </a:solidFill>
              </a:rPr>
              <a:t>be liet.raidžių</a:t>
            </a:r>
            <a:r>
              <a:rPr lang="lt-LT" altLang="en-US" sz="2800" smtClean="0">
                <a:solidFill>
                  <a:srgbClr val="FF0000"/>
                </a:solidFill>
              </a:rPr>
              <a:t>!)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96752"/>
            <a:ext cx="4914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0405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Spaudžiame </a:t>
            </a:r>
            <a:r>
              <a:rPr lang="lt-LT" altLang="en-US" sz="3200" b="1" smtClean="0">
                <a:solidFill>
                  <a:srgbClr val="0000CC"/>
                </a:solidFill>
              </a:rPr>
              <a:t>Next</a:t>
            </a:r>
            <a:r>
              <a:rPr lang="lt-LT" altLang="en-US" sz="3200" smtClean="0">
                <a:solidFill>
                  <a:srgbClr val="0000CC"/>
                </a:solidFill>
              </a:rPr>
              <a:t>, atvertame lange - vėl </a:t>
            </a:r>
            <a:r>
              <a:rPr lang="lt-LT" altLang="en-US" sz="3200" b="1" smtClean="0">
                <a:solidFill>
                  <a:srgbClr val="0000CC"/>
                </a:solidFill>
              </a:rPr>
              <a:t>Next</a:t>
            </a:r>
            <a:r>
              <a:rPr lang="lt-LT" altLang="en-US" sz="320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" y="1772816"/>
            <a:ext cx="4431580" cy="477858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16016" y="1989063"/>
            <a:ext cx="4427984" cy="40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lt-LT" sz="3200" smtClean="0">
                <a:solidFill>
                  <a:srgbClr val="0000CC"/>
                </a:solidFill>
              </a:rPr>
              <a:t>Reikalingi </a:t>
            </a:r>
            <a:r>
              <a:rPr lang="en-US" sz="3200" smtClean="0">
                <a:solidFill>
                  <a:srgbClr val="0000CC"/>
                </a:solidFill>
              </a:rPr>
              <a:t>pasirink</a:t>
            </a:r>
            <a:r>
              <a:rPr lang="lt-LT" sz="3200" smtClean="0">
                <a:solidFill>
                  <a:srgbClr val="0000CC"/>
                </a:solidFill>
              </a:rPr>
              <a:t>ima</a:t>
            </a:r>
            <a:r>
              <a:rPr lang="en-US" sz="3200" smtClean="0">
                <a:solidFill>
                  <a:srgbClr val="0000CC"/>
                </a:solidFill>
              </a:rPr>
              <a:t>i</a:t>
            </a:r>
            <a:r>
              <a:rPr lang="en-US" sz="3200">
                <a:solidFill>
                  <a:srgbClr val="0000CC"/>
                </a:solidFill>
              </a:rPr>
              <a:t>: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0000CC"/>
                </a:solidFill>
              </a:rPr>
              <a:t>Family </a:t>
            </a:r>
            <a:r>
              <a:rPr lang="en-US" sz="2800">
                <a:solidFill>
                  <a:srgbClr val="0000CC"/>
                </a:solidFill>
              </a:rPr>
              <a:t>– </a:t>
            </a:r>
            <a:r>
              <a:rPr lang="en-US" sz="2800" i="1">
                <a:solidFill>
                  <a:srgbClr val="0000CC"/>
                </a:solidFill>
              </a:rPr>
              <a:t>LatticeXP2</a:t>
            </a:r>
            <a:r>
              <a:rPr lang="en-US" sz="2800">
                <a:solidFill>
                  <a:srgbClr val="0000CC"/>
                </a:solidFill>
              </a:rPr>
              <a:t>,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0000CC"/>
                </a:solidFill>
              </a:rPr>
              <a:t>Device </a:t>
            </a:r>
            <a:r>
              <a:rPr lang="en-US" sz="2800">
                <a:solidFill>
                  <a:srgbClr val="0000CC"/>
                </a:solidFill>
              </a:rPr>
              <a:t>– </a:t>
            </a:r>
            <a:r>
              <a:rPr lang="en-US" sz="2800" i="1">
                <a:solidFill>
                  <a:srgbClr val="0000CC"/>
                </a:solidFill>
              </a:rPr>
              <a:t>LFXP2-5E</a:t>
            </a:r>
            <a:r>
              <a:rPr lang="en-US" sz="2800">
                <a:solidFill>
                  <a:srgbClr val="0000CC"/>
                </a:solidFill>
              </a:rPr>
              <a:t>,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0000CC"/>
                </a:solidFill>
              </a:rPr>
              <a:t>Package </a:t>
            </a:r>
            <a:r>
              <a:rPr lang="en-US" sz="2800" b="1">
                <a:solidFill>
                  <a:srgbClr val="0000CC"/>
                </a:solidFill>
              </a:rPr>
              <a:t>type </a:t>
            </a:r>
            <a:r>
              <a:rPr lang="en-US" sz="2800">
                <a:solidFill>
                  <a:srgbClr val="0000CC"/>
                </a:solidFill>
              </a:rPr>
              <a:t>– </a:t>
            </a:r>
            <a:r>
              <a:rPr lang="en-US" sz="2800" i="1">
                <a:solidFill>
                  <a:srgbClr val="0000CC"/>
                </a:solidFill>
              </a:rPr>
              <a:t>TQFP144</a:t>
            </a:r>
            <a:r>
              <a:rPr lang="en-US" sz="2800">
                <a:solidFill>
                  <a:srgbClr val="0000CC"/>
                </a:solidFill>
              </a:rPr>
              <a:t>,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0000CC"/>
                </a:solidFill>
              </a:rPr>
              <a:t>Performance </a:t>
            </a:r>
            <a:r>
              <a:rPr lang="en-US" sz="2800" b="1">
                <a:solidFill>
                  <a:srgbClr val="0000CC"/>
                </a:solidFill>
              </a:rPr>
              <a:t>grade </a:t>
            </a:r>
            <a:r>
              <a:rPr lang="en-US" sz="2800">
                <a:solidFill>
                  <a:srgbClr val="0000CC"/>
                </a:solidFill>
              </a:rPr>
              <a:t>– </a:t>
            </a:r>
            <a:r>
              <a:rPr lang="en-US" sz="2800" i="1">
                <a:solidFill>
                  <a:srgbClr val="0000CC"/>
                </a:solidFill>
              </a:rPr>
              <a:t>6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0000CC"/>
                </a:solidFill>
              </a:rPr>
              <a:t>Operating </a:t>
            </a:r>
            <a:r>
              <a:rPr lang="en-US" sz="2800" b="1">
                <a:solidFill>
                  <a:srgbClr val="0000CC"/>
                </a:solidFill>
              </a:rPr>
              <a:t>conditions </a:t>
            </a:r>
            <a:r>
              <a:rPr lang="en-US" sz="2800">
                <a:solidFill>
                  <a:srgbClr val="0000CC"/>
                </a:solidFill>
              </a:rPr>
              <a:t>– </a:t>
            </a:r>
            <a:r>
              <a:rPr lang="en-US" sz="2800" i="1">
                <a:solidFill>
                  <a:srgbClr val="0000CC"/>
                </a:solidFill>
              </a:rPr>
              <a:t>Commercial</a:t>
            </a:r>
            <a:r>
              <a:rPr lang="en-US" sz="2800">
                <a:solidFill>
                  <a:srgbClr val="0000CC"/>
                </a:solidFill>
              </a:rPr>
              <a:t>.</a:t>
            </a:r>
            <a:endParaRPr lang="lt-LT" altLang="en-US" sz="2800" kern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8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0405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Spaudžiame </a:t>
            </a:r>
            <a:r>
              <a:rPr lang="lt-LT" altLang="en-US" sz="3200" b="1" smtClean="0">
                <a:solidFill>
                  <a:srgbClr val="0000CC"/>
                </a:solidFill>
              </a:rPr>
              <a:t>Next</a:t>
            </a:r>
            <a:r>
              <a:rPr lang="lt-LT" altLang="en-US" sz="3200" smtClean="0">
                <a:solidFill>
                  <a:srgbClr val="0000CC"/>
                </a:solidFill>
              </a:rPr>
              <a:t>, atvertame lange pažymime </a:t>
            </a:r>
            <a:r>
              <a:rPr lang="lt-LT" altLang="en-US" sz="3200" b="1" i="1" smtClean="0">
                <a:solidFill>
                  <a:srgbClr val="0000CC"/>
                </a:solidFill>
              </a:rPr>
              <a:t>Simplify Pro</a:t>
            </a:r>
            <a:r>
              <a:rPr lang="lt-LT" altLang="en-US" sz="3200" smtClean="0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347632"/>
            <a:ext cx="3876675" cy="18383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3" y="4256717"/>
            <a:ext cx="86412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lt-LT" altLang="en-US" sz="3200" kern="0" smtClean="0">
                <a:solidFill>
                  <a:srgbClr val="0000CC"/>
                </a:solidFill>
              </a:rPr>
              <a:t>Spaudžiame </a:t>
            </a:r>
            <a:r>
              <a:rPr lang="lt-LT" altLang="en-US" sz="3200" b="1" kern="0" smtClean="0">
                <a:solidFill>
                  <a:srgbClr val="0000CC"/>
                </a:solidFill>
              </a:rPr>
              <a:t>Next</a:t>
            </a:r>
            <a:r>
              <a:rPr lang="lt-LT" altLang="en-US" sz="3200" kern="0" smtClean="0">
                <a:solidFill>
                  <a:srgbClr val="0000CC"/>
                </a:solidFill>
              </a:rPr>
              <a:t>, </a:t>
            </a:r>
            <a:r>
              <a:rPr lang="lt-LT" altLang="en-US" sz="3200" b="1" kern="0">
                <a:solidFill>
                  <a:srgbClr val="0000CC"/>
                </a:solidFill>
              </a:rPr>
              <a:t>Next</a:t>
            </a:r>
            <a:r>
              <a:rPr lang="lt-LT" altLang="en-US" sz="3200" kern="0">
                <a:solidFill>
                  <a:srgbClr val="0000CC"/>
                </a:solidFill>
              </a:rPr>
              <a:t>, </a:t>
            </a:r>
            <a:r>
              <a:rPr lang="lt-LT" altLang="en-US" sz="3200" b="1" kern="0" smtClean="0">
                <a:solidFill>
                  <a:srgbClr val="0000CC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65600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5" y="1268760"/>
            <a:ext cx="5040559" cy="4608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Atveriamas projekto ataskaitų langas:</a:t>
            </a:r>
          </a:p>
          <a:p>
            <a:pPr marL="0" indent="0" eaLnBrk="1" hangingPunct="1">
              <a:buNone/>
            </a:pPr>
            <a:endParaRPr lang="lt-LT" altLang="en-US" sz="320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Jame dešiniuoju pelės klavišu spragtelime projekto pavadinimą (</a:t>
            </a:r>
            <a:r>
              <a:rPr lang="lt-LT" altLang="en-US" sz="3200" b="1" i="1" smtClean="0">
                <a:solidFill>
                  <a:srgbClr val="0000CC"/>
                </a:solidFill>
              </a:rPr>
              <a:t>Pvz</a:t>
            </a:r>
            <a:r>
              <a:rPr lang="lt-LT" altLang="en-US" sz="3200" smtClean="0">
                <a:solidFill>
                  <a:srgbClr val="0000CC"/>
                </a:solidFill>
              </a:rPr>
              <a:t>) ir kontekstiniame meniu pasirenkame </a:t>
            </a:r>
            <a:r>
              <a:rPr lang="lt-LT" altLang="en-US" sz="3200" b="1" i="1" smtClean="0">
                <a:solidFill>
                  <a:srgbClr val="0000CC"/>
                </a:solidFill>
              </a:rPr>
              <a:t>Properties</a:t>
            </a:r>
            <a:endParaRPr lang="lt-LT" altLang="en-US" sz="3200" smtClean="0">
              <a:solidFill>
                <a:srgbClr val="0000CC"/>
              </a:solidFill>
            </a:endParaRP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08351"/>
            <a:ext cx="3231537" cy="50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0405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Čia reikia nustatyti naudojamą kalbą – </a:t>
            </a:r>
            <a:r>
              <a:rPr lang="lt-LT" altLang="en-US" sz="3200" b="1" smtClean="0">
                <a:solidFill>
                  <a:srgbClr val="0000CC"/>
                </a:solidFill>
              </a:rPr>
              <a:t>VHDL</a:t>
            </a:r>
            <a:r>
              <a:rPr lang="lt-LT" altLang="en-US" sz="3200" smtClean="0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9" y="1989063"/>
            <a:ext cx="7105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Pradedame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0405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Kortelėje </a:t>
            </a:r>
            <a:r>
              <a:rPr lang="lt-LT" altLang="en-US" sz="3200" b="1" i="1" smtClean="0">
                <a:solidFill>
                  <a:srgbClr val="0000CC"/>
                </a:solidFill>
              </a:rPr>
              <a:t>File List </a:t>
            </a:r>
            <a:r>
              <a:rPr lang="lt-LT" altLang="en-US" sz="3200">
                <a:solidFill>
                  <a:srgbClr val="0000CC"/>
                </a:solidFill>
              </a:rPr>
              <a:t>antrojo lygio meniu </a:t>
            </a:r>
            <a:r>
              <a:rPr lang="lt-LT" altLang="en-US" sz="3200" smtClean="0">
                <a:solidFill>
                  <a:srgbClr val="0000CC"/>
                </a:solidFill>
              </a:rPr>
              <a:t>dešiniuoju pelės klavišu </a:t>
            </a:r>
            <a:r>
              <a:rPr lang="lt-LT" altLang="en-US" sz="3200">
                <a:solidFill>
                  <a:srgbClr val="0000CC"/>
                </a:solidFill>
              </a:rPr>
              <a:t>spragtelime </a:t>
            </a:r>
            <a:r>
              <a:rPr lang="lt-LT" altLang="en-US" sz="3200" smtClean="0">
                <a:solidFill>
                  <a:srgbClr val="0000CC"/>
                </a:solidFill>
              </a:rPr>
              <a:t> realizacijos pavadinimą </a:t>
            </a:r>
            <a:r>
              <a:rPr lang="lt-LT" altLang="en-US" sz="3200" i="1" smtClean="0">
                <a:solidFill>
                  <a:srgbClr val="0000CC"/>
                </a:solidFill>
              </a:rPr>
              <a:t>(</a:t>
            </a:r>
            <a:r>
              <a:rPr lang="lt-LT" altLang="en-US" sz="3200" b="1" i="1" smtClean="0">
                <a:solidFill>
                  <a:srgbClr val="0000CC"/>
                </a:solidFill>
              </a:rPr>
              <a:t>Schema1</a:t>
            </a:r>
            <a:r>
              <a:rPr lang="lt-LT" altLang="en-US" sz="3200" i="1" smtClean="0">
                <a:solidFill>
                  <a:srgbClr val="0000CC"/>
                </a:solidFill>
              </a:rPr>
              <a:t>),</a:t>
            </a:r>
            <a:r>
              <a:rPr lang="lt-LT" altLang="en-US" sz="3200" smtClean="0">
                <a:solidFill>
                  <a:srgbClr val="0000CC"/>
                </a:solidFill>
              </a:rPr>
              <a:t> išskleistame lange </a:t>
            </a:r>
            <a:r>
              <a:rPr lang="lt-LT" altLang="en-US" sz="3200">
                <a:solidFill>
                  <a:srgbClr val="0000CC"/>
                </a:solidFill>
              </a:rPr>
              <a:t>spragtelime </a:t>
            </a:r>
            <a:r>
              <a:rPr lang="lt-LT" altLang="en-US" sz="3200" b="1" smtClean="0">
                <a:solidFill>
                  <a:srgbClr val="0000CC"/>
                </a:solidFill>
              </a:rPr>
              <a:t>Add</a:t>
            </a:r>
            <a:r>
              <a:rPr lang="lt-LT" altLang="en-US" sz="3200" smtClean="0">
                <a:solidFill>
                  <a:srgbClr val="0000CC"/>
                </a:solidFill>
              </a:rPr>
              <a:t> </a:t>
            </a:r>
            <a:r>
              <a:rPr lang="lt-LT" altLang="en-US" sz="3200">
                <a:solidFill>
                  <a:srgbClr val="0000CC"/>
                </a:solidFill>
              </a:rPr>
              <a:t>ir kitame</a:t>
            </a:r>
          </a:p>
          <a:p>
            <a:pPr marL="0" indent="0" eaLnBrk="1" hangingPunct="1">
              <a:buNone/>
            </a:pPr>
            <a:r>
              <a:rPr lang="lt-LT" altLang="en-US" sz="3200" smtClean="0">
                <a:solidFill>
                  <a:srgbClr val="0000CC"/>
                </a:solidFill>
              </a:rPr>
              <a:t>išskleistame </a:t>
            </a:r>
            <a:r>
              <a:rPr lang="lt-LT" altLang="en-US" sz="3200">
                <a:solidFill>
                  <a:srgbClr val="0000CC"/>
                </a:solidFill>
              </a:rPr>
              <a:t>lange </a:t>
            </a:r>
            <a:r>
              <a:rPr lang="lt-LT" altLang="en-US" sz="3200" smtClean="0">
                <a:solidFill>
                  <a:srgbClr val="0000CC"/>
                </a:solidFill>
              </a:rPr>
              <a:t>- </a:t>
            </a:r>
            <a:r>
              <a:rPr lang="lt-LT" altLang="en-US" sz="3200" b="1" smtClean="0">
                <a:solidFill>
                  <a:srgbClr val="0000CC"/>
                </a:solidFill>
              </a:rPr>
              <a:t>New File</a:t>
            </a:r>
            <a:r>
              <a:rPr lang="lt-LT" altLang="en-US" sz="3200" smtClean="0">
                <a:solidFill>
                  <a:srgbClr val="0000CC"/>
                </a:solidFill>
              </a:rPr>
              <a:t>:</a:t>
            </a:r>
            <a:endParaRPr lang="lt-LT" altLang="en-US" sz="3200">
              <a:solidFill>
                <a:srgbClr val="0000CC"/>
              </a:solidFill>
            </a:endParaRP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75" y="3915197"/>
            <a:ext cx="6096100" cy="21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Braižysime schemą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68760"/>
            <a:ext cx="8641209" cy="50405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3200" b="1" i="1" smtClean="0">
                <a:solidFill>
                  <a:srgbClr val="0000CC"/>
                </a:solidFill>
              </a:rPr>
              <a:t>Source Files</a:t>
            </a:r>
            <a:r>
              <a:rPr lang="lt-LT" altLang="en-US" sz="3200" i="1" smtClean="0">
                <a:solidFill>
                  <a:srgbClr val="0000CC"/>
                </a:solidFill>
              </a:rPr>
              <a:t> </a:t>
            </a:r>
            <a:r>
              <a:rPr lang="lt-LT" altLang="en-US" sz="3200" smtClean="0">
                <a:solidFill>
                  <a:srgbClr val="0000CC"/>
                </a:solidFill>
              </a:rPr>
              <a:t>srityje</a:t>
            </a:r>
            <a:r>
              <a:rPr lang="lt-LT" altLang="en-US" sz="3200" i="1" smtClean="0">
                <a:solidFill>
                  <a:srgbClr val="0000CC"/>
                </a:solidFill>
              </a:rPr>
              <a:t> </a:t>
            </a:r>
            <a:r>
              <a:rPr lang="lt-LT" altLang="en-US" sz="3200" smtClean="0">
                <a:solidFill>
                  <a:srgbClr val="0000CC"/>
                </a:solidFill>
              </a:rPr>
              <a:t>pažymime </a:t>
            </a:r>
            <a:r>
              <a:rPr lang="lt-LT" altLang="en-US" sz="3200" b="1" i="1" smtClean="0">
                <a:solidFill>
                  <a:srgbClr val="0000CC"/>
                </a:solidFill>
              </a:rPr>
              <a:t>Schematic Files</a:t>
            </a:r>
            <a:r>
              <a:rPr lang="lt-LT" altLang="en-US" sz="3200" smtClean="0">
                <a:solidFill>
                  <a:srgbClr val="0000CC"/>
                </a:solidFill>
              </a:rPr>
              <a:t>, o laukelyje </a:t>
            </a:r>
            <a:r>
              <a:rPr lang="lt-LT" altLang="en-US" sz="3200" b="1" i="1" smtClean="0">
                <a:solidFill>
                  <a:srgbClr val="0000CC"/>
                </a:solidFill>
              </a:rPr>
              <a:t>Name</a:t>
            </a:r>
            <a:r>
              <a:rPr lang="lt-LT" altLang="en-US" sz="3200" smtClean="0">
                <a:solidFill>
                  <a:srgbClr val="0000CC"/>
                </a:solidFill>
              </a:rPr>
              <a:t> nurodome schemos pavadinimą (čia – </a:t>
            </a:r>
            <a:r>
              <a:rPr lang="lt-LT" altLang="en-US" sz="3200" b="1" i="1" smtClean="0">
                <a:solidFill>
                  <a:srgbClr val="0000CC"/>
                </a:solidFill>
              </a:rPr>
              <a:t>Klasika</a:t>
            </a:r>
            <a:r>
              <a:rPr lang="lt-LT" altLang="en-US" sz="3200" smtClean="0">
                <a:solidFill>
                  <a:srgbClr val="0000CC"/>
                </a:solidFill>
              </a:rPr>
              <a:t>):</a:t>
            </a: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591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Laboratoriniai darbai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8"/>
            <a:ext cx="8712968" cy="482453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smtClean="0"/>
              <a:t>Darbų tikslas:</a:t>
            </a:r>
          </a:p>
          <a:p>
            <a:pPr marL="742950" lvl="1" indent="-384175"/>
            <a:r>
              <a:rPr lang="lt-LT" altLang="en-US" sz="2800" smtClean="0"/>
              <a:t>Įtvirtinti žinia</a:t>
            </a:r>
            <a:r>
              <a:rPr lang="en-US" altLang="en-US" sz="2800" smtClean="0"/>
              <a:t>s</a:t>
            </a:r>
            <a:r>
              <a:rPr lang="lt-LT" altLang="en-US" sz="2800" smtClean="0"/>
              <a:t> apie pagrindinius loginius ir atminties elementus</a:t>
            </a:r>
          </a:p>
          <a:p>
            <a:pPr marL="742950" lvl="1" indent="-384175"/>
            <a:r>
              <a:rPr lang="lt-LT" altLang="en-US" sz="2800" smtClean="0"/>
              <a:t>Išmokti projektuoti paprasčiausias schemas</a:t>
            </a:r>
          </a:p>
          <a:p>
            <a:pPr marL="742950" lvl="1" indent="-384175"/>
            <a:r>
              <a:rPr lang="lt-LT" altLang="en-US" sz="2800"/>
              <a:t>Išmokti </a:t>
            </a:r>
            <a:r>
              <a:rPr lang="lt-LT" altLang="en-US" sz="2800" smtClean="0"/>
              <a:t>modeliuoti suprojektuotas schemas, siekiant įsitikinti projekto teisingumu; rasti klaidas ir jas ištaisyti</a:t>
            </a:r>
          </a:p>
          <a:p>
            <a:pPr marL="742950" lvl="1" indent="-384175"/>
            <a:r>
              <a:rPr lang="lt-LT" altLang="en-US" sz="2800" smtClean="0"/>
              <a:t>Išmokti dirbti su projektavimo priemone </a:t>
            </a:r>
            <a:r>
              <a:rPr lang="lt-LT" altLang="en-US" sz="2800" b="1" i="1" smtClean="0"/>
              <a:t>Lattice Diamond </a:t>
            </a:r>
            <a:r>
              <a:rPr lang="lt-LT" altLang="en-US" sz="2800" smtClean="0"/>
              <a:t>ir modeliavimo </a:t>
            </a:r>
            <a:r>
              <a:rPr lang="lt-LT" altLang="en-US" sz="2800"/>
              <a:t>priemone </a:t>
            </a:r>
            <a:r>
              <a:rPr lang="lt-LT" altLang="en-US" sz="2800" b="1" i="1" smtClean="0"/>
              <a:t>Active HDL</a:t>
            </a:r>
          </a:p>
          <a:p>
            <a:pPr marL="742950" lvl="1" indent="-384175"/>
            <a:r>
              <a:rPr lang="lt-LT" altLang="en-US" sz="2800" smtClean="0">
                <a:cs typeface="Times New Roman" pitchFamily="18" charset="0"/>
              </a:rPr>
              <a:t>Susipažinti su VHDL kalba</a:t>
            </a:r>
          </a:p>
        </p:txBody>
      </p:sp>
      <p:sp>
        <p:nvSpPr>
          <p:cNvPr id="5126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AC7B39-41D4-4F7C-9421-B8A4DEA92855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lt-LT" altLang="en-US" sz="16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dirty="0" smtClean="0"/>
              <a:t>Mūsų funkcija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340768"/>
            <a:ext cx="8893175" cy="45354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>
                <a:solidFill>
                  <a:srgbClr val="0000CC"/>
                </a:solidFill>
              </a:rPr>
              <a:t>Pademonstruosiu darbą, </a:t>
            </a:r>
            <a:r>
              <a:rPr lang="lt-LT" altLang="en-US" sz="2800" smtClean="0">
                <a:solidFill>
                  <a:srgbClr val="0000CC"/>
                </a:solidFill>
              </a:rPr>
              <a:t>projektuodamas vienskiltį sumatorių</a:t>
            </a: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Kita skaidrė paimta iš dvejetainės aritmetikos pagrindų įtarpo, pateikto praėjusiame semestre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44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lt-LT" altLang="lt-LT" sz="1600">
                <a:sym typeface="Symbol" pitchFamily="18" charset="2"/>
              </a:rPr>
              <a:t>S.Maciulevič</a:t>
            </a:r>
            <a:r>
              <a:rPr lang="en-US" altLang="lt-LT" sz="1600">
                <a:sym typeface="Symbol" pitchFamily="18" charset="2"/>
              </a:rPr>
              <a:t>ius</a:t>
            </a:r>
            <a:endParaRPr lang="lt-LT" altLang="lt-LT" sz="1600">
              <a:sym typeface="Symbol" pitchFamily="18" charset="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360" tIns="44280" rIns="90360" bIns="44280" anchor="ctr"/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lt-LT" sz="4400" dirty="0" err="1"/>
              <a:t>Sveik</a:t>
            </a:r>
            <a:r>
              <a:rPr lang="lt-LT" altLang="lt-LT" sz="4400" dirty="0"/>
              <a:t>ųjų skaičių sudėtis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628775"/>
            <a:ext cx="4027487" cy="2520950"/>
          </a:xfrm>
        </p:spPr>
        <p:txBody>
          <a:bodyPr lIns="90488" tIns="44450" rIns="90488" bIns="44450"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200" smtClean="0">
                <a:cs typeface="Times New Roman" pitchFamily="18" charset="0"/>
              </a:rPr>
              <a:t>Vienos skilties skai</a:t>
            </a:r>
            <a:r>
              <a:rPr lang="lt-LT" altLang="lt-LT" sz="2200" smtClean="0"/>
              <a:t>č</a:t>
            </a:r>
            <a:r>
              <a:rPr lang="lt-LT" altLang="lt-LT" sz="2200" smtClean="0">
                <a:cs typeface="Times New Roman" pitchFamily="18" charset="0"/>
              </a:rPr>
              <a:t>i</a:t>
            </a:r>
            <a:r>
              <a:rPr lang="lt-LT" altLang="lt-LT" sz="2200" smtClean="0"/>
              <a:t>ų</a:t>
            </a:r>
            <a:r>
              <a:rPr lang="lt-LT" altLang="lt-LT" sz="2200" smtClean="0">
                <a:cs typeface="Times New Roman" pitchFamily="18" charset="0"/>
              </a:rPr>
              <a:t> sud</a:t>
            </a:r>
            <a:r>
              <a:rPr lang="lt-LT" altLang="lt-LT" sz="2200" smtClean="0"/>
              <a:t>ė</a:t>
            </a:r>
            <a:r>
              <a:rPr lang="lt-LT" altLang="lt-LT" sz="2200" smtClean="0">
                <a:cs typeface="Times New Roman" pitchFamily="18" charset="0"/>
              </a:rPr>
              <a:t>tis</a:t>
            </a:r>
            <a:r>
              <a:rPr lang="lt-LT" altLang="lt-LT" sz="2200" b="1" smtClean="0">
                <a:cs typeface="Times New Roman" pitchFamily="18" charset="0"/>
              </a:rPr>
              <a:t> </a:t>
            </a:r>
            <a:r>
              <a:rPr lang="lt-LT" altLang="lt-LT" sz="2200" smtClean="0">
                <a:cs typeface="Times New Roman" pitchFamily="18" charset="0"/>
              </a:rPr>
              <a:t>atliekama taip:</a:t>
            </a:r>
            <a:endParaRPr lang="en-US" altLang="lt-LT" sz="2200" smtClean="0"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t-LT" sz="2200" smtClean="0">
                <a:cs typeface="Times New Roman" pitchFamily="18" charset="0"/>
              </a:rPr>
              <a:t>(</a:t>
            </a:r>
            <a:r>
              <a:rPr lang="lt-LT" altLang="lt-LT" sz="2200" smtClean="0"/>
              <a:t>č</a:t>
            </a:r>
            <a:r>
              <a:rPr lang="lt-LT" altLang="lt-LT" sz="2200" smtClean="0">
                <a:cs typeface="Times New Roman" pitchFamily="18" charset="0"/>
              </a:rPr>
              <a:t>ia </a:t>
            </a:r>
            <a:r>
              <a:rPr lang="lt-LT" altLang="lt-LT" sz="2200" b="1" smtClean="0">
                <a:cs typeface="Times New Roman" pitchFamily="18" charset="0"/>
              </a:rPr>
              <a:t>a</a:t>
            </a:r>
            <a:r>
              <a:rPr lang="lt-LT" altLang="lt-LT" sz="2200" b="1" baseline="-25000" smtClean="0">
                <a:cs typeface="Times New Roman" pitchFamily="18" charset="0"/>
              </a:rPr>
              <a:t>i</a:t>
            </a:r>
            <a:r>
              <a:rPr lang="lt-LT" altLang="lt-LT" sz="2200" b="1" smtClean="0">
                <a:cs typeface="Times New Roman" pitchFamily="18" charset="0"/>
              </a:rPr>
              <a:t>, b</a:t>
            </a:r>
            <a:r>
              <a:rPr lang="lt-LT" altLang="lt-LT" sz="2200" b="1" baseline="-25000" smtClean="0">
                <a:cs typeface="Times New Roman" pitchFamily="18" charset="0"/>
              </a:rPr>
              <a:t>i </a:t>
            </a:r>
            <a:r>
              <a:rPr lang="lt-LT" altLang="lt-LT" sz="2200" smtClean="0">
                <a:cs typeface="Times New Roman" pitchFamily="18" charset="0"/>
              </a:rPr>
              <a:t> – operandai,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200" smtClean="0">
                <a:cs typeface="Times New Roman" pitchFamily="18" charset="0"/>
              </a:rPr>
              <a:t>	     </a:t>
            </a:r>
            <a:r>
              <a:rPr lang="lt-LT" altLang="lt-LT" sz="2200" b="1" smtClean="0">
                <a:cs typeface="Times New Roman" pitchFamily="18" charset="0"/>
              </a:rPr>
              <a:t>c</a:t>
            </a:r>
            <a:r>
              <a:rPr lang="lt-LT" altLang="lt-LT" sz="2200" b="1" baseline="-25000" smtClean="0">
                <a:cs typeface="Times New Roman" pitchFamily="18" charset="0"/>
              </a:rPr>
              <a:t>i</a:t>
            </a:r>
            <a:r>
              <a:rPr lang="lt-LT" altLang="lt-LT" sz="2200" smtClean="0">
                <a:cs typeface="Times New Roman" pitchFamily="18" charset="0"/>
              </a:rPr>
              <a:t> – pernaša </a:t>
            </a:r>
            <a:r>
              <a:rPr lang="lt-LT" altLang="lt-LT" sz="2200" smtClean="0"/>
              <a:t>į</a:t>
            </a:r>
            <a:r>
              <a:rPr lang="lt-LT" altLang="lt-LT" sz="2200" smtClean="0">
                <a:cs typeface="Times New Roman" pitchFamily="18" charset="0"/>
              </a:rPr>
              <a:t> ši</a:t>
            </a:r>
            <a:r>
              <a:rPr lang="lt-LT" altLang="lt-LT" sz="2200" smtClean="0"/>
              <a:t>ą</a:t>
            </a:r>
            <a:r>
              <a:rPr lang="lt-LT" altLang="lt-LT" sz="2200" smtClean="0">
                <a:cs typeface="Times New Roman" pitchFamily="18" charset="0"/>
              </a:rPr>
              <a:t> skilt</a:t>
            </a:r>
            <a:r>
              <a:rPr lang="lt-LT" altLang="lt-LT" sz="2200" smtClean="0"/>
              <a:t>į</a:t>
            </a:r>
            <a:r>
              <a:rPr lang="lt-LT" altLang="lt-LT" sz="2200" smtClean="0">
                <a:cs typeface="Times New Roman" pitchFamily="18" charset="0"/>
              </a:rPr>
              <a:t>,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200" smtClean="0">
                <a:cs typeface="Times New Roman" pitchFamily="18" charset="0"/>
              </a:rPr>
              <a:t>		</a:t>
            </a:r>
            <a:r>
              <a:rPr lang="lt-LT" altLang="lt-LT" sz="2200" b="1" smtClean="0">
                <a:cs typeface="Times New Roman" pitchFamily="18" charset="0"/>
              </a:rPr>
              <a:t>s</a:t>
            </a:r>
            <a:r>
              <a:rPr lang="lt-LT" altLang="lt-LT" sz="2200" b="1" baseline="-25000" smtClean="0">
                <a:cs typeface="Times New Roman" pitchFamily="18" charset="0"/>
              </a:rPr>
              <a:t>i</a:t>
            </a:r>
            <a:r>
              <a:rPr lang="lt-LT" altLang="lt-LT" sz="2200" baseline="-25000" smtClean="0">
                <a:cs typeface="Times New Roman" pitchFamily="18" charset="0"/>
              </a:rPr>
              <a:t> </a:t>
            </a:r>
            <a:r>
              <a:rPr lang="lt-LT" altLang="lt-LT" sz="2200" smtClean="0">
                <a:cs typeface="Times New Roman" pitchFamily="18" charset="0"/>
              </a:rPr>
              <a:t>– suma,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sz="2200" smtClean="0">
                <a:cs typeface="Times New Roman" pitchFamily="18" charset="0"/>
              </a:rPr>
              <a:t>	  </a:t>
            </a:r>
            <a:r>
              <a:rPr lang="lt-LT" altLang="lt-LT" sz="2200" b="1" smtClean="0">
                <a:cs typeface="Times New Roman" pitchFamily="18" charset="0"/>
              </a:rPr>
              <a:t>c</a:t>
            </a:r>
            <a:r>
              <a:rPr lang="lt-LT" altLang="lt-LT" sz="2200" b="1" baseline="-25000" smtClean="0">
                <a:cs typeface="Times New Roman" pitchFamily="18" charset="0"/>
              </a:rPr>
              <a:t>i+1</a:t>
            </a:r>
            <a:r>
              <a:rPr lang="lt-LT" altLang="lt-LT" sz="2200" b="1" smtClean="0">
                <a:cs typeface="Times New Roman" pitchFamily="18" charset="0"/>
              </a:rPr>
              <a:t> </a:t>
            </a:r>
            <a:r>
              <a:rPr lang="lt-LT" altLang="lt-LT" sz="2200" smtClean="0">
                <a:cs typeface="Times New Roman" pitchFamily="18" charset="0"/>
              </a:rPr>
              <a:t>– pernaša </a:t>
            </a:r>
            <a:r>
              <a:rPr lang="lt-LT" altLang="lt-LT" sz="2200" smtClean="0"/>
              <a:t>į</a:t>
            </a:r>
            <a:r>
              <a:rPr lang="lt-LT" altLang="lt-LT" sz="2200" smtClean="0">
                <a:cs typeface="Times New Roman" pitchFamily="18" charset="0"/>
              </a:rPr>
              <a:t>  aukštesni</a:t>
            </a:r>
            <a:r>
              <a:rPr lang="lt-LT" altLang="lt-LT" sz="2200" smtClean="0"/>
              <a:t>ą</a:t>
            </a:r>
            <a:r>
              <a:rPr lang="lt-LT" altLang="lt-LT" sz="2200" smtClean="0">
                <a:cs typeface="Times New Roman" pitchFamily="18" charset="0"/>
              </a:rPr>
              <a:t>j</a:t>
            </a:r>
            <a:r>
              <a:rPr lang="lt-LT" altLang="lt-LT" sz="2200" smtClean="0"/>
              <a:t>ą</a:t>
            </a:r>
            <a:r>
              <a:rPr lang="lt-LT" altLang="lt-LT" sz="2200" smtClean="0">
                <a:cs typeface="Times New Roman" pitchFamily="18" charset="0"/>
              </a:rPr>
              <a:t> skilt</a:t>
            </a:r>
            <a:r>
              <a:rPr lang="lt-LT" altLang="lt-LT" sz="2200" smtClean="0"/>
              <a:t>į</a:t>
            </a:r>
            <a:r>
              <a:rPr lang="lt-LT" altLang="lt-LT" sz="2200" smtClean="0">
                <a:cs typeface="Times New Roman" pitchFamily="18" charset="0"/>
              </a:rPr>
              <a:t>)</a:t>
            </a: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643438" y="1363663"/>
          <a:ext cx="4038600" cy="4657725"/>
        </p:xfrm>
        <a:graphic>
          <a:graphicData uri="http://schemas.openxmlformats.org/drawingml/2006/table">
            <a:tbl>
              <a:tblPr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lt-LT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lt-LT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kumimoji="0" lang="lt-LT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kumimoji="0" lang="lt-LT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kumimoji="0" lang="en-US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lt-LT" altLang="lt-LT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1187450" y="4149725"/>
            <a:ext cx="1890713" cy="2041525"/>
            <a:chOff x="748" y="2795"/>
            <a:chExt cx="1191" cy="1286"/>
          </a:xfrm>
        </p:grpSpPr>
        <p:sp>
          <p:nvSpPr>
            <p:cNvPr id="21574" name="Rectangle 67"/>
            <p:cNvSpPr>
              <a:spLocks noChangeArrowheads="1"/>
            </p:cNvSpPr>
            <p:nvPr/>
          </p:nvSpPr>
          <p:spPr bwMode="auto">
            <a:xfrm>
              <a:off x="1118" y="3097"/>
              <a:ext cx="466" cy="50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l-GR" altLang="lt-LT" sz="2400" b="1">
                  <a:latin typeface="Arial" charset="0"/>
                  <a:cs typeface="Arial" charset="0"/>
                </a:rPr>
                <a:t>Σ</a:t>
              </a:r>
            </a:p>
          </p:txBody>
        </p:sp>
        <p:sp>
          <p:nvSpPr>
            <p:cNvPr id="21575" name="Line 68"/>
            <p:cNvSpPr>
              <a:spLocks noChangeShapeType="1"/>
            </p:cNvSpPr>
            <p:nvPr/>
          </p:nvSpPr>
          <p:spPr bwMode="auto">
            <a:xfrm flipV="1">
              <a:off x="1235" y="3599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21576" name="Line 69"/>
            <p:cNvSpPr>
              <a:spLocks noChangeShapeType="1"/>
            </p:cNvSpPr>
            <p:nvPr/>
          </p:nvSpPr>
          <p:spPr bwMode="auto">
            <a:xfrm flipV="1">
              <a:off x="1526" y="3599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21577" name="Line 70"/>
            <p:cNvSpPr>
              <a:spLocks noChangeShapeType="1"/>
            </p:cNvSpPr>
            <p:nvPr/>
          </p:nvSpPr>
          <p:spPr bwMode="auto">
            <a:xfrm flipH="1" flipV="1">
              <a:off x="1588" y="3329"/>
              <a:ext cx="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21578" name="Text Box 71"/>
            <p:cNvSpPr txBox="1">
              <a:spLocks noChangeArrowheads="1"/>
            </p:cNvSpPr>
            <p:nvPr/>
          </p:nvSpPr>
          <p:spPr bwMode="auto">
            <a:xfrm>
              <a:off x="1156" y="3793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lt-LT" altLang="lt-LT" sz="2400" b="1">
                  <a:latin typeface="Arial" charset="0"/>
                </a:rPr>
                <a:t>a</a:t>
              </a:r>
              <a:r>
                <a:rPr lang="lt-LT" altLang="lt-LT" sz="2400" b="1" baseline="-25000">
                  <a:latin typeface="Arial" charset="0"/>
                </a:rPr>
                <a:t>i</a:t>
              </a:r>
              <a:r>
                <a:rPr lang="lt-LT" altLang="lt-LT" sz="2400" b="1">
                  <a:latin typeface="Arial" charset="0"/>
                </a:rPr>
                <a:t>  b</a:t>
              </a:r>
              <a:r>
                <a:rPr lang="lt-LT" altLang="lt-LT" sz="2400" b="1" baseline="-25000">
                  <a:latin typeface="Arial" charset="0"/>
                </a:rPr>
                <a:t>i</a:t>
              </a:r>
            </a:p>
          </p:txBody>
        </p:sp>
        <p:sp>
          <p:nvSpPr>
            <p:cNvPr id="21579" name="Text Box 72"/>
            <p:cNvSpPr txBox="1">
              <a:spLocks noChangeArrowheads="1"/>
            </p:cNvSpPr>
            <p:nvPr/>
          </p:nvSpPr>
          <p:spPr bwMode="auto">
            <a:xfrm>
              <a:off x="1645" y="3022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lt-LT" altLang="lt-LT" sz="2400" b="1">
                  <a:latin typeface="Arial" charset="0"/>
                </a:rPr>
                <a:t>c</a:t>
              </a:r>
              <a:r>
                <a:rPr lang="lt-LT" altLang="lt-LT" sz="2400" b="1" baseline="-25000">
                  <a:latin typeface="Arial" charset="0"/>
                </a:rPr>
                <a:t>i</a:t>
              </a:r>
            </a:p>
          </p:txBody>
        </p:sp>
        <p:sp>
          <p:nvSpPr>
            <p:cNvPr id="21580" name="Line 73"/>
            <p:cNvSpPr>
              <a:spLocks noChangeShapeType="1"/>
            </p:cNvSpPr>
            <p:nvPr/>
          </p:nvSpPr>
          <p:spPr bwMode="auto">
            <a:xfrm flipH="1" flipV="1">
              <a:off x="748" y="3330"/>
              <a:ext cx="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21581" name="Text Box 74"/>
            <p:cNvSpPr txBox="1">
              <a:spLocks noChangeArrowheads="1"/>
            </p:cNvSpPr>
            <p:nvPr/>
          </p:nvSpPr>
          <p:spPr bwMode="auto">
            <a:xfrm>
              <a:off x="753" y="302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lt-LT" altLang="lt-LT" sz="2400" b="1">
                  <a:latin typeface="Arial" charset="0"/>
                </a:rPr>
                <a:t>c</a:t>
              </a:r>
              <a:r>
                <a:rPr lang="lt-LT" altLang="lt-LT" sz="2400" b="1" baseline="-25000">
                  <a:latin typeface="Arial" charset="0"/>
                </a:rPr>
                <a:t>i+1</a:t>
              </a:r>
            </a:p>
          </p:txBody>
        </p:sp>
        <p:sp>
          <p:nvSpPr>
            <p:cNvPr id="21582" name="Text Box 75"/>
            <p:cNvSpPr txBox="1">
              <a:spLocks noChangeArrowheads="1"/>
            </p:cNvSpPr>
            <p:nvPr/>
          </p:nvSpPr>
          <p:spPr bwMode="auto">
            <a:xfrm>
              <a:off x="1338" y="2795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lt-LT" altLang="lt-LT" sz="2400" b="1">
                  <a:latin typeface="Arial" charset="0"/>
                </a:rPr>
                <a:t>s</a:t>
              </a:r>
              <a:r>
                <a:rPr lang="lt-LT" altLang="lt-LT" sz="2400" b="1" baseline="-25000">
                  <a:latin typeface="Arial" charset="0"/>
                </a:rPr>
                <a:t>i</a:t>
              </a:r>
            </a:p>
          </p:txBody>
        </p:sp>
        <p:sp>
          <p:nvSpPr>
            <p:cNvPr id="21583" name="Line 76"/>
            <p:cNvSpPr>
              <a:spLocks noChangeShapeType="1"/>
            </p:cNvSpPr>
            <p:nvPr/>
          </p:nvSpPr>
          <p:spPr bwMode="auto">
            <a:xfrm flipV="1">
              <a:off x="1338" y="284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lt-LT"/>
            </a:p>
          </p:txBody>
        </p:sp>
      </p:grpSp>
      <p:sp>
        <p:nvSpPr>
          <p:cNvPr id="21571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BA4DE76-A4FB-4CD3-9924-BE0E010E373E}" type="slidenum">
              <a:rPr lang="lt-LT" altLang="lt-LT" sz="1600"/>
              <a:pPr algn="r"/>
              <a:t>21</a:t>
            </a:fld>
            <a:endParaRPr lang="lt-LT" altLang="lt-LT" sz="1600"/>
          </a:p>
        </p:txBody>
      </p:sp>
      <p:sp>
        <p:nvSpPr>
          <p:cNvPr id="21572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lt-LT" altLang="lt-LT" smtClean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58925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lt-LT" altLang="lt-LT" sz="1600">
                <a:sym typeface="Symbol" pitchFamily="18" charset="2"/>
              </a:rPr>
              <a:t>S.Maciulevič</a:t>
            </a:r>
            <a:r>
              <a:rPr lang="en-US" altLang="lt-LT" sz="1600">
                <a:sym typeface="Symbol" pitchFamily="18" charset="2"/>
              </a:rPr>
              <a:t>ius</a:t>
            </a:r>
            <a:endParaRPr lang="lt-LT" altLang="lt-LT" sz="1600">
              <a:sym typeface="Symbol" pitchFamily="18" charset="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360" tIns="44280" rIns="90360" bIns="44280" anchor="ctr"/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lt-LT" altLang="en-US"/>
              <a:t>Braižysime schemą ...</a:t>
            </a:r>
            <a:endParaRPr lang="lt-LT" altLang="lt-LT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23928" y="1628800"/>
            <a:ext cx="4814416" cy="252095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Užrašome pernašą </a:t>
            </a:r>
            <a:r>
              <a:rPr lang="lt-LT" altLang="lt-LT" sz="2800" b="1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 ir sumą </a:t>
            </a:r>
            <a:r>
              <a:rPr lang="lt-LT" altLang="lt-LT" sz="2800" b="1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 aprašančias funkcijas:</a:t>
            </a:r>
            <a:endParaRPr lang="en-US" altLang="lt-LT" sz="280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b="1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 = ab + bc + ac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lt-LT" altLang="lt-LT" sz="2800" b="1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lt-LT" altLang="lt-LT" sz="280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abc </a:t>
            </a:r>
            <a:r>
              <a:rPr lang="lt-LT" altLang="lt-LT" sz="2800">
                <a:solidFill>
                  <a:srgbClr val="0000CC"/>
                </a:solidFill>
                <a:cs typeface="Times New Roman" pitchFamily="18" charset="0"/>
              </a:rPr>
              <a:t>+ 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abc </a:t>
            </a:r>
            <a:r>
              <a:rPr lang="lt-LT" altLang="lt-LT" sz="2800">
                <a:solidFill>
                  <a:srgbClr val="0000CC"/>
                </a:solidFill>
                <a:cs typeface="Times New Roman" pitchFamily="18" charset="0"/>
              </a:rPr>
              <a:t>+ </a:t>
            </a:r>
            <a:r>
              <a:rPr lang="lt-LT" altLang="lt-LT" sz="2800" smtClean="0">
                <a:solidFill>
                  <a:srgbClr val="0000CC"/>
                </a:solidFill>
                <a:cs typeface="Times New Roman" pitchFamily="18" charset="0"/>
              </a:rPr>
              <a:t>abc + abc</a:t>
            </a:r>
            <a:endParaRPr lang="lt-LT" altLang="lt-LT" sz="280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lt-LT" altLang="lt-LT" sz="2800" smtClean="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57879933"/>
              </p:ext>
            </p:extLst>
          </p:nvPr>
        </p:nvGraphicFramePr>
        <p:xfrm>
          <a:off x="395536" y="1320006"/>
          <a:ext cx="3096345" cy="4657725"/>
        </p:xfrm>
        <a:graphic>
          <a:graphicData uri="http://schemas.openxmlformats.org/drawingml/2006/table">
            <a:tbl>
              <a:tblPr/>
              <a:tblGrid>
                <a:gridCol w="61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71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BA4DE76-A4FB-4CD3-9924-BE0E010E373E}" type="slidenum">
              <a:rPr lang="lt-LT" altLang="lt-LT" sz="1600"/>
              <a:pPr algn="r"/>
              <a:t>22</a:t>
            </a:fld>
            <a:endParaRPr lang="lt-LT" altLang="lt-LT" sz="1600"/>
          </a:p>
        </p:txBody>
      </p:sp>
      <p:sp>
        <p:nvSpPr>
          <p:cNvPr id="21572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lt-LT" altLang="lt-LT" smtClean="0"/>
              <a:t>2016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691302" y="2996952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4860032" y="2996952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652120" y="3015926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019800" y="3010186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804248" y="2998706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7020272" y="3003569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79292" y="3724275"/>
            <a:ext cx="4814416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Pastebėsime, kad </a:t>
            </a: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gali būti išreikšta ir taip:</a:t>
            </a:r>
            <a:endParaRPr lang="en-US" altLang="lt-LT" sz="2800" kern="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= a 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  <a:sym typeface="Symbol" panose="05050102010706020507" pitchFamily="18" charset="2"/>
              </a:rPr>
              <a:t>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b 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  <a:sym typeface="Symbol" panose="05050102010706020507" pitchFamily="18" charset="2"/>
              </a:rPr>
              <a:t>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c </a:t>
            </a:r>
            <a:r>
              <a:rPr lang="lt-LT" altLang="lt-LT" sz="2800" kern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(a </a:t>
            </a:r>
            <a:r>
              <a:rPr lang="lt-LT" altLang="lt-LT" sz="2800" kern="0">
                <a:solidFill>
                  <a:srgbClr val="0000CC"/>
                </a:solidFill>
                <a:cs typeface="Times New Roman" pitchFamily="18" charset="0"/>
                <a:sym typeface="Symbol" panose="05050102010706020507" pitchFamily="18" charset="2"/>
              </a:rPr>
              <a:t></a:t>
            </a:r>
            <a:r>
              <a:rPr lang="lt-LT" altLang="lt-LT" sz="2800" ker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b) </a:t>
            </a:r>
            <a:r>
              <a:rPr lang="lt-LT" altLang="lt-LT" sz="2800" kern="0">
                <a:solidFill>
                  <a:srgbClr val="0000CC"/>
                </a:solidFill>
                <a:cs typeface="Times New Roman" pitchFamily="18" charset="0"/>
                <a:sym typeface="Symbol" panose="05050102010706020507" pitchFamily="18" charset="2"/>
              </a:rPr>
              <a:t></a:t>
            </a:r>
            <a:r>
              <a:rPr lang="lt-LT" altLang="lt-LT" sz="2800" kern="0">
                <a:solidFill>
                  <a:srgbClr val="0000CC"/>
                </a:solidFill>
                <a:cs typeface="Times New Roman" pitchFamily="18" charset="0"/>
              </a:rPr>
              <a:t> c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lt-LT" altLang="lt-LT" sz="2800" kern="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lt-LT" altLang="lt-LT" sz="2800" kern="0" smtClean="0">
              <a:solidFill>
                <a:srgbClr val="0000CC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Redaktoriaus langas</a:t>
            </a: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77142"/>
            <a:ext cx="7734300" cy="3324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792" y="1320547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mtClean="0">
                <a:solidFill>
                  <a:srgbClr val="0000CC"/>
                </a:solidFill>
              </a:rPr>
              <a:t>Keičia schemos mastelį</a:t>
            </a:r>
            <a:endParaRPr lang="en-US">
              <a:solidFill>
                <a:srgbClr val="0000CC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417288" y="1631697"/>
            <a:ext cx="482774" cy="9361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3658675" y="1617950"/>
            <a:ext cx="482774" cy="9361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905204" y="1617950"/>
            <a:ext cx="482774" cy="9361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79502" y="4077072"/>
            <a:ext cx="31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mtClean="0">
                <a:solidFill>
                  <a:srgbClr val="0000CC"/>
                </a:solidFill>
              </a:rPr>
              <a:t>Čia bus braižoma schema</a:t>
            </a:r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05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Braižymo įrankiai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3" y="1340768"/>
            <a:ext cx="4104456" cy="45354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</a:rPr>
              <a:t>Elementų pasirinkimui</a:t>
            </a: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</a:rPr>
              <a:t>Lapo perstūmimui</a:t>
            </a: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</a:rPr>
              <a:t>Komponentų sujungimams</a:t>
            </a: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</a:rPr>
              <a:t>Linijų pavadinimams</a:t>
            </a: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Įvesčių ir išvesčių nurodymui</a:t>
            </a: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Elementų pasirinkimui</a:t>
            </a:r>
          </a:p>
          <a:p>
            <a:pPr marL="0" indent="0" eaLnBrk="1" hangingPunct="1">
              <a:buNone/>
            </a:pPr>
            <a:endParaRPr lang="lt-LT" altLang="en-US" sz="240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lt-LT" altLang="en-US" sz="240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Sujungimų paryškinimui</a:t>
            </a:r>
            <a:endParaRPr lang="lt-LT" altLang="en-US" sz="24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340768"/>
            <a:ext cx="387350" cy="436553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609600" y="1591431"/>
            <a:ext cx="722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609600" y="1772816"/>
            <a:ext cx="72204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609600" y="2311734"/>
            <a:ext cx="650032" cy="1080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645604" y="2587781"/>
            <a:ext cx="686036" cy="2760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666886" y="3018687"/>
            <a:ext cx="686036" cy="2760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627602" y="3278071"/>
            <a:ext cx="686036" cy="485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645604" y="4972653"/>
            <a:ext cx="668034" cy="1125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508104" y="3763556"/>
            <a:ext cx="3384376" cy="2119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lt-LT" altLang="en-US" sz="2000" kern="0" smtClean="0">
                <a:solidFill>
                  <a:srgbClr val="0000CC"/>
                </a:solidFill>
              </a:rPr>
              <a:t>Jei netelpate į braižymo lapą, jo dydį galite pakeisti tokiu būdu: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lt-LT" altLang="en-US" sz="2000" b="1" i="1" kern="0" smtClean="0">
                <a:solidFill>
                  <a:srgbClr val="0000CC"/>
                </a:solidFill>
              </a:rPr>
              <a:t>Edit</a:t>
            </a:r>
            <a:r>
              <a:rPr lang="lt-LT" altLang="en-US" sz="2000" kern="0" smtClean="0">
                <a:solidFill>
                  <a:srgbClr val="0000CC"/>
                </a:solidFill>
              </a:rPr>
              <a:t> </a:t>
            </a:r>
            <a:r>
              <a:rPr lang="lt-LT" altLang="en-US" sz="2000" kern="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lt-LT" altLang="en-US" sz="2000" b="1" i="1" kern="0">
                <a:solidFill>
                  <a:srgbClr val="0000CC"/>
                </a:solidFill>
                <a:sym typeface="Wingdings" panose="05000000000000000000" pitchFamily="2" charset="2"/>
              </a:rPr>
              <a:t>Sheet</a:t>
            </a:r>
            <a:r>
              <a:rPr lang="lt-LT" altLang="en-US" sz="2000" kern="0" smtClean="0">
                <a:solidFill>
                  <a:srgbClr val="0000CC"/>
                </a:solidFill>
                <a:sym typeface="Wingdings" panose="05000000000000000000" pitchFamily="2" charset="2"/>
              </a:rPr>
              <a:t>  spragtelime laukelyje </a:t>
            </a:r>
            <a:r>
              <a:rPr lang="lt-LT" altLang="en-US" sz="2000" b="1" i="1" kern="0">
                <a:solidFill>
                  <a:srgbClr val="0000CC"/>
                </a:solidFill>
                <a:sym typeface="Wingdings" panose="05000000000000000000" pitchFamily="2" charset="2"/>
              </a:rPr>
              <a:t>Size</a:t>
            </a:r>
            <a:r>
              <a:rPr lang="lt-LT" altLang="en-US" sz="2000" kern="0" smtClean="0">
                <a:solidFill>
                  <a:srgbClr val="0000CC"/>
                </a:solidFill>
                <a:sym typeface="Wingdings" panose="05000000000000000000" pitchFamily="2" charset="2"/>
              </a:rPr>
              <a:t>  </a:t>
            </a:r>
            <a:r>
              <a:rPr lang="lt-LT" altLang="en-US" sz="2000" b="1" i="1" kern="0">
                <a:solidFill>
                  <a:srgbClr val="0000CC"/>
                </a:solidFill>
                <a:sym typeface="Wingdings" panose="05000000000000000000" pitchFamily="2" charset="2"/>
              </a:rPr>
              <a:t>Resize</a:t>
            </a:r>
            <a:endParaRPr lang="lt-LT" altLang="en-US" sz="2000" b="1" i="1" ker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5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Mūsų sumatorius</a:t>
            </a: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lt-LT" altLang="en-US" sz="1600"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2327" y="1329928"/>
            <a:ext cx="4773262" cy="137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ir </a:t>
            </a: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aprašančios funkcijos:</a:t>
            </a:r>
            <a:endParaRPr lang="en-US" altLang="lt-LT" sz="2800" kern="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= ab + bc + ac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lt-LT" altLang="lt-LT" sz="2800" b="1" kern="0" smtClean="0">
                <a:solidFill>
                  <a:srgbClr val="0000CC"/>
                </a:solidFill>
                <a:cs typeface="Times New Roman" pitchFamily="18" charset="0"/>
              </a:rPr>
              <a:t>S</a:t>
            </a:r>
            <a:r>
              <a:rPr lang="lt-LT" altLang="lt-LT" sz="2800" kern="0" smtClean="0">
                <a:solidFill>
                  <a:srgbClr val="0000CC"/>
                </a:solidFill>
                <a:cs typeface="Times New Roman" pitchFamily="18" charset="0"/>
              </a:rPr>
              <a:t> = abc + abc + abc + abc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lt-LT" altLang="lt-LT" sz="2800" kern="0" smtClean="0">
              <a:solidFill>
                <a:srgbClr val="0000CC"/>
              </a:solidFill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27998" y="2313943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496728" y="2313943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288816" y="2332917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56496" y="2327177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440944" y="2315697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56968" y="2320560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322348" y="2891696"/>
            <a:ext cx="2708144" cy="2444905"/>
            <a:chOff x="322348" y="2891696"/>
            <a:chExt cx="2708144" cy="2444905"/>
          </a:xfrm>
        </p:grpSpPr>
        <p:grpSp>
          <p:nvGrpSpPr>
            <p:cNvPr id="14" name="Group 13"/>
            <p:cNvGrpSpPr/>
            <p:nvPr/>
          </p:nvGrpSpPr>
          <p:grpSpPr>
            <a:xfrm>
              <a:off x="642284" y="2905044"/>
              <a:ext cx="1129580" cy="720080"/>
              <a:chOff x="2267744" y="2852936"/>
              <a:chExt cx="1129580" cy="72008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2483768" y="2852936"/>
                <a:ext cx="504056" cy="72008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2267744" y="3052991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267744" y="342900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2987824" y="3212976"/>
                <a:ext cx="4095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Rectangle 19"/>
            <p:cNvSpPr/>
            <p:nvPr/>
          </p:nvSpPr>
          <p:spPr bwMode="auto">
            <a:xfrm>
              <a:off x="1987888" y="3645112"/>
              <a:ext cx="504056" cy="81957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1771864" y="3862883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71864" y="4347039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91944" y="410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Rectangle 25"/>
            <p:cNvSpPr/>
            <p:nvPr/>
          </p:nvSpPr>
          <p:spPr bwMode="auto">
            <a:xfrm>
              <a:off x="858308" y="3756992"/>
              <a:ext cx="504056" cy="720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642284" y="3957047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42284" y="433305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362364" y="4117032"/>
              <a:ext cx="61636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29"/>
            <p:cNvGrpSpPr/>
            <p:nvPr/>
          </p:nvGrpSpPr>
          <p:grpSpPr>
            <a:xfrm>
              <a:off x="642284" y="4597937"/>
              <a:ext cx="1129580" cy="720080"/>
              <a:chOff x="2267744" y="2852936"/>
              <a:chExt cx="1129580" cy="72008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483768" y="2852936"/>
                <a:ext cx="504056" cy="72008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 bwMode="auto">
              <a:xfrm>
                <a:off x="2267744" y="3052991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2267744" y="342900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987824" y="3212976"/>
                <a:ext cx="4095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Straight Connector 39"/>
            <p:cNvCxnSpPr/>
            <p:nvPr/>
          </p:nvCxnSpPr>
          <p:spPr bwMode="auto">
            <a:xfrm>
              <a:off x="1765822" y="3265084"/>
              <a:ext cx="0" cy="597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765822" y="4347039"/>
              <a:ext cx="0" cy="597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5"/>
            <p:cNvSpPr txBox="1"/>
            <p:nvPr/>
          </p:nvSpPr>
          <p:spPr>
            <a:xfrm>
              <a:off x="322348" y="28916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2348" y="326508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348" y="378503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2348" y="41170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2348" y="45979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348" y="496726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07968" y="391650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P</a:t>
              </a:r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18067" y="1268760"/>
            <a:ext cx="2739460" cy="4827291"/>
            <a:chOff x="5618067" y="1340768"/>
            <a:chExt cx="2739460" cy="4827291"/>
          </a:xfrm>
        </p:grpSpPr>
        <p:grpSp>
          <p:nvGrpSpPr>
            <p:cNvPr id="52" name="Group 51"/>
            <p:cNvGrpSpPr/>
            <p:nvPr/>
          </p:nvGrpSpPr>
          <p:grpSpPr>
            <a:xfrm>
              <a:off x="5950083" y="1360650"/>
              <a:ext cx="1129580" cy="4265999"/>
              <a:chOff x="2267744" y="2852936"/>
              <a:chExt cx="1129580" cy="2863939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2483768" y="2852936"/>
                <a:ext cx="504056" cy="72008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2267744" y="3052991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267744" y="342900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2987824" y="3212976"/>
                <a:ext cx="4095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2267744" y="3242103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276744" y="4087357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2267744" y="491516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2267744" y="5716875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Rectangle 52"/>
            <p:cNvSpPr/>
            <p:nvPr/>
          </p:nvSpPr>
          <p:spPr bwMode="auto">
            <a:xfrm>
              <a:off x="7295687" y="2623594"/>
              <a:ext cx="504056" cy="145347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7079663" y="278740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6888613" y="3508584"/>
              <a:ext cx="4070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7799743" y="3142345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Rectangle 56"/>
            <p:cNvSpPr/>
            <p:nvPr/>
          </p:nvSpPr>
          <p:spPr bwMode="auto">
            <a:xfrm>
              <a:off x="6166107" y="2629675"/>
              <a:ext cx="504056" cy="107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950083" y="29276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950083" y="3487755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6670163" y="3165975"/>
              <a:ext cx="61636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7073621" y="1896951"/>
              <a:ext cx="0" cy="890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888613" y="3508584"/>
              <a:ext cx="0" cy="8904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/>
            <p:cNvSpPr txBox="1"/>
            <p:nvPr/>
          </p:nvSpPr>
          <p:spPr>
            <a:xfrm>
              <a:off x="5630147" y="1340768"/>
              <a:ext cx="322524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30147" y="1723388"/>
              <a:ext cx="328936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18721" y="2967947"/>
              <a:ext cx="328936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30147" y="3310907"/>
              <a:ext cx="304892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0147" y="3882310"/>
              <a:ext cx="322524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0147" y="4518950"/>
              <a:ext cx="304892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15767" y="286727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S</a:t>
              </a:r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970924" y="5067777"/>
              <a:ext cx="1129580" cy="1072600"/>
              <a:chOff x="2267744" y="2852936"/>
              <a:chExt cx="1129580" cy="720080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483768" y="2852936"/>
                <a:ext cx="504056" cy="72008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 bwMode="auto">
              <a:xfrm>
                <a:off x="2267744" y="3052991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2267744" y="342900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2987824" y="3212976"/>
                <a:ext cx="4095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5650988" y="5067777"/>
              <a:ext cx="322524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50988" y="5617918"/>
              <a:ext cx="304892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7094047" y="3936310"/>
              <a:ext cx="0" cy="1677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079663" y="393631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1" name="Group 60"/>
            <p:cNvGrpSpPr/>
            <p:nvPr/>
          </p:nvGrpSpPr>
          <p:grpSpPr>
            <a:xfrm>
              <a:off x="5950083" y="3882310"/>
              <a:ext cx="938562" cy="1072600"/>
              <a:chOff x="2267744" y="2852936"/>
              <a:chExt cx="938562" cy="720080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>
                <a:off x="2267744" y="3052991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2267744" y="3429000"/>
                <a:ext cx="21602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2796806" y="3196384"/>
                <a:ext cx="4095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Rectangle 70"/>
              <p:cNvSpPr/>
              <p:nvPr/>
            </p:nvSpPr>
            <p:spPr bwMode="auto">
              <a:xfrm>
                <a:off x="2483768" y="2852936"/>
                <a:ext cx="504056" cy="72008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630147" y="203402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c</a:t>
              </a:r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18067" y="2688628"/>
              <a:ext cx="322524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a</a:t>
              </a:r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41988" y="4208289"/>
              <a:ext cx="328936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54114" y="5394530"/>
              <a:ext cx="328936" cy="550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mtClean="0"/>
                <a:t>b</a:t>
              </a:r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719401" y="1395210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5707321" y="1723388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5691331" y="2756134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5719401" y="3400338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5707321" y="4245802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5719401" y="4580658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3183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Apie braižymą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196752"/>
            <a:ext cx="8695059" cy="467950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Atidžiai pažiūrėkite schemą ir suplanuokite elementų išdėstymą:</a:t>
            </a:r>
          </a:p>
          <a:p>
            <a:pPr lvl="1" eaLnBrk="1" hangingPunct="1"/>
            <a:r>
              <a:rPr lang="lt-LT" altLang="en-US" sz="2400" smtClean="0">
                <a:solidFill>
                  <a:srgbClr val="0000CC"/>
                </a:solidFill>
              </a:rPr>
              <a:t>Palikite vietos kairėje – to reikės įvesties kintamiesiems, gal ir jų inversijoms formuoti</a:t>
            </a:r>
          </a:p>
          <a:p>
            <a:pPr lvl="1" eaLnBrk="1" hangingPunct="1"/>
            <a:r>
              <a:rPr lang="lt-LT" altLang="en-US" sz="2400" smtClean="0">
                <a:solidFill>
                  <a:srgbClr val="0000CC"/>
                </a:solidFill>
              </a:rPr>
              <a:t>Nesugrūskite elementų, kad liktų vietos jungiamosioms linijoms pravesti</a:t>
            </a:r>
          </a:p>
          <a:p>
            <a:pPr lvl="1" eaLnBrk="1" hangingPunct="1"/>
            <a:r>
              <a:rPr lang="lt-LT" altLang="en-US" sz="2400" smtClean="0">
                <a:solidFill>
                  <a:srgbClr val="0000CC"/>
                </a:solidFill>
              </a:rPr>
              <a:t>Pernelyg neišsiplėskite – kompaktišką schemą aprėpsite akimis, bus lengviau ieškoti klaidos (jei tokia būtų)</a:t>
            </a:r>
          </a:p>
          <a:p>
            <a:pPr lvl="1" eaLnBrk="1" hangingPunct="1"/>
            <a:r>
              <a:rPr lang="lt-LT" altLang="en-US" sz="2400" smtClean="0">
                <a:solidFill>
                  <a:srgbClr val="0000CC"/>
                </a:solidFill>
              </a:rPr>
              <a:t>Tiesa, pažymėję elementus ar visą schemą, galėsite pastumti reikiama kryptimi</a:t>
            </a:r>
          </a:p>
          <a:p>
            <a:pPr lvl="1" eaLnBrk="1" hangingPunct="1"/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Nepamirškite ir estetikos</a:t>
            </a:r>
            <a:endParaRPr lang="lt-LT" altLang="en-US" sz="24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Braižysime schemą ...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268760"/>
            <a:ext cx="4176713" cy="471601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lt-LT" altLang="en-US" sz="2800" smtClean="0">
                <a:solidFill>
                  <a:srgbClr val="0000CC"/>
                </a:solidFill>
              </a:rPr>
              <a:t>Paspaudus mygtuką     , išskleidžiamas sistemoje esančių elementų sąrašas. Mes naudosime tokius:</a:t>
            </a:r>
          </a:p>
          <a:p>
            <a:pPr marL="185738" indent="-185738" eaLnBrk="1" hangingPunct="1">
              <a:buFont typeface="Arial" panose="020B0604020202020204" pitchFamily="34" charset="0"/>
              <a:buChar char="•"/>
            </a:pPr>
            <a:r>
              <a:rPr lang="lt-LT" altLang="en-US" sz="2800" i="1" smtClean="0">
                <a:solidFill>
                  <a:srgbClr val="0000CC"/>
                </a:solidFill>
              </a:rPr>
              <a:t>and</a:t>
            </a:r>
            <a:r>
              <a:rPr lang="lt-LT" altLang="en-US" sz="2800" i="1" smtClean="0"/>
              <a:t>n</a:t>
            </a:r>
            <a:r>
              <a:rPr lang="lt-LT" altLang="en-US" sz="2800" i="1" smtClean="0">
                <a:solidFill>
                  <a:srgbClr val="0000CC"/>
                </a:solidFill>
              </a:rPr>
              <a:t> – </a:t>
            </a:r>
            <a:r>
              <a:rPr lang="lt-LT" altLang="en-US" sz="2800" b="1" i="1" smtClean="0">
                <a:solidFill>
                  <a:srgbClr val="0000CC"/>
                </a:solidFill>
              </a:rPr>
              <a:t>n</a:t>
            </a:r>
            <a:r>
              <a:rPr lang="lt-LT" altLang="en-US" sz="2800" i="1" smtClean="0">
                <a:solidFill>
                  <a:srgbClr val="0000CC"/>
                </a:solidFill>
              </a:rPr>
              <a:t> </a:t>
            </a:r>
            <a:r>
              <a:rPr lang="lt-LT" altLang="en-US" sz="2800" smtClean="0">
                <a:solidFill>
                  <a:srgbClr val="0000CC"/>
                </a:solidFill>
              </a:rPr>
              <a:t>įvesčių IR,     </a:t>
            </a:r>
            <a:r>
              <a:rPr lang="lt-LT" altLang="en-US" sz="2800" b="1" i="1" smtClean="0">
                <a:solidFill>
                  <a:srgbClr val="0000CC"/>
                </a:solidFill>
              </a:rPr>
              <a:t>n </a:t>
            </a:r>
            <a:r>
              <a:rPr lang="lt-LT" altLang="en-US" sz="2800" smtClean="0">
                <a:solidFill>
                  <a:srgbClr val="0000CC"/>
                </a:solidFill>
              </a:rPr>
              <a:t>= 2,3,4,5</a:t>
            </a:r>
            <a:endParaRPr lang="lt-LT" altLang="en-US" sz="2800">
              <a:solidFill>
                <a:srgbClr val="0000CC"/>
              </a:solidFill>
            </a:endParaRPr>
          </a:p>
          <a:p>
            <a:pPr marL="185738" indent="-185738" eaLnBrk="1" hangingPunct="1">
              <a:buFont typeface="Arial" panose="020B0604020202020204" pitchFamily="34" charset="0"/>
              <a:buChar char="•"/>
            </a:pPr>
            <a:r>
              <a:rPr lang="lt-LT" altLang="en-US" sz="2800" i="1" smtClean="0">
                <a:solidFill>
                  <a:srgbClr val="0000CC"/>
                </a:solidFill>
              </a:rPr>
              <a:t>or</a:t>
            </a:r>
            <a:r>
              <a:rPr lang="lt-LT" altLang="en-US" sz="2800" i="1" smtClean="0"/>
              <a:t>n</a:t>
            </a:r>
            <a:r>
              <a:rPr lang="lt-LT" altLang="en-US" sz="2800" i="1" smtClean="0">
                <a:solidFill>
                  <a:srgbClr val="0000CC"/>
                </a:solidFill>
              </a:rPr>
              <a:t> </a:t>
            </a:r>
            <a:r>
              <a:rPr lang="lt-LT" altLang="en-US" sz="2800" i="1">
                <a:solidFill>
                  <a:srgbClr val="0000CC"/>
                </a:solidFill>
              </a:rPr>
              <a:t>– </a:t>
            </a:r>
            <a:r>
              <a:rPr lang="lt-LT" altLang="en-US" sz="2800" b="1" i="1">
                <a:solidFill>
                  <a:srgbClr val="0000CC"/>
                </a:solidFill>
              </a:rPr>
              <a:t>n</a:t>
            </a:r>
            <a:r>
              <a:rPr lang="lt-LT" altLang="en-US" sz="2800" i="1">
                <a:solidFill>
                  <a:srgbClr val="0000CC"/>
                </a:solidFill>
              </a:rPr>
              <a:t> </a:t>
            </a:r>
            <a:r>
              <a:rPr lang="lt-LT" altLang="en-US" sz="2800">
                <a:solidFill>
                  <a:srgbClr val="0000CC"/>
                </a:solidFill>
              </a:rPr>
              <a:t>įvesčių </a:t>
            </a:r>
            <a:r>
              <a:rPr lang="lt-LT" altLang="en-US" sz="2800" smtClean="0">
                <a:solidFill>
                  <a:srgbClr val="0000CC"/>
                </a:solidFill>
              </a:rPr>
              <a:t>ARBA</a:t>
            </a:r>
            <a:r>
              <a:rPr lang="lt-LT" altLang="en-US" sz="2800">
                <a:solidFill>
                  <a:srgbClr val="0000CC"/>
                </a:solidFill>
              </a:rPr>
              <a:t>,     </a:t>
            </a:r>
            <a:r>
              <a:rPr lang="lt-LT" altLang="en-US" sz="2800" b="1" i="1">
                <a:solidFill>
                  <a:srgbClr val="0000CC"/>
                </a:solidFill>
              </a:rPr>
              <a:t>n </a:t>
            </a:r>
            <a:r>
              <a:rPr lang="lt-LT" altLang="en-US" sz="2800">
                <a:solidFill>
                  <a:srgbClr val="0000CC"/>
                </a:solidFill>
              </a:rPr>
              <a:t>= </a:t>
            </a:r>
            <a:r>
              <a:rPr lang="lt-LT" altLang="en-US" sz="2800" smtClean="0">
                <a:solidFill>
                  <a:srgbClr val="0000CC"/>
                </a:solidFill>
              </a:rPr>
              <a:t>2,3,4,5</a:t>
            </a:r>
            <a:endParaRPr lang="lt-LT" altLang="en-US" sz="2800">
              <a:solidFill>
                <a:srgbClr val="0000CC"/>
              </a:solidFill>
            </a:endParaRPr>
          </a:p>
          <a:p>
            <a:pPr marL="185738" indent="-185738" eaLnBrk="1" hangingPunct="1">
              <a:buFont typeface="Arial" panose="020B0604020202020204" pitchFamily="34" charset="0"/>
              <a:buChar char="•"/>
            </a:pPr>
            <a:r>
              <a:rPr lang="lt-LT" altLang="en-US" sz="2800" i="1" smtClean="0">
                <a:solidFill>
                  <a:srgbClr val="0000CC"/>
                </a:solidFill>
              </a:rPr>
              <a:t>inv  – </a:t>
            </a:r>
            <a:r>
              <a:rPr lang="lt-LT" altLang="en-US" sz="2800" smtClean="0">
                <a:solidFill>
                  <a:srgbClr val="0000CC"/>
                </a:solidFill>
              </a:rPr>
              <a:t>inverteris (NE)</a:t>
            </a:r>
            <a:endParaRPr lang="lt-LT" altLang="en-US" sz="2800">
              <a:solidFill>
                <a:srgbClr val="0000CC"/>
              </a:solidFill>
            </a:endParaRPr>
          </a:p>
          <a:p>
            <a:pPr marL="185738" indent="-185738" eaLnBrk="1" hangingPunct="1">
              <a:buFont typeface="Arial" panose="020B0604020202020204" pitchFamily="34" charset="0"/>
              <a:buChar char="•"/>
            </a:pPr>
            <a:endParaRPr lang="lt-LT" altLang="en-US" sz="2800" smtClean="0">
              <a:solidFill>
                <a:srgbClr val="0000CC"/>
              </a:solidFill>
            </a:endParaRPr>
          </a:p>
        </p:txBody>
      </p:sp>
      <p:sp>
        <p:nvSpPr>
          <p:cNvPr id="8198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44F4D1-5433-49C4-9DB3-7CBF0E0A1EEA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0" y="1412776"/>
            <a:ext cx="4048125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666" y="1472208"/>
            <a:ext cx="285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3" y="1340768"/>
            <a:ext cx="5454700" cy="45354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Pasirinkęs </a:t>
            </a:r>
            <a:r>
              <a:rPr lang="lt-LT" altLang="en-US" sz="2800" i="1" smtClean="0">
                <a:solidFill>
                  <a:srgbClr val="0000CC"/>
                </a:solidFill>
              </a:rPr>
              <a:t>and2</a:t>
            </a:r>
            <a:r>
              <a:rPr lang="lt-LT" altLang="en-US" sz="2800" smtClean="0">
                <a:solidFill>
                  <a:srgbClr val="0000CC"/>
                </a:solidFill>
              </a:rPr>
              <a:t>, fiksuoju jį pasirinktoje vietoje; kadangi reikalingi trys tokie elementai, iš karto pridedu dar du</a:t>
            </a: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„Atsikratyti“ pasirinkto elemento galite paspaudę ESC klavišą arba viršutinį įrankį (     )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15" y="1124744"/>
            <a:ext cx="2936068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79" y="4509120"/>
            <a:ext cx="385757" cy="36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02" y="3891538"/>
            <a:ext cx="191452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010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5" y="1209745"/>
            <a:ext cx="5454700" cy="481154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400" smtClean="0">
                <a:solidFill>
                  <a:srgbClr val="0000CC"/>
                </a:solidFill>
              </a:rPr>
              <a:t>Pasirinkęs     , pridedu sujungimus: spragteliu vieno elemento išvesties galą      , po to spragteliu lūžio vietoje ar vietose ir pagaliau kito elemento įvesties galą</a:t>
            </a:r>
          </a:p>
          <a:p>
            <a:pPr eaLnBrk="1" hangingPunct="1"/>
            <a:r>
              <a:rPr lang="lt-LT" altLang="en-US" sz="2400" smtClean="0">
                <a:solidFill>
                  <a:srgbClr val="0000CC"/>
                </a:solidFill>
              </a:rPr>
              <a:t>„Atsikratyti“ neteisingai nubrėžtos linijos galite ją spragtelėję (tada linija paraudonuos) ir paspaudę Del klavišą</a:t>
            </a:r>
          </a:p>
          <a:p>
            <a:pPr eaLnBrk="1" hangingPunct="1"/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„Pailginu“ schemos įvestis ir išvestis, nes be to negalėsime nurodyti jų vardų ir apibrėžti tipo</a:t>
            </a:r>
            <a:endParaRPr lang="lt-LT" altLang="en-US" sz="24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209745"/>
            <a:ext cx="233362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0768"/>
            <a:ext cx="32385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58" y="2132856"/>
            <a:ext cx="390525" cy="161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87" y="4149080"/>
            <a:ext cx="657225" cy="59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9800" y="3221226"/>
            <a:ext cx="2943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t-LT" sz="2000" smtClean="0">
                <a:solidFill>
                  <a:srgbClr val="FF0000"/>
                </a:solidFill>
              </a:rPr>
              <a:t>Jeigu bebraižant gaunate tokį rezultatą:        – tai klaida. Pašalinkite liniją ir brėžkite ją iš naujo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4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Laboratoriniai darbai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44675"/>
            <a:ext cx="8497888" cy="42481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smtClean="0"/>
              <a:t>4 laboratoriniai darbai (po </a:t>
            </a:r>
            <a:r>
              <a:rPr lang="lt-LT" altLang="en-US" sz="3200"/>
              <a:t>10%):</a:t>
            </a:r>
          </a:p>
          <a:p>
            <a:pPr marL="803275" lvl="1" indent="-358775"/>
            <a:r>
              <a:rPr lang="lt-LT" altLang="en-US" sz="2800"/>
              <a:t>Kombinacinės sche</a:t>
            </a:r>
            <a:r>
              <a:rPr lang="en-US" altLang="en-US" sz="2800"/>
              <a:t>m</a:t>
            </a:r>
            <a:r>
              <a:rPr lang="lt-LT" altLang="en-US" sz="2800"/>
              <a:t>o</a:t>
            </a:r>
            <a:r>
              <a:rPr lang="en-US" altLang="en-US" sz="2800"/>
              <a:t>s</a:t>
            </a:r>
            <a:r>
              <a:rPr lang="lt-LT" altLang="en-US" sz="2800"/>
              <a:t> –</a:t>
            </a:r>
            <a:r>
              <a:rPr lang="en-US" altLang="en-US" sz="2800"/>
              <a:t>  </a:t>
            </a:r>
            <a:r>
              <a:rPr lang="lt-LT" altLang="en-US" sz="2800" smtClean="0"/>
              <a:t>7 </a:t>
            </a:r>
            <a:r>
              <a:rPr lang="lt-LT" altLang="en-US" sz="2800"/>
              <a:t>savaitė</a:t>
            </a:r>
          </a:p>
          <a:p>
            <a:pPr marL="803275" lvl="1" indent="-358775"/>
            <a:r>
              <a:rPr lang="lt-LT" altLang="en-US" sz="2800"/>
              <a:t>Trigeriai			– 10 savaitė</a:t>
            </a:r>
          </a:p>
          <a:p>
            <a:pPr marL="803275" lvl="1" indent="-358775"/>
            <a:r>
              <a:rPr lang="lt-LT" altLang="en-US" sz="2800"/>
              <a:t>Registrai			– 13 savaitė</a:t>
            </a:r>
          </a:p>
          <a:p>
            <a:pPr marL="803275" lvl="1" indent="-358775"/>
            <a:r>
              <a:rPr lang="lt-LT" altLang="en-US" sz="2800"/>
              <a:t>Skaitikliai			– 16 </a:t>
            </a:r>
            <a:r>
              <a:rPr lang="lt-LT" altLang="en-US" sz="2800" smtClean="0"/>
              <a:t>savaitė</a:t>
            </a:r>
          </a:p>
          <a:p>
            <a:pPr marL="542925" indent="-536575"/>
            <a:r>
              <a:rPr lang="lt-LT" altLang="en-US" sz="3200" smtClean="0">
                <a:solidFill>
                  <a:srgbClr val="0000CC"/>
                </a:solidFill>
              </a:rPr>
              <a:t>Nemažą dalį darbo siūlome atlikti namuose, tam parsisiuntus reikiamą programinę įrangą</a:t>
            </a:r>
            <a:endParaRPr lang="lt-LT" altLang="en-US" sz="3200">
              <a:solidFill>
                <a:srgbClr val="0000CC"/>
              </a:solidFill>
            </a:endParaRPr>
          </a:p>
        </p:txBody>
      </p:sp>
      <p:sp>
        <p:nvSpPr>
          <p:cNvPr id="5126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AC7B39-41D4-4F7C-9421-B8A4DEA92855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9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5" y="1209745"/>
            <a:ext cx="8550300" cy="171519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Pasirinkęs     , pridedu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įvesčių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ir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išvesties </a:t>
            </a:r>
            <a:r>
              <a:rPr lang="lt-LT" altLang="en-US" sz="2800" smtClean="0">
                <a:solidFill>
                  <a:srgbClr val="0000CC"/>
                </a:solidFill>
              </a:rPr>
              <a:t>pavadinimus: įrašęs pavadinimą, spragteliu įvesties ar išvesties galą</a:t>
            </a: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Tai padarau visoms į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vestims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ir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išvestims: 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76872"/>
            <a:ext cx="520999" cy="2160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3356992"/>
            <a:ext cx="5476875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46" y="1350702"/>
            <a:ext cx="472045" cy="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4" y="1209745"/>
            <a:ext cx="8939113" cy="106712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Pasirinkęs     , apibrėžiu, kur yra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įvestys: tam </a:t>
            </a:r>
            <a:r>
              <a:rPr lang="lt-LT" altLang="en-US" sz="2800" b="1" i="1" smtClean="0">
                <a:solidFill>
                  <a:srgbClr val="0000CC"/>
                </a:solidFill>
                <a:cs typeface="Times New Roman" pitchFamily="18" charset="0"/>
              </a:rPr>
              <a:t>Set IO Type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lango laukelyje parenku </a:t>
            </a:r>
            <a:r>
              <a:rPr lang="lt-LT" altLang="en-US" sz="2800" b="1" i="1" smtClean="0">
                <a:solidFill>
                  <a:srgbClr val="0000CC"/>
                </a:solidFill>
                <a:cs typeface="Times New Roman" pitchFamily="18" charset="0"/>
              </a:rPr>
              <a:t>Input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 ir pele apibrėžiu įvestis: </a:t>
            </a: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8" y="1351211"/>
            <a:ext cx="453694" cy="409788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2443" y="4869160"/>
            <a:ext cx="8939113" cy="17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Analogiškai, </a:t>
            </a:r>
            <a:r>
              <a:rPr lang="lt-LT" altLang="en-US" sz="2800" b="1" i="1" smtClean="0">
                <a:solidFill>
                  <a:srgbClr val="0000CC"/>
                </a:solidFill>
                <a:cs typeface="Times New Roman" pitchFamily="18" charset="0"/>
              </a:rPr>
              <a:t>Set </a:t>
            </a:r>
            <a:r>
              <a:rPr lang="lt-LT" altLang="en-US" sz="2800" b="1" i="1">
                <a:solidFill>
                  <a:srgbClr val="0000CC"/>
                </a:solidFill>
                <a:cs typeface="Times New Roman" pitchFamily="18" charset="0"/>
              </a:rPr>
              <a:t>IO Type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lango laukelyje parenku </a:t>
            </a:r>
            <a:r>
              <a:rPr lang="lt-LT" altLang="en-US" sz="2800" b="1" i="1" smtClean="0">
                <a:solidFill>
                  <a:srgbClr val="0000CC"/>
                </a:solidFill>
                <a:cs typeface="Times New Roman" pitchFamily="18" charset="0"/>
              </a:rPr>
              <a:t>Ouput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ir pele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apibrėžiu išvestį </a:t>
            </a:r>
            <a:r>
              <a:rPr lang="lt-LT" altLang="en-US" sz="2800" b="1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endParaRPr lang="lt-LT" altLang="en-US" sz="2800" b="1" kern="0" smtClean="0"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12214"/>
            <a:ext cx="358140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6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4" y="1209745"/>
            <a:ext cx="8939113" cy="106712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Turime tokį rezultatą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: </a:t>
            </a: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881187"/>
            <a:ext cx="511492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849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Braižome schemą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5" y="1209745"/>
            <a:ext cx="4042569" cy="488355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Nubraižome ir antrąją schemą</a:t>
            </a: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Viską sujungiau į vieną schemą: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</a:p>
          <a:p>
            <a:pPr eaLnBrk="1" hangingPunct="1"/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Paspaudžiame </a:t>
            </a:r>
            <a:r>
              <a:rPr lang="lt-LT" altLang="en-US" sz="2400" b="1" i="1" smtClean="0">
                <a:solidFill>
                  <a:srgbClr val="0000CC"/>
                </a:solidFill>
                <a:cs typeface="Times New Roman" pitchFamily="18" charset="0"/>
              </a:rPr>
              <a:t>File</a:t>
            </a: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lt-LT" altLang="en-US" sz="2400" b="1" i="1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Save</a:t>
            </a: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, kad schema būtų išsaugota aplanko </a:t>
            </a:r>
            <a:r>
              <a:rPr lang="lt-LT" altLang="en-US" sz="2400" b="1" i="1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D:/VHDL/2016</a:t>
            </a: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 faile </a:t>
            </a:r>
            <a:r>
              <a:rPr lang="lt-LT" altLang="en-US" sz="2400" b="1" i="1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Klasika.sch</a:t>
            </a:r>
            <a:r>
              <a:rPr lang="lt-LT" altLang="en-US" sz="2400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. Ten pat yra ir projekto failas </a:t>
            </a:r>
            <a:r>
              <a:rPr lang="lt-LT" altLang="en-US" sz="2400" b="1" i="1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Pvz.ldf</a:t>
            </a:r>
            <a:endParaRPr lang="lt-LT" altLang="en-US" sz="2400" b="1" i="1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10" y="1286669"/>
            <a:ext cx="4305300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116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56527"/>
            <a:ext cx="8001000" cy="7477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Transliuojame schemą į VHDL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75" y="1209745"/>
            <a:ext cx="5482730" cy="99511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lt-LT" altLang="en-US" sz="2800" b="1" i="1" smtClean="0">
                <a:solidFill>
                  <a:srgbClr val="0000CC"/>
                </a:solidFill>
              </a:rPr>
              <a:t>Process </a:t>
            </a:r>
            <a:r>
              <a:rPr lang="lt-LT" altLang="en-US" sz="2800" smtClean="0">
                <a:solidFill>
                  <a:srgbClr val="0000CC"/>
                </a:solidFill>
              </a:rPr>
              <a:t>kortelėje dukart spragtelime </a:t>
            </a:r>
            <a:r>
              <a:rPr lang="lt-LT" altLang="en-US" sz="2800" b="1" i="1" smtClean="0">
                <a:solidFill>
                  <a:srgbClr val="0000CC"/>
                </a:solidFill>
              </a:rPr>
              <a:t>Synthetize Design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: </a:t>
            </a: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Jei viskas gerai, redaktorius parašo:</a:t>
            </a:r>
          </a:p>
          <a:p>
            <a:pPr eaLnBrk="1" hangingPunct="1"/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lt-LT" altLang="en-US" sz="2800" smtClean="0">
                <a:solidFill>
                  <a:srgbClr val="0000CC"/>
                </a:solidFill>
              </a:rPr>
              <a:t>Tuomet dukart </a:t>
            </a:r>
            <a:r>
              <a:rPr lang="lt-LT" altLang="en-US" sz="2800">
                <a:solidFill>
                  <a:srgbClr val="0000CC"/>
                </a:solidFill>
              </a:rPr>
              <a:t>spragtelime </a:t>
            </a:r>
            <a:r>
              <a:rPr lang="lt-LT" altLang="en-US" sz="2800" b="1" i="1" smtClean="0">
                <a:solidFill>
                  <a:srgbClr val="0000CC"/>
                </a:solidFill>
              </a:rPr>
              <a:t>Translate </a:t>
            </a:r>
            <a:r>
              <a:rPr lang="lt-LT" altLang="en-US" sz="2800" b="1" i="1">
                <a:solidFill>
                  <a:srgbClr val="0000CC"/>
                </a:solidFill>
              </a:rPr>
              <a:t>Design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: </a:t>
            </a:r>
            <a:endParaRPr lang="lt-LT" altLang="en-US" sz="2800" smtClean="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Jei viskas gerai,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pasirodo toks pranešimas:</a:t>
            </a:r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/>
            <a:endParaRPr lang="lt-LT" altLang="en-US" sz="2800" smtClean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1268760"/>
            <a:ext cx="2181225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49" y="2717229"/>
            <a:ext cx="25527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153582"/>
            <a:ext cx="2977101" cy="585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919" y="4239565"/>
            <a:ext cx="25527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610" y="5437311"/>
            <a:ext cx="3038819" cy="8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36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Modeliuojame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340769"/>
            <a:ext cx="8893175" cy="129614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>
                <a:solidFill>
                  <a:srgbClr val="0000CC"/>
                </a:solidFill>
              </a:rPr>
              <a:t>Paspaudus mygtuką     , </a:t>
            </a:r>
            <a:r>
              <a:rPr lang="lt-LT" altLang="en-US" sz="2800" smtClean="0">
                <a:solidFill>
                  <a:srgbClr val="0000CC"/>
                </a:solidFill>
              </a:rPr>
              <a:t>paleidžiamas modeliavimo vedlys. Antrajame lange nurodome projekto modelio pavadinimą: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6513"/>
            <a:ext cx="5800725" cy="2952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10" y="1410369"/>
            <a:ext cx="500782" cy="4381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Modeliuojame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340768"/>
            <a:ext cx="9018588" cy="144015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 smtClean="0">
                <a:solidFill>
                  <a:srgbClr val="0000CC"/>
                </a:solidFill>
              </a:rPr>
              <a:t>Modeliavimui reikės parengti stimulus</a:t>
            </a:r>
          </a:p>
          <a:p>
            <a:pPr marL="533400" indent="-533400" eaLnBrk="1" hangingPunct="1"/>
            <a:r>
              <a:rPr lang="lt-LT" altLang="en-US" sz="2800" smtClean="0">
                <a:solidFill>
                  <a:srgbClr val="0000CC"/>
                </a:solidFill>
              </a:rPr>
              <a:t>Tam Active-HDL spaudžiame </a:t>
            </a:r>
            <a:r>
              <a:rPr lang="lt-LT" altLang="en-US" sz="2800" b="1" i="1" smtClean="0">
                <a:solidFill>
                  <a:srgbClr val="0000CC"/>
                </a:solidFill>
              </a:rPr>
              <a:t>Tools </a:t>
            </a:r>
            <a:r>
              <a:rPr lang="lt-LT" altLang="en-US" sz="2800" smtClean="0">
                <a:solidFill>
                  <a:srgbClr val="0000CC"/>
                </a:solidFill>
              </a:rPr>
              <a:t> ir pasirenkame </a:t>
            </a:r>
            <a:r>
              <a:rPr lang="lt-LT" altLang="en-US" sz="2800" b="1" i="1" smtClean="0">
                <a:solidFill>
                  <a:srgbClr val="0000CC"/>
                </a:solidFill>
              </a:rPr>
              <a:t>Generate Testbench</a:t>
            </a:r>
            <a:r>
              <a:rPr lang="lt-LT" altLang="en-US" sz="2800" smtClean="0">
                <a:solidFill>
                  <a:srgbClr val="0000CC"/>
                </a:solidFill>
              </a:rPr>
              <a:t>: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24944"/>
            <a:ext cx="5410200" cy="14573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4516811"/>
            <a:ext cx="9018588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 eaLnBrk="1" hangingPunct="1"/>
            <a:r>
              <a:rPr lang="lt-LT" altLang="en-US" sz="2800" kern="0" smtClean="0">
                <a:solidFill>
                  <a:srgbClr val="0000CC"/>
                </a:solidFill>
              </a:rPr>
              <a:t>Jei tai vienintelė schema, reikės kelis kartus paspausti </a:t>
            </a:r>
            <a:r>
              <a:rPr lang="lt-LT" altLang="en-US" sz="2800" b="1" kern="0" smtClean="0">
                <a:solidFill>
                  <a:srgbClr val="0000CC"/>
                </a:solidFill>
              </a:rPr>
              <a:t>Next </a:t>
            </a:r>
            <a:r>
              <a:rPr lang="lt-LT" altLang="en-US" sz="2800" kern="0" smtClean="0">
                <a:solidFill>
                  <a:srgbClr val="0000CC"/>
                </a:solidFill>
              </a:rPr>
              <a:t>ir po to </a:t>
            </a:r>
            <a:r>
              <a:rPr lang="lt-LT" altLang="en-US" sz="2800" b="1" kern="0" smtClean="0">
                <a:solidFill>
                  <a:srgbClr val="0000CC"/>
                </a:solidFill>
              </a:rPr>
              <a:t>Finish</a:t>
            </a:r>
            <a:endParaRPr lang="lt-LT" altLang="en-US" sz="2800" kern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1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Modeliuojame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340768"/>
            <a:ext cx="5894388" cy="144015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 smtClean="0">
                <a:solidFill>
                  <a:srgbClr val="0000CC"/>
                </a:solidFill>
              </a:rPr>
              <a:t>Buvo sugeneruotas testinis failas </a:t>
            </a:r>
            <a:r>
              <a:rPr lang="lt-LT" altLang="en-US" sz="2800" b="1" i="1" smtClean="0">
                <a:solidFill>
                  <a:srgbClr val="0000CC"/>
                </a:solidFill>
              </a:rPr>
              <a:t>klasika_TB.vhd</a:t>
            </a:r>
            <a:r>
              <a:rPr lang="lt-LT" altLang="en-US" sz="2800" smtClean="0">
                <a:solidFill>
                  <a:srgbClr val="0000CC"/>
                </a:solidFill>
              </a:rPr>
              <a:t>:</a:t>
            </a:r>
          </a:p>
          <a:p>
            <a:pPr marL="533400" indent="-533400" eaLnBrk="1" hangingPunct="1"/>
            <a:endParaRPr lang="lt-LT" altLang="en-US" sz="2800" smtClean="0">
              <a:solidFill>
                <a:srgbClr val="0000CC"/>
              </a:solidFill>
            </a:endParaRPr>
          </a:p>
          <a:p>
            <a:pPr marL="533400" indent="-533400" eaLnBrk="1" hangingPunct="1"/>
            <a:endParaRPr lang="lt-LT" altLang="en-US" sz="2800">
              <a:solidFill>
                <a:srgbClr val="0000CC"/>
              </a:solidFill>
            </a:endParaRPr>
          </a:p>
          <a:p>
            <a:pPr marL="533400" indent="-533400" eaLnBrk="1" hangingPunct="1"/>
            <a:endParaRPr lang="lt-LT" altLang="en-US" sz="2800" smtClean="0">
              <a:solidFill>
                <a:srgbClr val="0000CC"/>
              </a:solidFill>
            </a:endParaRPr>
          </a:p>
          <a:p>
            <a:pPr marL="533400" indent="-533400" eaLnBrk="1" hangingPunct="1"/>
            <a:r>
              <a:rPr lang="lt-LT" altLang="en-US" sz="2800" smtClean="0">
                <a:solidFill>
                  <a:srgbClr val="0000CC"/>
                </a:solidFill>
              </a:rPr>
              <a:t>Arčiau jo pabaigos yra vieta, kur turi būti įrašyti stimulai:</a:t>
            </a:r>
            <a:endParaRPr lang="lt-LT" altLang="en-US" sz="2800" smtClean="0"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0" y="1340768"/>
            <a:ext cx="2752725" cy="2600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94547"/>
            <a:ext cx="4276121" cy="118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168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Schemos darbo tikrinimas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3" y="1340768"/>
            <a:ext cx="5238676" cy="45354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 smtClean="0">
                <a:solidFill>
                  <a:srgbClr val="0000CC"/>
                </a:solidFill>
              </a:rPr>
              <a:t>Norėdami patikrinti sukurtos schemos teisingumą, į jos įvestis paduosime visas galimas įvesties kintamųjų reikšmių kombinacijas: </a:t>
            </a:r>
          </a:p>
          <a:p>
            <a:pPr marL="0" indent="0" eaLnBrk="1" hangingPunct="1">
              <a:buNone/>
            </a:pPr>
            <a:r>
              <a:rPr lang="lt-LT" altLang="en-US" sz="2800">
                <a:solidFill>
                  <a:srgbClr val="0000CC"/>
                </a:solidFill>
              </a:rPr>
              <a:t>	</a:t>
            </a:r>
            <a:endParaRPr lang="lt-LT" altLang="en-US" sz="2800" smtClean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lt-LT" altLang="en-US" sz="1600">
              <a:latin typeface="Verdana" pitchFamily="34" charset="0"/>
            </a:endParaRP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636170"/>
              </p:ext>
            </p:extLst>
          </p:nvPr>
        </p:nvGraphicFramePr>
        <p:xfrm>
          <a:off x="5479330" y="1340768"/>
          <a:ext cx="3096345" cy="4657725"/>
        </p:xfrm>
        <a:graphic>
          <a:graphicData uri="http://schemas.openxmlformats.org/drawingml/2006/table">
            <a:tbl>
              <a:tblPr/>
              <a:tblGrid>
                <a:gridCol w="61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kumimoji="0" lang="en-US" altLang="lt-LT" sz="2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lt-LT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lt-LT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t-LT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7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Schemos darbo tikrinimas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2" y="1340768"/>
            <a:ext cx="8893175" cy="45354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 smtClean="0"/>
              <a:t>Transponuokime: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lt-LT" altLang="en-US" sz="2800"/>
              <a:t>	</a:t>
            </a:r>
            <a:r>
              <a:rPr lang="lt-LT" altLang="en-US" sz="2800" smtClean="0">
                <a:solidFill>
                  <a:srgbClr val="0000CC"/>
                </a:solidFill>
              </a:rPr>
              <a:t>01010101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lt-LT" altLang="en-US" sz="2800" smtClean="0">
                <a:solidFill>
                  <a:srgbClr val="0000CC"/>
                </a:solidFill>
              </a:rPr>
              <a:t>	00110011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lt-LT" altLang="en-US" sz="2800" smtClean="0">
                <a:solidFill>
                  <a:srgbClr val="0000CC"/>
                </a:solidFill>
              </a:rPr>
              <a:t>	00001111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lt-LT" altLang="en-US" sz="2800">
                <a:solidFill>
                  <a:srgbClr val="0000CC"/>
                </a:solidFill>
              </a:rPr>
              <a:t>	</a:t>
            </a:r>
            <a:endParaRPr lang="lt-LT" altLang="en-US" sz="2800" smtClean="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lt-LT" altLang="en-US" sz="2800" smtClean="0">
                <a:cs typeface="Times New Roman" pitchFamily="18" charset="0"/>
              </a:rPr>
              <a:t>      	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Viršutinėje sekoje 10 ns bus </a:t>
            </a:r>
            <a:r>
              <a:rPr lang="lt-LT" altLang="en-US" sz="2800" b="1" smtClean="0">
                <a:solidFill>
                  <a:srgbClr val="0000CC"/>
                </a:solidFill>
                <a:cs typeface="Times New Roman" pitchFamily="18" charset="0"/>
              </a:rPr>
              <a:t>0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, 10 ns bus </a:t>
            </a:r>
            <a:r>
              <a:rPr lang="lt-LT" altLang="en-US" sz="2800" b="1" smtClean="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 ir t.t.</a:t>
            </a:r>
            <a:r>
              <a:rPr lang="lt-LT" altLang="en-US" sz="2800" b="1" smtClean="0">
                <a:solidFill>
                  <a:srgbClr val="0000CC"/>
                </a:solidFill>
                <a:cs typeface="Times New Roman" pitchFamily="18" charset="0"/>
              </a:rPr>
              <a:t>       </a:t>
            </a:r>
          </a:p>
          <a:p>
            <a:pPr marL="0" indent="0" eaLnBrk="1" hangingPunct="1">
              <a:buNone/>
            </a:pP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	Antroje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sekoje 20 ns bus </a:t>
            </a:r>
            <a:r>
              <a:rPr lang="lt-LT" altLang="en-US" sz="2800" b="1">
                <a:solidFill>
                  <a:srgbClr val="0000CC"/>
                </a:solidFill>
                <a:cs typeface="Times New Roman" pitchFamily="18" charset="0"/>
              </a:rPr>
              <a:t>0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, 20 ns bus </a:t>
            </a:r>
            <a:r>
              <a:rPr lang="lt-LT" altLang="en-US" sz="2800" b="1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 ir t.t.</a:t>
            </a:r>
          </a:p>
          <a:p>
            <a:pPr marL="0" indent="0" eaLnBrk="1" hangingPunct="1">
              <a:buNone/>
            </a:pP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	Trečioje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sekoje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40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ns bus </a:t>
            </a:r>
            <a:r>
              <a:rPr lang="lt-LT" altLang="en-US" sz="2800" b="1">
                <a:solidFill>
                  <a:srgbClr val="0000CC"/>
                </a:solidFill>
                <a:cs typeface="Times New Roman" pitchFamily="18" charset="0"/>
              </a:rPr>
              <a:t>0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lt-LT" altLang="en-US" sz="2800" smtClean="0">
                <a:solidFill>
                  <a:srgbClr val="0000CC"/>
                </a:solidFill>
                <a:cs typeface="Times New Roman" pitchFamily="18" charset="0"/>
              </a:rPr>
              <a:t>40 </a:t>
            </a:r>
            <a:r>
              <a:rPr lang="lt-LT" altLang="en-US" sz="2800">
                <a:solidFill>
                  <a:srgbClr val="0000CC"/>
                </a:solidFill>
                <a:cs typeface="Times New Roman" pitchFamily="18" charset="0"/>
              </a:rPr>
              <a:t>ns bus </a:t>
            </a:r>
            <a:r>
              <a:rPr lang="lt-LT" altLang="en-US" sz="2800" b="1" smtClean="0">
                <a:solidFill>
                  <a:srgbClr val="0000CC"/>
                </a:solidFill>
                <a:cs typeface="Times New Roman" pitchFamily="18" charset="0"/>
              </a:rPr>
              <a:t>1</a:t>
            </a:r>
            <a:endParaRPr lang="lt-LT" altLang="en-US" sz="28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222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507D0-FD63-4D8A-B060-CCFAE7CDE40D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lt-LT" altLang="en-US" sz="1600">
              <a:latin typeface="Verdan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39952" y="1421483"/>
            <a:ext cx="4032448" cy="2321496"/>
            <a:chOff x="3707904" y="1287015"/>
            <a:chExt cx="4032448" cy="2321496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779912" y="2204864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779912" y="2708919"/>
              <a:ext cx="3960440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3779912" y="3212973"/>
              <a:ext cx="3960440" cy="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220072" y="2204864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951426" y="2204864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671506" y="2204864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860032" y="1916832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91386" y="1916832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11466" y="1916832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" name="Group 11"/>
            <p:cNvGrpSpPr/>
            <p:nvPr/>
          </p:nvGrpSpPr>
          <p:grpSpPr>
            <a:xfrm>
              <a:off x="3779912" y="1916832"/>
              <a:ext cx="1080120" cy="288032"/>
              <a:chOff x="3779912" y="1916832"/>
              <a:chExt cx="1080120" cy="288032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3779912" y="2204864"/>
                <a:ext cx="36004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4499992" y="2204864"/>
                <a:ext cx="36004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4139952" y="1916832"/>
                <a:ext cx="36004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4139952" y="1916832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4499992" y="1916832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Connector 26"/>
            <p:cNvCxnSpPr/>
            <p:nvPr/>
          </p:nvCxnSpPr>
          <p:spPr bwMode="auto">
            <a:xfrm>
              <a:off x="4860032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5220072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951426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311466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671506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591386" y="1916832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779912" y="2708919"/>
              <a:ext cx="72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220072" y="2708919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9992" y="2420887"/>
              <a:ext cx="72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9992" y="2420887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220072" y="2420887"/>
              <a:ext cx="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" name="Group 39"/>
            <p:cNvGrpSpPr/>
            <p:nvPr/>
          </p:nvGrpSpPr>
          <p:grpSpPr>
            <a:xfrm>
              <a:off x="5220072" y="2420887"/>
              <a:ext cx="1811474" cy="288032"/>
              <a:chOff x="3779912" y="1916832"/>
              <a:chExt cx="905737" cy="288032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>
                <a:off x="3779912" y="2204864"/>
                <a:ext cx="36004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4499992" y="2204864"/>
                <a:ext cx="18565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139952" y="1916832"/>
                <a:ext cx="36004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139952" y="1916832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4499992" y="1916832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7" name="Straight Connector 46"/>
            <p:cNvCxnSpPr/>
            <p:nvPr/>
          </p:nvCxnSpPr>
          <p:spPr bwMode="auto">
            <a:xfrm>
              <a:off x="3779914" y="3212973"/>
              <a:ext cx="141615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5196072" y="2924944"/>
              <a:ext cx="384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196072" y="2924944"/>
              <a:ext cx="0" cy="28802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6681537" y="3212973"/>
              <a:ext cx="35000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220072" y="2933875"/>
              <a:ext cx="146146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6681537" y="2933875"/>
              <a:ext cx="0" cy="2790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139952" y="1340768"/>
              <a:ext cx="0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488432" y="1287015"/>
              <a:ext cx="0" cy="16379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4860032" y="1340768"/>
              <a:ext cx="0" cy="8640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220072" y="1340768"/>
              <a:ext cx="0" cy="2267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779912" y="1287015"/>
              <a:ext cx="0" cy="2267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3707904" y="1612793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10 10 10 10</a:t>
              </a:r>
              <a:endParaRPr lang="en-US" sz="16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08264" y="2354191"/>
              <a:ext cx="1332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20       20 </a:t>
              </a:r>
              <a:endParaRPr lang="en-US" sz="16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63870" y="2923701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40 </a:t>
              </a:r>
              <a:endParaRPr lang="en-US" sz="16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5220072" y="2204864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TextBox 76"/>
          <p:cNvSpPr txBox="1"/>
          <p:nvPr/>
        </p:nvSpPr>
        <p:spPr>
          <a:xfrm>
            <a:off x="381349" y="1861855"/>
            <a:ext cx="484428" cy="151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lt-LT" sz="2800" smtClean="0">
                <a:latin typeface="+mn-lt"/>
              </a:rPr>
              <a:t>c:</a:t>
            </a:r>
          </a:p>
          <a:p>
            <a:pPr>
              <a:spcBef>
                <a:spcPts val="500"/>
              </a:spcBef>
            </a:pPr>
            <a:r>
              <a:rPr lang="lt-LT" sz="2800" smtClean="0">
                <a:latin typeface="+mn-lt"/>
              </a:rPr>
              <a:t>b:</a:t>
            </a:r>
          </a:p>
          <a:p>
            <a:pPr>
              <a:spcBef>
                <a:spcPts val="500"/>
              </a:spcBef>
            </a:pPr>
            <a:r>
              <a:rPr lang="lt-LT" sz="2800" smtClean="0">
                <a:latin typeface="+mn-lt"/>
              </a:rPr>
              <a:t>a:</a:t>
            </a:r>
          </a:p>
        </p:txBody>
      </p:sp>
    </p:spTree>
    <p:extLst>
      <p:ext uri="{BB962C8B-B14F-4D97-AF65-F5344CB8AC3E}">
        <p14:creationId xmlns:p14="http://schemas.microsoft.com/office/powerpoint/2010/main" val="267623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Laboratorinis darbas Nr.1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8"/>
            <a:ext cx="8712968" cy="482453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smtClean="0"/>
              <a:t>Darbo tikslas:</a:t>
            </a:r>
          </a:p>
          <a:p>
            <a:pPr marL="742950" lvl="1" indent="-384175"/>
            <a:r>
              <a:rPr lang="lt-LT" altLang="en-US" sz="2800"/>
              <a:t>Minimizuoti duotąją </a:t>
            </a:r>
            <a:r>
              <a:rPr lang="lt-LT" altLang="en-US" sz="2800" smtClean="0"/>
              <a:t>6 kintamųjų Būlio </a:t>
            </a:r>
            <a:r>
              <a:rPr lang="lt-LT" altLang="en-US" sz="2800"/>
              <a:t>funkciją </a:t>
            </a:r>
            <a:endParaRPr lang="lt-LT" altLang="en-US" sz="2800" smtClean="0"/>
          </a:p>
          <a:p>
            <a:pPr marL="1139825" lvl="2" indent="-384175"/>
            <a:r>
              <a:rPr lang="lt-LT" altLang="en-US" sz="2500" smtClean="0"/>
              <a:t>užduotis </a:t>
            </a:r>
            <a:r>
              <a:rPr lang="lt-LT" altLang="en-US" sz="2500"/>
              <a:t>rasite Moodle sistemoje </a:t>
            </a:r>
            <a:r>
              <a:rPr lang="lt-LT" altLang="en-US" sz="2500" smtClean="0"/>
              <a:t>adresu </a:t>
            </a:r>
            <a:r>
              <a:rPr lang="lt-LT" altLang="en-US" sz="2500" smtClean="0">
                <a:hlinkClick r:id="rId2"/>
              </a:rPr>
              <a:t>https</a:t>
            </a:r>
            <a:r>
              <a:rPr lang="lt-LT" altLang="en-US" sz="2500">
                <a:hlinkClick r:id="rId2"/>
              </a:rPr>
              <a:t>://</a:t>
            </a:r>
            <a:r>
              <a:rPr lang="lt-LT" altLang="en-US" sz="2500" smtClean="0">
                <a:hlinkClick r:id="rId2"/>
              </a:rPr>
              <a:t>moodle.ktu.edu/course/view.php?id=2671</a:t>
            </a:r>
            <a:r>
              <a:rPr lang="lt-LT" altLang="en-US" sz="2500" smtClean="0"/>
              <a:t> </a:t>
            </a:r>
          </a:p>
          <a:p>
            <a:pPr marL="1139825" lvl="2" indent="-384175"/>
            <a:endParaRPr lang="lt-LT" altLang="en-US" sz="2500" smtClean="0"/>
          </a:p>
        </p:txBody>
      </p:sp>
      <p:sp>
        <p:nvSpPr>
          <p:cNvPr id="5126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AC7B39-41D4-4F7C-9421-B8A4DEA92855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4857750" cy="2200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53200" y="3933056"/>
            <a:ext cx="24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mtClean="0"/>
              <a:t>Čia rasite variantus (žr. knygos turinį)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30938" y="4726014"/>
            <a:ext cx="24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mtClean="0"/>
              <a:t>Čia rasite savo varianto numerį</a:t>
            </a:r>
            <a:endParaRPr lang="en-US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5724128" y="4256222"/>
            <a:ext cx="829072" cy="1815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605264" y="4851693"/>
            <a:ext cx="9479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409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Stimulai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876" y="1628800"/>
            <a:ext cx="8497888" cy="403212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dirty="0" smtClean="0"/>
              <a:t>Kintamąjį </a:t>
            </a:r>
            <a:r>
              <a:rPr lang="lt-LT" altLang="en-US" sz="3200" b="1" dirty="0" smtClean="0"/>
              <a:t>c </a:t>
            </a:r>
            <a:r>
              <a:rPr lang="lt-LT" altLang="en-US" sz="3200" dirty="0" smtClean="0"/>
              <a:t>atitiks toks </a:t>
            </a:r>
            <a:r>
              <a:rPr lang="lt-LT" altLang="en-US" sz="3200" b="1" dirty="0" smtClean="0"/>
              <a:t>procesas</a:t>
            </a:r>
            <a:r>
              <a:rPr lang="lt-LT" altLang="en-US" sz="3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600" dirty="0" smtClean="0">
                <a:solidFill>
                  <a:srgbClr val="0000CC"/>
                </a:solidFill>
              </a:rPr>
              <a:t>	</a:t>
            </a:r>
            <a:r>
              <a:rPr lang="lt-LT" sz="3200" dirty="0" smtClean="0">
                <a:solidFill>
                  <a:srgbClr val="0000CC"/>
                </a:solidFill>
              </a:rPr>
              <a:t>c</a:t>
            </a:r>
            <a:r>
              <a:rPr lang="en-US" sz="3200" dirty="0" smtClean="0">
                <a:solidFill>
                  <a:srgbClr val="0000CC"/>
                </a:solidFill>
              </a:rPr>
              <a:t>p</a:t>
            </a:r>
            <a:r>
              <a:rPr lang="en-US" sz="3200" dirty="0">
                <a:solidFill>
                  <a:srgbClr val="0000CC"/>
                </a:solidFill>
              </a:rPr>
              <a:t>: process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en-US" sz="3200" dirty="0" smtClean="0">
                <a:solidFill>
                  <a:srgbClr val="0000CC"/>
                </a:solidFill>
              </a:rPr>
              <a:t>begin</a:t>
            </a: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lt-LT" sz="3200" dirty="0" smtClean="0">
                <a:solidFill>
                  <a:srgbClr val="0000CC"/>
                </a:solidFill>
              </a:rPr>
              <a:t>   c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>
                <a:solidFill>
                  <a:srgbClr val="0000CC"/>
                </a:solidFill>
              </a:rPr>
              <a:t>&lt;= '0'; wait for 10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lt-LT" sz="3200" dirty="0" smtClean="0">
                <a:solidFill>
                  <a:srgbClr val="0000CC"/>
                </a:solidFill>
              </a:rPr>
              <a:t>   c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>
                <a:solidFill>
                  <a:srgbClr val="0000CC"/>
                </a:solidFill>
              </a:rPr>
              <a:t>&lt;= '1'; wait for 10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en-US" sz="3200" dirty="0" smtClean="0">
                <a:solidFill>
                  <a:srgbClr val="0000CC"/>
                </a:solidFill>
              </a:rPr>
              <a:t>end </a:t>
            </a:r>
            <a:r>
              <a:rPr lang="en-US" sz="3200" dirty="0">
                <a:solidFill>
                  <a:srgbClr val="0000CC"/>
                </a:solidFill>
              </a:rPr>
              <a:t>process ;</a:t>
            </a:r>
          </a:p>
          <a:p>
            <a:pPr marL="742950" lvl="1" indent="-285750"/>
            <a:endParaRPr lang="lt-LT" altLang="en-US" sz="2800" dirty="0" smtClean="0"/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1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Stimulai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713663" cy="464051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dirty="0" smtClean="0"/>
              <a:t>Kintamąjį </a:t>
            </a:r>
            <a:r>
              <a:rPr lang="lt-LT" altLang="en-US" sz="3200" b="1" dirty="0" smtClean="0"/>
              <a:t>a </a:t>
            </a:r>
            <a:r>
              <a:rPr lang="lt-LT" altLang="en-US" sz="3200" dirty="0" smtClean="0"/>
              <a:t>atitiks toks </a:t>
            </a:r>
            <a:r>
              <a:rPr lang="lt-LT" altLang="en-US" sz="3200" b="1" dirty="0" smtClean="0"/>
              <a:t>procesas</a:t>
            </a:r>
            <a:r>
              <a:rPr lang="lt-LT" altLang="en-US" sz="3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a</a:t>
            </a:r>
            <a:r>
              <a:rPr lang="en-US" sz="3200" dirty="0" smtClean="0">
                <a:solidFill>
                  <a:srgbClr val="0000CC"/>
                </a:solidFill>
              </a:rPr>
              <a:t>p</a:t>
            </a:r>
            <a:r>
              <a:rPr lang="en-US" sz="3200" dirty="0">
                <a:solidFill>
                  <a:srgbClr val="0000CC"/>
                </a:solidFill>
              </a:rPr>
              <a:t>: process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en-US" sz="3200" dirty="0" smtClean="0">
                <a:solidFill>
                  <a:srgbClr val="0000CC"/>
                </a:solidFill>
              </a:rPr>
              <a:t>begin</a:t>
            </a: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lt-LT" sz="3200" dirty="0" smtClean="0">
                <a:solidFill>
                  <a:srgbClr val="0000CC"/>
                </a:solidFill>
              </a:rPr>
              <a:t>   a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>
                <a:solidFill>
                  <a:srgbClr val="0000CC"/>
                </a:solidFill>
              </a:rPr>
              <a:t>&lt;= '0'; wait for </a:t>
            </a:r>
            <a:r>
              <a:rPr lang="lt-LT" sz="3200" dirty="0" smtClean="0">
                <a:solidFill>
                  <a:srgbClr val="0000CC"/>
                </a:solidFill>
              </a:rPr>
              <a:t>4</a:t>
            </a:r>
            <a:r>
              <a:rPr lang="en-US" sz="3200" dirty="0" smtClean="0">
                <a:solidFill>
                  <a:srgbClr val="0000CC"/>
                </a:solidFill>
              </a:rPr>
              <a:t>0 </a:t>
            </a:r>
            <a:r>
              <a:rPr lang="en-US" sz="3200" dirty="0">
                <a:solidFill>
                  <a:srgbClr val="0000CC"/>
                </a:solidFill>
              </a:rPr>
              <a:t>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lt-LT" sz="3200" dirty="0" smtClean="0">
                <a:solidFill>
                  <a:srgbClr val="0000CC"/>
                </a:solidFill>
              </a:rPr>
              <a:t>   a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>
                <a:solidFill>
                  <a:srgbClr val="0000CC"/>
                </a:solidFill>
              </a:rPr>
              <a:t>&lt;= '1'; wait for </a:t>
            </a:r>
            <a:r>
              <a:rPr lang="lt-LT" sz="3200" dirty="0" smtClean="0">
                <a:solidFill>
                  <a:srgbClr val="0000CC"/>
                </a:solidFill>
              </a:rPr>
              <a:t>4</a:t>
            </a:r>
            <a:r>
              <a:rPr lang="en-US" sz="3200" dirty="0" smtClean="0">
                <a:solidFill>
                  <a:srgbClr val="0000CC"/>
                </a:solidFill>
              </a:rPr>
              <a:t>0 </a:t>
            </a:r>
            <a:r>
              <a:rPr lang="en-US" sz="3200" dirty="0">
                <a:solidFill>
                  <a:srgbClr val="0000CC"/>
                </a:solidFill>
              </a:rPr>
              <a:t>ns</a:t>
            </a:r>
            <a:r>
              <a:rPr lang="en-US" sz="3200" dirty="0" smtClean="0">
                <a:solidFill>
                  <a:srgbClr val="0000CC"/>
                </a:solidFill>
              </a:rPr>
              <a:t>;</a:t>
            </a:r>
            <a:endParaRPr lang="lt-LT" sz="32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           </a:t>
            </a:r>
            <a:r>
              <a:rPr lang="en-US" sz="3200" dirty="0" smtClean="0">
                <a:solidFill>
                  <a:srgbClr val="0000CC"/>
                </a:solidFill>
              </a:rPr>
              <a:t>assert </a:t>
            </a:r>
            <a:r>
              <a:rPr lang="en-US" sz="3200" dirty="0">
                <a:solidFill>
                  <a:srgbClr val="0000CC"/>
                </a:solidFill>
              </a:rPr>
              <a:t>false report </a:t>
            </a:r>
            <a:r>
              <a:rPr lang="en-US" sz="3200" dirty="0" smtClean="0">
                <a:solidFill>
                  <a:srgbClr val="0000CC"/>
                </a:solidFill>
              </a:rPr>
              <a:t>"</a:t>
            </a:r>
            <a:r>
              <a:rPr lang="en-US" sz="3200" dirty="0" err="1" smtClean="0">
                <a:solidFill>
                  <a:srgbClr val="0000CC"/>
                </a:solidFill>
              </a:rPr>
              <a:t>Pabaiga</a:t>
            </a:r>
            <a:r>
              <a:rPr lang="en-US" sz="3200" dirty="0" smtClean="0">
                <a:solidFill>
                  <a:srgbClr val="0000CC"/>
                </a:solidFill>
              </a:rPr>
              <a:t>" </a:t>
            </a:r>
            <a:r>
              <a:rPr lang="en-US" sz="3200" dirty="0">
                <a:solidFill>
                  <a:srgbClr val="0000CC"/>
                </a:solidFill>
              </a:rPr>
              <a:t>severity </a:t>
            </a:r>
            <a:r>
              <a:rPr lang="en-US" sz="3200" dirty="0" smtClean="0">
                <a:solidFill>
                  <a:srgbClr val="0000CC"/>
                </a:solidFill>
              </a:rPr>
              <a:t>failure;</a:t>
            </a: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3200" dirty="0" smtClean="0">
                <a:solidFill>
                  <a:srgbClr val="0000CC"/>
                </a:solidFill>
              </a:rPr>
              <a:t>	</a:t>
            </a:r>
            <a:r>
              <a:rPr lang="en-US" sz="3200" dirty="0" smtClean="0">
                <a:solidFill>
                  <a:srgbClr val="0000CC"/>
                </a:solidFill>
              </a:rPr>
              <a:t>end </a:t>
            </a:r>
            <a:r>
              <a:rPr lang="en-US" sz="3200" dirty="0">
                <a:solidFill>
                  <a:srgbClr val="0000CC"/>
                </a:solidFill>
              </a:rPr>
              <a:t>process ;</a:t>
            </a:r>
          </a:p>
          <a:p>
            <a:pPr marL="304800" indent="-285750"/>
            <a:r>
              <a:rPr lang="lt-LT" altLang="en-US" sz="3200" b="1" dirty="0" smtClean="0"/>
              <a:t> assert </a:t>
            </a:r>
            <a:r>
              <a:rPr lang="lt-LT" altLang="en-US" sz="3200" dirty="0" smtClean="0"/>
              <a:t>sakinys skirtas modeliavimui stabdyti</a:t>
            </a:r>
            <a:endParaRPr lang="lt-LT" altLang="en-US" sz="3200" b="1" dirty="0" smtClean="0"/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1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Stimulų kompiliavimas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893175" cy="42481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 eaLnBrk="1" hangingPunct="1"/>
            <a:r>
              <a:rPr lang="lt-LT" altLang="en-US" sz="3200" dirty="0">
                <a:solidFill>
                  <a:srgbClr val="0000CC"/>
                </a:solidFill>
              </a:rPr>
              <a:t>Įkėlę stimulus į vietą, paspaudžiame   </a:t>
            </a:r>
            <a:r>
              <a:rPr lang="lt-LT" altLang="en-US" sz="3200" dirty="0" smtClean="0">
                <a:solidFill>
                  <a:srgbClr val="0000CC"/>
                </a:solidFill>
              </a:rPr>
              <a:t>  (arba, dešiniuoju pelės klavišu spragtelėję 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klasika_TB.vhd</a:t>
            </a:r>
            <a:r>
              <a:rPr lang="lt-LT" altLang="en-US" sz="3200" dirty="0" smtClean="0">
                <a:solidFill>
                  <a:srgbClr val="0000CC"/>
                </a:solidFill>
              </a:rPr>
              <a:t>, pasirenkame 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Compile All</a:t>
            </a:r>
            <a:r>
              <a:rPr lang="lt-LT" altLang="en-US" sz="3200" dirty="0" smtClean="0">
                <a:solidFill>
                  <a:srgbClr val="0000CC"/>
                </a:solidFill>
              </a:rPr>
              <a:t>)</a:t>
            </a:r>
          </a:p>
          <a:p>
            <a:pPr marL="444500" indent="-444500">
              <a:spcBef>
                <a:spcPts val="0"/>
              </a:spcBef>
            </a:pPr>
            <a:r>
              <a:rPr lang="lt-LT" altLang="en-US" sz="3200" dirty="0" smtClean="0">
                <a:solidFill>
                  <a:srgbClr val="0000CC"/>
                </a:solidFill>
              </a:rPr>
              <a:t>Jei testinis failas sukompiliuotas sėkmingai, ties jo pavadinimu pasirodo žalia varnelė</a:t>
            </a:r>
          </a:p>
          <a:p>
            <a:pPr marL="444500" indent="-444500">
              <a:spcBef>
                <a:spcPts val="0"/>
              </a:spcBef>
            </a:pPr>
            <a:r>
              <a:rPr lang="lt-LT" altLang="en-US" sz="3200" dirty="0" smtClean="0">
                <a:solidFill>
                  <a:srgbClr val="0000CC"/>
                </a:solidFill>
              </a:rPr>
              <a:t>Inicijuojame modeliavimą </a:t>
            </a:r>
            <a:r>
              <a:rPr lang="lt-LT" altLang="en-US" sz="3200" dirty="0">
                <a:solidFill>
                  <a:srgbClr val="0000CC"/>
                </a:solidFill>
              </a:rPr>
              <a:t>–</a:t>
            </a:r>
            <a:r>
              <a:rPr lang="lt-LT" altLang="en-US" sz="3200" dirty="0" smtClean="0">
                <a:solidFill>
                  <a:srgbClr val="0000CC"/>
                </a:solidFill>
              </a:rPr>
              <a:t> dešiniuoju </a:t>
            </a:r>
            <a:r>
              <a:rPr lang="lt-LT" altLang="en-US" sz="3200" dirty="0" smtClean="0">
                <a:solidFill>
                  <a:srgbClr val="0000CC"/>
                </a:solidFill>
              </a:rPr>
              <a:t>pelės </a:t>
            </a:r>
            <a:r>
              <a:rPr lang="lt-LT" altLang="en-US" sz="3200" dirty="0">
                <a:solidFill>
                  <a:srgbClr val="0000CC"/>
                </a:solidFill>
              </a:rPr>
              <a:t>klavišu spragtelėję 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klasika_TB_runtest.do</a:t>
            </a:r>
            <a:r>
              <a:rPr lang="lt-LT" altLang="en-US" sz="3200" dirty="0" smtClean="0">
                <a:solidFill>
                  <a:srgbClr val="0000CC"/>
                </a:solidFill>
              </a:rPr>
              <a:t>, </a:t>
            </a:r>
            <a:r>
              <a:rPr lang="lt-LT" altLang="en-US" sz="3200" dirty="0">
                <a:solidFill>
                  <a:srgbClr val="0000CC"/>
                </a:solidFill>
              </a:rPr>
              <a:t>pasirenkame 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Execute</a:t>
            </a:r>
            <a:endParaRPr lang="lt-LT" altLang="en-US" sz="3200" b="1" dirty="0" smtClean="0">
              <a:solidFill>
                <a:srgbClr val="0000CC"/>
              </a:solidFill>
            </a:endParaRP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683" y="1556792"/>
            <a:ext cx="506685" cy="5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6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Modeliavimas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893175" cy="176019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 eaLnBrk="1" hangingPunct="1"/>
            <a:r>
              <a:rPr lang="lt-LT" altLang="en-US" sz="3200" dirty="0" smtClean="0">
                <a:solidFill>
                  <a:srgbClr val="0000CC"/>
                </a:solidFill>
              </a:rPr>
              <a:t>Lange 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untitled.awc  </a:t>
            </a:r>
            <a:r>
              <a:rPr lang="lt-LT" altLang="en-US" sz="3200" dirty="0" smtClean="0">
                <a:solidFill>
                  <a:srgbClr val="0000CC"/>
                </a:solidFill>
              </a:rPr>
              <a:t>dar rezultatų nėra, todėl viršuje paspaudžiame mygtuką</a:t>
            </a:r>
            <a:r>
              <a:rPr lang="lt-LT" altLang="en-US" sz="3200" b="1" i="1" dirty="0" smtClean="0">
                <a:solidFill>
                  <a:srgbClr val="0000CC"/>
                </a:solidFill>
              </a:rPr>
              <a:t> </a:t>
            </a:r>
            <a:endParaRPr lang="lt-LT" altLang="en-US" sz="3200" dirty="0" smtClean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r>
              <a:rPr lang="lt-LT" altLang="en-US" sz="3200" dirty="0" smtClean="0">
                <a:solidFill>
                  <a:srgbClr val="0000CC"/>
                </a:solidFill>
              </a:rPr>
              <a:t>Dabar jau pasirodys ir </a:t>
            </a:r>
            <a:r>
              <a:rPr lang="lt-LT" altLang="en-US" sz="3200" dirty="0" smtClean="0">
                <a:solidFill>
                  <a:srgbClr val="0000CC"/>
                </a:solidFill>
              </a:rPr>
              <a:t>modeliavimo </a:t>
            </a:r>
            <a:r>
              <a:rPr lang="lt-LT" altLang="en-US" sz="3200" dirty="0">
                <a:solidFill>
                  <a:srgbClr val="0000CC"/>
                </a:solidFill>
              </a:rPr>
              <a:t>rezultatai</a:t>
            </a:r>
            <a:r>
              <a:rPr lang="lt-LT" altLang="en-US" sz="3200" dirty="0" smtClean="0">
                <a:solidFill>
                  <a:srgbClr val="0000CC"/>
                </a:solidFill>
              </a:rPr>
              <a:t>:</a:t>
            </a:r>
            <a:endParaRPr lang="lt-LT" altLang="en-US" sz="3200" b="1" dirty="0" smtClean="0">
              <a:solidFill>
                <a:srgbClr val="0000CC"/>
              </a:solidFill>
            </a:endParaRP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132856"/>
            <a:ext cx="467072" cy="449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" y="3284984"/>
            <a:ext cx="9342410" cy="20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Rezultatų peržiūra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893175" cy="168818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 eaLnBrk="1" hangingPunct="1"/>
            <a:r>
              <a:rPr lang="lt-LT" altLang="en-US" sz="3200" smtClean="0">
                <a:solidFill>
                  <a:srgbClr val="0000CC"/>
                </a:solidFill>
              </a:rPr>
              <a:t>Žymiklį fiksavę atitinkamoje vietoje, antrajame stulpelyje matysime visų kintamųjų ir funkcijų dvejetaines reikšmes: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" y="3356992"/>
            <a:ext cx="89220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0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Rezultatų peržiūra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893175" cy="168818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 eaLnBrk="1" hangingPunct="1"/>
            <a:r>
              <a:rPr lang="lt-LT" altLang="en-US" sz="3200" smtClean="0">
                <a:solidFill>
                  <a:srgbClr val="0000CC"/>
                </a:solidFill>
              </a:rPr>
              <a:t>Galima</a:t>
            </a:r>
            <a:r>
              <a:rPr lang="lt-LT" altLang="en-US" sz="3200">
                <a:solidFill>
                  <a:srgbClr val="0000CC"/>
                </a:solidFill>
              </a:rPr>
              <a:t>:</a:t>
            </a:r>
            <a:r>
              <a:rPr lang="lt-LT" altLang="en-US" sz="3200" smtClean="0">
                <a:solidFill>
                  <a:srgbClr val="0000CC"/>
                </a:solidFill>
              </a:rPr>
              <a:t> </a:t>
            </a:r>
          </a:p>
          <a:p>
            <a:pPr marL="882650" lvl="1" indent="-444500" eaLnBrk="1" hangingPunct="1"/>
            <a:r>
              <a:rPr lang="lt-LT" altLang="en-US" sz="2800" smtClean="0">
                <a:solidFill>
                  <a:srgbClr val="0000CC"/>
                </a:solidFill>
              </a:rPr>
              <a:t>pakeisti pasirinktos linijos spalvą ar </a:t>
            </a:r>
          </a:p>
          <a:p>
            <a:pPr marL="882650" lvl="1" indent="-444500" eaLnBrk="1" hangingPunct="1"/>
            <a:r>
              <a:rPr lang="lt-LT" altLang="en-US" sz="2800" smtClean="0">
                <a:solidFill>
                  <a:srgbClr val="0000CC"/>
                </a:solidFill>
              </a:rPr>
              <a:t>paryškinti liniją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01008"/>
            <a:ext cx="4649112" cy="244827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4067944" y="2452663"/>
            <a:ext cx="1675900" cy="14083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411760" y="2924944"/>
            <a:ext cx="3106705" cy="1064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1296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Failai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8893175" cy="111211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 eaLnBrk="1" hangingPunct="1"/>
            <a:r>
              <a:rPr lang="lt-LT" altLang="en-US" sz="3200" b="1" i="1" smtClean="0">
                <a:solidFill>
                  <a:srgbClr val="0000CC"/>
                </a:solidFill>
              </a:rPr>
              <a:t>Testbench </a:t>
            </a:r>
            <a:r>
              <a:rPr lang="lt-LT" altLang="en-US" sz="3200" smtClean="0">
                <a:solidFill>
                  <a:srgbClr val="0000CC"/>
                </a:solidFill>
              </a:rPr>
              <a:t>failus rasime aplanke </a:t>
            </a:r>
            <a:r>
              <a:rPr lang="lt-LT" altLang="en-US" sz="3200" b="1" i="1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D:/</a:t>
            </a:r>
            <a:r>
              <a:rPr lang="lt-LT" altLang="en-US" sz="3200" b="1" i="1" smtClean="0">
                <a:solidFill>
                  <a:srgbClr val="0000CC"/>
                </a:solidFill>
                <a:cs typeface="Times New Roman" pitchFamily="18" charset="0"/>
                <a:sym typeface="Wingdings" panose="05000000000000000000" pitchFamily="2" charset="2"/>
              </a:rPr>
              <a:t>VHDL/2016/KlasikaM/src/</a:t>
            </a:r>
            <a:r>
              <a:rPr lang="lt-LT" altLang="en-US" sz="3200" b="1" i="1" smtClean="0">
                <a:solidFill>
                  <a:srgbClr val="0000CC"/>
                </a:solidFill>
              </a:rPr>
              <a:t>TestBench</a:t>
            </a:r>
            <a:r>
              <a:rPr lang="lt-LT" altLang="en-US" sz="3200" smtClean="0">
                <a:solidFill>
                  <a:srgbClr val="0000CC"/>
                </a:solidFill>
              </a:rPr>
              <a:t> :</a:t>
            </a:r>
            <a:endParaRPr lang="lt-LT" altLang="en-US" sz="3200" b="1" smtClean="0">
              <a:solidFill>
                <a:srgbClr val="0000CC"/>
              </a:solidFill>
            </a:endParaRP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636912"/>
            <a:ext cx="594879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400" dirty="0" smtClean="0"/>
              <a:t>Elemento </a:t>
            </a:r>
            <a:r>
              <a:rPr lang="en-US" altLang="en-US" sz="4400" dirty="0" err="1" smtClean="0"/>
              <a:t>pasukimas</a:t>
            </a:r>
            <a:endParaRPr lang="lt-LT" altLang="en-US" sz="44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6121375" cy="392043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>
              <a:spcBef>
                <a:spcPts val="0"/>
              </a:spcBef>
            </a:pPr>
            <a:r>
              <a:rPr lang="en-US" altLang="en-US" sz="3200" dirty="0" smtClean="0">
                <a:solidFill>
                  <a:srgbClr val="0000CC"/>
                </a:solidFill>
              </a:rPr>
              <a:t>Element</a:t>
            </a:r>
            <a:r>
              <a:rPr lang="lt-LT" altLang="en-US" sz="3200" dirty="0" smtClean="0">
                <a:solidFill>
                  <a:srgbClr val="0000CC"/>
                </a:solidFill>
              </a:rPr>
              <a:t>ą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galima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lt-LT" altLang="en-US" sz="3200" dirty="0" smtClean="0">
                <a:solidFill>
                  <a:srgbClr val="0000CC"/>
                </a:solidFill>
              </a:rPr>
              <a:t>pa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sukti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en-US" altLang="en-US" sz="3200" dirty="0" smtClean="0">
                <a:solidFill>
                  <a:srgbClr val="0000CC"/>
                </a:solidFill>
              </a:rPr>
              <a:t>90</a:t>
            </a:r>
            <a:r>
              <a:rPr lang="en-US" altLang="en-US" sz="3200" baseline="30000" dirty="0" smtClean="0">
                <a:solidFill>
                  <a:srgbClr val="0000CC"/>
                </a:solidFill>
              </a:rPr>
              <a:t>0</a:t>
            </a:r>
            <a:endParaRPr lang="lt-LT" altLang="en-US" sz="3200" baseline="30000" dirty="0" smtClean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r>
              <a:rPr lang="lt-LT" altLang="en-US" sz="3200" dirty="0" smtClean="0">
                <a:solidFill>
                  <a:srgbClr val="0000CC"/>
                </a:solidFill>
              </a:rPr>
              <a:t>Tai galima daryti tik jį padedant: pasirinkę elementą, paspauskite kartu Ctrl ir R;  Su kiekvienu paspaudimu elementas bus pasuktas </a:t>
            </a:r>
            <a:r>
              <a:rPr lang="en-US" altLang="en-US" sz="3200" dirty="0" smtClean="0">
                <a:solidFill>
                  <a:srgbClr val="0000CC"/>
                </a:solidFill>
              </a:rPr>
              <a:t>90</a:t>
            </a:r>
            <a:r>
              <a:rPr lang="en-US" altLang="en-US" sz="3200" baseline="30000" dirty="0" smtClean="0">
                <a:solidFill>
                  <a:srgbClr val="0000CC"/>
                </a:solidFill>
              </a:rPr>
              <a:t>0</a:t>
            </a:r>
            <a:r>
              <a:rPr lang="lt-LT" altLang="en-US" sz="3200" baseline="30000" dirty="0" smtClean="0">
                <a:solidFill>
                  <a:srgbClr val="0000CC"/>
                </a:solidFill>
              </a:rPr>
              <a:t> </a:t>
            </a:r>
            <a:r>
              <a:rPr lang="lt-LT" altLang="en-US" sz="3200" dirty="0" smtClean="0">
                <a:solidFill>
                  <a:srgbClr val="0000CC"/>
                </a:solidFill>
              </a:rPr>
              <a:t>pagal laikrodžio rodyklę</a:t>
            </a:r>
            <a:endParaRPr lang="lt-LT" altLang="en-US" sz="3200" dirty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endParaRPr lang="lt-LT" altLang="en-US" sz="3200" b="1" dirty="0" smtClean="0">
              <a:solidFill>
                <a:srgbClr val="0000CC"/>
              </a:solidFill>
            </a:endParaRP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99" y="1524794"/>
            <a:ext cx="2081362" cy="37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3"/>
            <a:ext cx="6302375" cy="47204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>
              <a:spcBef>
                <a:spcPts val="0"/>
              </a:spcBef>
            </a:pPr>
            <a:r>
              <a:rPr lang="lt-LT" altLang="en-US" sz="2800" dirty="0" smtClean="0">
                <a:solidFill>
                  <a:srgbClr val="0000CC"/>
                </a:solidFill>
              </a:rPr>
              <a:t>Dažnai patogu kopijuoti ne atskirą e</a:t>
            </a:r>
            <a:r>
              <a:rPr lang="en-US" altLang="en-US" sz="2800" dirty="0" err="1" smtClean="0">
                <a:solidFill>
                  <a:srgbClr val="0000CC"/>
                </a:solidFill>
              </a:rPr>
              <a:t>lement</a:t>
            </a:r>
            <a:r>
              <a:rPr lang="lt-LT" altLang="en-US" sz="2800" dirty="0" smtClean="0">
                <a:solidFill>
                  <a:srgbClr val="0000CC"/>
                </a:solidFill>
              </a:rPr>
              <a:t>ą, bet jų grupę</a:t>
            </a:r>
          </a:p>
          <a:p>
            <a:pPr marL="444500" indent="-444500">
              <a:spcBef>
                <a:spcPts val="0"/>
              </a:spcBef>
            </a:pPr>
            <a:r>
              <a:rPr lang="lt-LT" altLang="en-US" sz="2800" dirty="0" smtClean="0">
                <a:solidFill>
                  <a:srgbClr val="0000CC"/>
                </a:solidFill>
              </a:rPr>
              <a:t>Pavyzdžiui, formuojant kintamųjų inversijas, nubraižėme reikalingą fragmentą (paveikslėlyje jis raudonas); jį išrinkę pele, spaudžiame Ctrl + C, tada </a:t>
            </a:r>
            <a:r>
              <a:rPr lang="lt-LT" altLang="en-US" sz="2800" dirty="0">
                <a:solidFill>
                  <a:srgbClr val="0000CC"/>
                </a:solidFill>
              </a:rPr>
              <a:t>–</a:t>
            </a:r>
            <a:r>
              <a:rPr lang="lt-LT" altLang="en-US" sz="2800" dirty="0" smtClean="0">
                <a:solidFill>
                  <a:srgbClr val="0000CC"/>
                </a:solidFill>
              </a:rPr>
              <a:t> </a:t>
            </a:r>
            <a:r>
              <a:rPr lang="lt-LT" altLang="en-US" sz="2800" dirty="0" smtClean="0">
                <a:solidFill>
                  <a:srgbClr val="0000CC"/>
                </a:solidFill>
              </a:rPr>
              <a:t>Ctrl +V ir </a:t>
            </a:r>
            <a:r>
              <a:rPr lang="lt-LT" altLang="en-US" sz="2800" dirty="0" smtClean="0">
                <a:solidFill>
                  <a:srgbClr val="0000CC"/>
                </a:solidFill>
              </a:rPr>
              <a:t>padedame </a:t>
            </a:r>
            <a:r>
              <a:rPr lang="lt-LT" altLang="en-US" sz="2800" dirty="0" smtClean="0">
                <a:solidFill>
                  <a:srgbClr val="0000CC"/>
                </a:solidFill>
              </a:rPr>
              <a:t>į reikiamą vietą</a:t>
            </a:r>
            <a:endParaRPr lang="lt-LT" altLang="en-US" sz="2800" baseline="30000" dirty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endParaRPr lang="lt-LT" altLang="en-US" sz="2800" b="1" dirty="0" smtClean="0">
              <a:solidFill>
                <a:srgbClr val="0000CC"/>
              </a:solidFill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dirty="0" smtClean="0"/>
              <a:t>Grupės ele</a:t>
            </a:r>
            <a:r>
              <a:rPr lang="en-US" altLang="en-US" sz="4400" dirty="0" err="1" smtClean="0"/>
              <a:t>ment</a:t>
            </a:r>
            <a:r>
              <a:rPr lang="lt-LT" altLang="en-US" sz="4400" dirty="0" smtClean="0"/>
              <a:t>ų</a:t>
            </a:r>
            <a:r>
              <a:rPr lang="en-US" altLang="en-US" sz="4400" dirty="0" smtClean="0"/>
              <a:t> </a:t>
            </a:r>
            <a:r>
              <a:rPr lang="lt-LT" altLang="en-US" sz="4400" dirty="0" smtClean="0"/>
              <a:t>ko</a:t>
            </a:r>
            <a:r>
              <a:rPr lang="en-US" altLang="en-US" sz="4400" dirty="0" smtClean="0"/>
              <a:t>p</a:t>
            </a:r>
            <a:r>
              <a:rPr lang="lt-LT" altLang="en-US" sz="4400" dirty="0" smtClean="0"/>
              <a:t>ijav</a:t>
            </a:r>
            <a:r>
              <a:rPr lang="en-US" altLang="en-US" sz="4400" dirty="0" err="1" smtClean="0"/>
              <a:t>imas</a:t>
            </a:r>
            <a:endParaRPr lang="lt-LT" altLang="en-US" sz="4400" dirty="0" smtClean="0"/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90" y="1524794"/>
            <a:ext cx="2347491" cy="39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4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400" dirty="0" err="1" smtClean="0"/>
              <a:t>Linij</a:t>
            </a:r>
            <a:r>
              <a:rPr lang="lt-LT" altLang="en-US" sz="4400" dirty="0" smtClean="0"/>
              <a:t>a</a:t>
            </a:r>
            <a:r>
              <a:rPr lang="en-US" altLang="en-US" sz="4400" dirty="0" smtClean="0"/>
              <a:t>, </a:t>
            </a:r>
            <a:r>
              <a:rPr lang="en-US" altLang="en-US" sz="4400" dirty="0" err="1" smtClean="0"/>
              <a:t>kertan</a:t>
            </a:r>
            <a:r>
              <a:rPr lang="lt-LT" altLang="en-US" sz="4400" smtClean="0"/>
              <a:t>ti</a:t>
            </a:r>
            <a:r>
              <a:rPr lang="en-US" altLang="en-US" sz="4400" smtClean="0"/>
              <a:t> </a:t>
            </a:r>
            <a:r>
              <a:rPr lang="en-US" altLang="en-US" sz="4400" dirty="0" err="1"/>
              <a:t>kitas</a:t>
            </a:r>
            <a:endParaRPr lang="lt-LT" altLang="en-US" sz="44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24794"/>
            <a:ext cx="5768975" cy="370440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>
              <a:spcBef>
                <a:spcPts val="0"/>
              </a:spcBef>
            </a:pPr>
            <a:r>
              <a:rPr lang="en-US" altLang="en-US" sz="3200" dirty="0" err="1" smtClean="0">
                <a:solidFill>
                  <a:srgbClr val="0000CC"/>
                </a:solidFill>
              </a:rPr>
              <a:t>Jei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reikia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lt-LT" altLang="en-US" sz="3200" dirty="0" smtClean="0">
                <a:solidFill>
                  <a:srgbClr val="0000CC"/>
                </a:solidFill>
              </a:rPr>
              <a:t>brėž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ti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linij</a:t>
            </a:r>
            <a:r>
              <a:rPr lang="lt-LT" altLang="en-US" sz="3200" dirty="0" smtClean="0">
                <a:solidFill>
                  <a:srgbClr val="0000CC"/>
                </a:solidFill>
              </a:rPr>
              <a:t>ą</a:t>
            </a:r>
            <a:r>
              <a:rPr lang="en-US" altLang="en-US" sz="3200" dirty="0" smtClean="0">
                <a:solidFill>
                  <a:srgbClr val="0000CC"/>
                </a:solidFill>
              </a:rPr>
              <a:t>, 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kertan</a:t>
            </a:r>
            <a:r>
              <a:rPr lang="lt-LT" altLang="en-US" sz="3200" dirty="0" smtClean="0">
                <a:solidFill>
                  <a:srgbClr val="0000CC"/>
                </a:solidFill>
              </a:rPr>
              <a:t>č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i</a:t>
            </a:r>
            <a:r>
              <a:rPr lang="lt-LT" altLang="en-US" sz="3200" dirty="0" smtClean="0">
                <a:solidFill>
                  <a:srgbClr val="0000CC"/>
                </a:solidFill>
              </a:rPr>
              <a:t>ą</a:t>
            </a:r>
            <a:r>
              <a:rPr lang="en-US" altLang="en-US" sz="3200" dirty="0" smtClean="0">
                <a:solidFill>
                  <a:srgbClr val="0000CC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CC"/>
                </a:solidFill>
              </a:rPr>
              <a:t>kitas</a:t>
            </a:r>
            <a:r>
              <a:rPr lang="lt-LT" altLang="en-US" sz="3200" dirty="0" smtClean="0">
                <a:solidFill>
                  <a:srgbClr val="0000CC"/>
                </a:solidFill>
              </a:rPr>
              <a:t>, </a:t>
            </a:r>
            <a:r>
              <a:rPr lang="lt-LT" altLang="en-US" sz="3200" dirty="0" smtClean="0">
                <a:solidFill>
                  <a:srgbClr val="0000CC"/>
                </a:solidFill>
              </a:rPr>
              <a:t>nebrėžkite </a:t>
            </a:r>
            <a:r>
              <a:rPr lang="lt-LT" altLang="en-US" sz="3200" dirty="0" smtClean="0">
                <a:solidFill>
                  <a:srgbClr val="0000CC"/>
                </a:solidFill>
              </a:rPr>
              <a:t>per elemento „kontaktų“ galus. Jei </a:t>
            </a:r>
            <a:r>
              <a:rPr lang="lt-LT" altLang="en-US" sz="3200" dirty="0" smtClean="0">
                <a:solidFill>
                  <a:srgbClr val="0000CC"/>
                </a:solidFill>
              </a:rPr>
              <a:t>brėšite</a:t>
            </a:r>
            <a:r>
              <a:rPr lang="lt-LT" altLang="en-US" sz="3200" dirty="0" smtClean="0">
                <a:solidFill>
                  <a:srgbClr val="0000CC"/>
                </a:solidFill>
              </a:rPr>
              <a:t>, tuose taškuose bus suformuoti sujungimai:</a:t>
            </a:r>
            <a:endParaRPr lang="lt-LT" altLang="en-US" sz="3200" baseline="30000" dirty="0" smtClean="0">
              <a:solidFill>
                <a:srgbClr val="0000CC"/>
              </a:solidFill>
            </a:endParaRP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45" y="1615618"/>
            <a:ext cx="2777779" cy="39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Laboratorinis darbas Nr.1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2816"/>
            <a:ext cx="8964488" cy="43924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39825" lvl="2" indent="-384175"/>
            <a:r>
              <a:rPr lang="lt-LT" altLang="en-US" sz="2500"/>
              <a:t>Realizuoti </a:t>
            </a:r>
            <a:r>
              <a:rPr lang="en-US" altLang="en-US" sz="2500" smtClean="0"/>
              <a:t>duot</a:t>
            </a:r>
            <a:r>
              <a:rPr lang="lt-LT" altLang="en-US" sz="2500" smtClean="0"/>
              <a:t>ąją </a:t>
            </a:r>
            <a:r>
              <a:rPr lang="lt-LT" altLang="en-US" sz="2500"/>
              <a:t>funkciją trimis būdais:</a:t>
            </a:r>
          </a:p>
          <a:p>
            <a:pPr marL="1601788" lvl="3" indent="-457200">
              <a:buFont typeface="+mj-lt"/>
              <a:buAutoNum type="arabicParenR"/>
            </a:pPr>
            <a:r>
              <a:rPr lang="lt-LT" altLang="en-US" sz="2200" smtClean="0"/>
              <a:t>naudojant </a:t>
            </a:r>
            <a:r>
              <a:rPr lang="lt-LT" altLang="en-US" sz="2200"/>
              <a:t>IR, ARBA, NE elementus,</a:t>
            </a:r>
          </a:p>
          <a:p>
            <a:pPr marL="1601788" lvl="3" indent="-457200">
              <a:buFont typeface="+mj-lt"/>
              <a:buAutoNum type="arabicParenR"/>
            </a:pPr>
            <a:r>
              <a:rPr lang="lt-LT" altLang="en-US" sz="2200" smtClean="0"/>
              <a:t>naudojant </a:t>
            </a:r>
            <a:r>
              <a:rPr lang="lt-LT" altLang="en-US" sz="2200"/>
              <a:t>tik IR-NE arba ARBA-NE ir NE elementus,</a:t>
            </a:r>
          </a:p>
          <a:p>
            <a:pPr marL="1601788" lvl="3" indent="-457200">
              <a:buFont typeface="+mj-lt"/>
              <a:buAutoNum type="arabicParenR"/>
            </a:pPr>
            <a:r>
              <a:rPr lang="lt-LT" altLang="en-US" sz="2200" smtClean="0"/>
              <a:t>naudojant </a:t>
            </a:r>
            <a:r>
              <a:rPr lang="lt-LT" altLang="en-US" sz="2200"/>
              <a:t>multiplekserį ir reikiamus IR, ARBA, NE, IR-NE, ARBA-NE </a:t>
            </a:r>
            <a:r>
              <a:rPr lang="lt-LT" altLang="en-US" sz="2200" smtClean="0"/>
              <a:t>elementus.</a:t>
            </a:r>
          </a:p>
          <a:p>
            <a:pPr marL="1212850" lvl="2" indent="-457200"/>
            <a:r>
              <a:rPr lang="lt-LT" altLang="en-US" sz="2700" smtClean="0"/>
              <a:t>Patikrinti kiekvienos iš šių trijų schemų funkcionavimo teisingumą</a:t>
            </a:r>
          </a:p>
          <a:p>
            <a:pPr marL="1212850" lvl="2" indent="-457200"/>
            <a:r>
              <a:rPr lang="it-IT" altLang="en-US" sz="2500"/>
              <a:t>Paruošti laboratorinio darbo ataskaitą. </a:t>
            </a:r>
            <a:endParaRPr lang="lt-LT" altLang="en-US" sz="2500" smtClean="0"/>
          </a:p>
        </p:txBody>
      </p:sp>
      <p:sp>
        <p:nvSpPr>
          <p:cNvPr id="5126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AC7B39-41D4-4F7C-9421-B8A4DEA92855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lt-LT" alt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2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Skliaustinės išraiškos</a:t>
            </a:r>
            <a:endParaRPr lang="lt-LT" altLang="en-US" sz="44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15" y="1526621"/>
            <a:ext cx="5288501" cy="370440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44500" indent="-444500">
              <a:spcBef>
                <a:spcPts val="0"/>
              </a:spcBef>
            </a:pPr>
            <a:r>
              <a:rPr lang="en-US" altLang="en-US" sz="2800" dirty="0" err="1" smtClean="0">
                <a:solidFill>
                  <a:srgbClr val="0000CC"/>
                </a:solidFill>
              </a:rPr>
              <a:t>Jei</a:t>
            </a:r>
            <a:r>
              <a:rPr lang="en-US" altLang="en-US" sz="2800" dirty="0" smtClean="0">
                <a:solidFill>
                  <a:srgbClr val="0000CC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CC"/>
                </a:solidFill>
              </a:rPr>
              <a:t>reikia</a:t>
            </a:r>
            <a:r>
              <a:rPr lang="en-US" altLang="en-US" sz="2800" dirty="0" smtClean="0">
                <a:solidFill>
                  <a:srgbClr val="0000CC"/>
                </a:solidFill>
              </a:rPr>
              <a:t> </a:t>
            </a:r>
            <a:r>
              <a:rPr lang="lt-LT" altLang="en-US" sz="2800" dirty="0" smtClean="0">
                <a:solidFill>
                  <a:srgbClr val="0000CC"/>
                </a:solidFill>
              </a:rPr>
              <a:t>realizuoti tokio tipo išraišką: </a:t>
            </a:r>
            <a:r>
              <a:rPr lang="lt-LT" altLang="en-US" sz="3200" dirty="0" smtClean="0">
                <a:solidFill>
                  <a:srgbClr val="0000CC"/>
                </a:solidFill>
              </a:rPr>
              <a:t>ab(cd+ef)</a:t>
            </a:r>
            <a:r>
              <a:rPr lang="en-US" altLang="en-US" sz="3200" dirty="0" smtClean="0">
                <a:solidFill>
                  <a:srgbClr val="0000CC"/>
                </a:solidFill>
              </a:rPr>
              <a:t>, </a:t>
            </a:r>
            <a:r>
              <a:rPr lang="lt-LT" altLang="en-US" sz="2800" dirty="0" smtClean="0">
                <a:solidFill>
                  <a:srgbClr val="0000CC"/>
                </a:solidFill>
              </a:rPr>
              <a:t>pasirinkite tokį variantą:</a:t>
            </a:r>
          </a:p>
          <a:p>
            <a:pPr marL="444500" indent="-444500">
              <a:spcBef>
                <a:spcPts val="0"/>
              </a:spcBef>
            </a:pPr>
            <a:endParaRPr lang="lt-LT" altLang="en-US" sz="2800" baseline="30000" dirty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endParaRPr lang="lt-LT" altLang="en-US" sz="3600" baseline="30000" dirty="0" smtClean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r>
              <a:rPr lang="lt-LT" altLang="en-US" sz="2800" dirty="0">
                <a:solidFill>
                  <a:srgbClr val="0000CC"/>
                </a:solidFill>
              </a:rPr>
              <a:t>Pasirinkus </a:t>
            </a:r>
            <a:r>
              <a:rPr lang="lt-LT" altLang="en-US" sz="2800" dirty="0" smtClean="0">
                <a:solidFill>
                  <a:srgbClr val="0000CC"/>
                </a:solidFill>
              </a:rPr>
              <a:t>kitokį </a:t>
            </a:r>
            <a:r>
              <a:rPr lang="lt-LT" altLang="en-US" sz="2800" dirty="0">
                <a:solidFill>
                  <a:srgbClr val="0000CC"/>
                </a:solidFill>
              </a:rPr>
              <a:t>variantą, bus sudėtingiau pereiti prie IR-NE elementų (NAND)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lt-LT" altLang="en-US" sz="1600">
              <a:latin typeface="Verdan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08104" y="1744942"/>
            <a:ext cx="3289926" cy="1252010"/>
            <a:chOff x="930287" y="710497"/>
            <a:chExt cx="4298038" cy="1692306"/>
          </a:xfrm>
        </p:grpSpPr>
        <p:grpSp>
          <p:nvGrpSpPr>
            <p:cNvPr id="42" name="Group 41"/>
            <p:cNvGrpSpPr/>
            <p:nvPr/>
          </p:nvGrpSpPr>
          <p:grpSpPr>
            <a:xfrm>
              <a:off x="930287" y="710497"/>
              <a:ext cx="3346052" cy="1692306"/>
              <a:chOff x="731219" y="2008413"/>
              <a:chExt cx="3346052" cy="186533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1465298" y="2104497"/>
                <a:ext cx="639464" cy="72911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1191242" y="2686997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121768" y="2296239"/>
                <a:ext cx="9369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Rectangle 50"/>
              <p:cNvSpPr/>
              <p:nvPr/>
            </p:nvSpPr>
            <p:spPr bwMode="auto">
              <a:xfrm>
                <a:off x="2703024" y="2060848"/>
                <a:ext cx="639464" cy="81109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lt-LT" sz="2400"/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 bwMode="auto">
              <a:xfrm>
                <a:off x="2121768" y="3599501"/>
                <a:ext cx="3072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414954" y="2682439"/>
                <a:ext cx="0" cy="91053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191242" y="2300658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TextBox 54"/>
              <p:cNvSpPr txBox="1"/>
              <p:nvPr/>
            </p:nvSpPr>
            <p:spPr>
              <a:xfrm>
                <a:off x="778531" y="2008413"/>
                <a:ext cx="349776" cy="91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 b="1" smtClean="0">
                    <a:solidFill>
                      <a:srgbClr val="0000CC"/>
                    </a:solidFill>
                  </a:rPr>
                  <a:t>c</a:t>
                </a:r>
              </a:p>
              <a:p>
                <a:r>
                  <a:rPr lang="lt-LT" sz="2400" b="1">
                    <a:solidFill>
                      <a:srgbClr val="0000CC"/>
                    </a:solidFill>
                  </a:rPr>
                  <a:t>d</a:t>
                </a:r>
                <a:endParaRPr lang="en-US" sz="24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465298" y="3038632"/>
                <a:ext cx="639464" cy="75998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 bwMode="auto">
              <a:xfrm>
                <a:off x="1191242" y="3225070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191242" y="3619317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TextBox 58"/>
              <p:cNvSpPr txBox="1"/>
              <p:nvPr/>
            </p:nvSpPr>
            <p:spPr>
              <a:xfrm>
                <a:off x="731219" y="2957788"/>
                <a:ext cx="340158" cy="91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 b="1" smtClean="0">
                    <a:solidFill>
                      <a:srgbClr val="0000CC"/>
                    </a:solidFill>
                  </a:rPr>
                  <a:t>e</a:t>
                </a:r>
              </a:p>
              <a:p>
                <a:r>
                  <a:rPr lang="lt-LT" sz="2400" b="1" smtClean="0">
                    <a:solidFill>
                      <a:srgbClr val="0000CC"/>
                    </a:solidFill>
                  </a:rPr>
                  <a:t>f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 bwMode="auto">
              <a:xfrm>
                <a:off x="2428968" y="2677024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3347759" y="2434312"/>
                <a:ext cx="7295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" name="Rectangle 42"/>
            <p:cNvSpPr/>
            <p:nvPr/>
          </p:nvSpPr>
          <p:spPr bwMode="auto">
            <a:xfrm>
              <a:off x="4281661" y="883050"/>
              <a:ext cx="639464" cy="107782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&amp;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42767" y="1186060"/>
              <a:ext cx="349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2400" b="1" smtClean="0">
                  <a:solidFill>
                    <a:srgbClr val="0000CC"/>
                  </a:solidFill>
                </a:rPr>
                <a:t>a</a:t>
              </a:r>
            </a:p>
            <a:p>
              <a:r>
                <a:rPr lang="lt-LT" sz="2400" b="1" smtClean="0">
                  <a:solidFill>
                    <a:srgbClr val="0000CC"/>
                  </a:solidFill>
                </a:rPr>
                <a:t>b</a:t>
              </a:r>
              <a:endParaRPr lang="en-US" sz="2400" b="1">
                <a:solidFill>
                  <a:srgbClr val="0000CC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4002790" y="1416151"/>
              <a:ext cx="27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4002790" y="1773827"/>
              <a:ext cx="27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4921125" y="1422015"/>
              <a:ext cx="3072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5364088" y="3513301"/>
            <a:ext cx="3600400" cy="2333069"/>
            <a:chOff x="5406520" y="612996"/>
            <a:chExt cx="4298038" cy="2482712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8486001" y="1393224"/>
              <a:ext cx="0" cy="12476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>
              <a:stCxn id="65" idx="3"/>
            </p:cNvCxnSpPr>
            <p:nvPr/>
          </p:nvCxnSpPr>
          <p:spPr bwMode="auto">
            <a:xfrm>
              <a:off x="7996484" y="2631452"/>
              <a:ext cx="489517" cy="94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Rectangle 64"/>
            <p:cNvSpPr/>
            <p:nvPr/>
          </p:nvSpPr>
          <p:spPr bwMode="auto">
            <a:xfrm>
              <a:off x="7357020" y="2323229"/>
              <a:ext cx="639464" cy="6164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smtClean="0"/>
                <a:t>&amp;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406520" y="612996"/>
              <a:ext cx="3346052" cy="1692306"/>
              <a:chOff x="731219" y="2008413"/>
              <a:chExt cx="3346052" cy="1865338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465298" y="2104497"/>
                <a:ext cx="639464" cy="72911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 bwMode="auto">
              <a:xfrm>
                <a:off x="1191242" y="2686997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2121768" y="2296239"/>
                <a:ext cx="9369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Rectangle 75"/>
              <p:cNvSpPr/>
              <p:nvPr/>
            </p:nvSpPr>
            <p:spPr bwMode="auto">
              <a:xfrm>
                <a:off x="2703024" y="2060848"/>
                <a:ext cx="639464" cy="81109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lt-LT" sz="2400"/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 bwMode="auto">
              <a:xfrm>
                <a:off x="2121768" y="3599501"/>
                <a:ext cx="3072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2414954" y="2682439"/>
                <a:ext cx="0" cy="91053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1191242" y="2300658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778531" y="2008413"/>
                <a:ext cx="349776" cy="91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 b="1" smtClean="0">
                    <a:solidFill>
                      <a:srgbClr val="0000CC"/>
                    </a:solidFill>
                  </a:rPr>
                  <a:t>c</a:t>
                </a:r>
              </a:p>
              <a:p>
                <a:r>
                  <a:rPr lang="lt-LT" sz="2400" b="1">
                    <a:solidFill>
                      <a:srgbClr val="0000CC"/>
                    </a:solidFill>
                  </a:rPr>
                  <a:t>d</a:t>
                </a:r>
                <a:endParaRPr lang="en-US" sz="24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465298" y="3038632"/>
                <a:ext cx="639464" cy="75998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t-LT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&amp;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 bwMode="auto">
              <a:xfrm>
                <a:off x="1191242" y="3225070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1191242" y="3619317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/>
              <p:cNvSpPr txBox="1"/>
              <p:nvPr/>
            </p:nvSpPr>
            <p:spPr>
              <a:xfrm>
                <a:off x="731219" y="2957788"/>
                <a:ext cx="340158" cy="91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 b="1" smtClean="0">
                    <a:solidFill>
                      <a:srgbClr val="0000CC"/>
                    </a:solidFill>
                  </a:rPr>
                  <a:t>e</a:t>
                </a:r>
              </a:p>
              <a:p>
                <a:r>
                  <a:rPr lang="lt-LT" sz="2400" b="1" smtClean="0">
                    <a:solidFill>
                      <a:srgbClr val="0000CC"/>
                    </a:solidFill>
                  </a:rPr>
                  <a:t>f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 bwMode="auto">
              <a:xfrm>
                <a:off x="2428968" y="2677024"/>
                <a:ext cx="27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347759" y="2434312"/>
                <a:ext cx="7295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" name="Rectangle 66"/>
            <p:cNvSpPr/>
            <p:nvPr/>
          </p:nvSpPr>
          <p:spPr bwMode="auto">
            <a:xfrm>
              <a:off x="8757894" y="797667"/>
              <a:ext cx="639464" cy="84748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t-LT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&amp;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8486001" y="1396424"/>
              <a:ext cx="27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9397358" y="1324514"/>
              <a:ext cx="3072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TextBox 69"/>
            <p:cNvSpPr txBox="1"/>
            <p:nvPr/>
          </p:nvSpPr>
          <p:spPr>
            <a:xfrm>
              <a:off x="6643367" y="2264711"/>
              <a:ext cx="349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2400" b="1" smtClean="0">
                  <a:solidFill>
                    <a:srgbClr val="0000CC"/>
                  </a:solidFill>
                </a:rPr>
                <a:t>a</a:t>
              </a:r>
            </a:p>
            <a:p>
              <a:r>
                <a:rPr lang="lt-LT" sz="2400" b="1" smtClean="0">
                  <a:solidFill>
                    <a:srgbClr val="0000CC"/>
                  </a:solidFill>
                </a:rPr>
                <a:t>b</a:t>
              </a:r>
              <a:endParaRPr lang="en-US" sz="2400" b="1">
                <a:solidFill>
                  <a:srgbClr val="0000CC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103390" y="2494802"/>
              <a:ext cx="27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7103390" y="2852478"/>
              <a:ext cx="274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" name="Straight Connector 2"/>
          <p:cNvCxnSpPr/>
          <p:nvPr/>
        </p:nvCxnSpPr>
        <p:spPr bwMode="auto">
          <a:xfrm>
            <a:off x="7668344" y="3513301"/>
            <a:ext cx="792088" cy="221995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 flipV="1">
            <a:off x="6997992" y="3429000"/>
            <a:ext cx="2038504" cy="25202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860032" y="3876403"/>
            <a:ext cx="2915525" cy="60684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lt-LT" altLang="en-US" smtClean="0"/>
              <a:t>2016</a:t>
            </a:r>
            <a:endParaRPr lang="lt-L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smtClean="0"/>
              <a:t>S.Maciulevič</a:t>
            </a:r>
            <a:r>
              <a:rPr lang="en-US" smtClean="0"/>
              <a:t>ius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F03-E2B1-4161-9465-3B0C11FA5F96}" type="slidenum">
              <a:rPr lang="lt-LT" altLang="en-US" smtClean="0"/>
              <a:pPr/>
              <a:t>51</a:t>
            </a:fld>
            <a:endParaRPr lang="lt-LT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444" y="1196752"/>
            <a:ext cx="4271211" cy="35283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5850148" y="4221088"/>
            <a:ext cx="2952328" cy="28803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lt-LT" altLang="en-US" sz="4400" kern="0" smtClean="0"/>
              <a:t>Patogesnis tikrinimas</a:t>
            </a:r>
            <a:endParaRPr lang="lt-LT" altLang="en-US" sz="4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1524794"/>
            <a:ext cx="4490619" cy="456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indent="-444500">
              <a:spcBef>
                <a:spcPts val="0"/>
              </a:spcBef>
            </a:pPr>
            <a:r>
              <a:rPr lang="lt-LT" altLang="en-US" sz="3200" kern="0" dirty="0" smtClean="0">
                <a:solidFill>
                  <a:srgbClr val="0000CC"/>
                </a:solidFill>
              </a:rPr>
              <a:t>Išrikiuokite kintamuosius eilės tvarka (čia – a,b,c,d,e,f)</a:t>
            </a:r>
          </a:p>
          <a:p>
            <a:pPr marL="444500" indent="-444500">
              <a:spcBef>
                <a:spcPts val="0"/>
              </a:spcBef>
            </a:pPr>
            <a:r>
              <a:rPr lang="lt-LT" altLang="en-US" sz="3200" kern="0" dirty="0" smtClean="0">
                <a:solidFill>
                  <a:srgbClr val="0000CC"/>
                </a:solidFill>
              </a:rPr>
              <a:t>Pažymėkite juos ir, spragtelėję dešiniuoju pelės klavišu, pasirinkite </a:t>
            </a:r>
            <a:r>
              <a:rPr lang="lt-LT" altLang="en-US" sz="3200" b="1" i="1" kern="0" dirty="0" smtClean="0">
                <a:solidFill>
                  <a:srgbClr val="0000CC"/>
                </a:solidFill>
              </a:rPr>
              <a:t>Create Virtual Bus</a:t>
            </a:r>
            <a:r>
              <a:rPr lang="lt-LT" altLang="en-US" sz="3200" kern="0" dirty="0" smtClean="0">
                <a:solidFill>
                  <a:srgbClr val="0000CC"/>
                </a:solidFill>
              </a:rPr>
              <a:t>:</a:t>
            </a:r>
            <a:endParaRPr lang="lt-LT" altLang="en-US" sz="3200" kern="0" baseline="30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60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lt-LT" altLang="en-US" smtClean="0"/>
              <a:t>2016</a:t>
            </a:r>
            <a:endParaRPr lang="lt-L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smtClean="0"/>
              <a:t>S.Maciulevič</a:t>
            </a:r>
            <a:r>
              <a:rPr lang="en-US" smtClean="0"/>
              <a:t>ius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F03-E2B1-4161-9465-3B0C11FA5F96}" type="slidenum">
              <a:rPr lang="lt-LT" altLang="en-US" smtClean="0"/>
              <a:pPr/>
              <a:t>52</a:t>
            </a:fld>
            <a:endParaRPr lang="lt-LT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lt-LT" altLang="en-US" sz="4400" kern="0" smtClean="0"/>
              <a:t>Patogesnis tikrinimas</a:t>
            </a:r>
            <a:endParaRPr lang="lt-LT" altLang="en-US" sz="4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1160636"/>
            <a:ext cx="50412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indent="-444500">
              <a:spcBef>
                <a:spcPts val="0"/>
              </a:spcBef>
            </a:pPr>
            <a:r>
              <a:rPr lang="lt-LT" altLang="en-US" sz="2800" kern="0" smtClean="0">
                <a:solidFill>
                  <a:srgbClr val="0000CC"/>
                </a:solidFill>
              </a:rPr>
              <a:t>Dešiniuoju pelės klavišu spragtelėję </a:t>
            </a:r>
            <a:r>
              <a:rPr lang="lt-LT" altLang="en-US" sz="2800" b="1" i="1" kern="0" smtClean="0">
                <a:solidFill>
                  <a:srgbClr val="0000CC"/>
                </a:solidFill>
              </a:rPr>
              <a:t>VBus0</a:t>
            </a:r>
            <a:r>
              <a:rPr lang="lt-LT" altLang="en-US" sz="2800" kern="0" smtClean="0">
                <a:solidFill>
                  <a:srgbClr val="0000CC"/>
                </a:solidFill>
              </a:rPr>
              <a:t>, pasirinkite </a:t>
            </a:r>
            <a:r>
              <a:rPr lang="lt-LT" altLang="en-US" sz="2800" b="1" i="1" kern="0" smtClean="0">
                <a:solidFill>
                  <a:srgbClr val="0000CC"/>
                </a:solidFill>
              </a:rPr>
              <a:t>Radix </a:t>
            </a:r>
            <a:r>
              <a:rPr lang="lt-LT" altLang="en-US" sz="2800" b="1" i="1" kern="0" smtClean="0">
                <a:solidFill>
                  <a:srgbClr val="0000CC"/>
                </a:solidFill>
                <a:sym typeface="Wingdings" panose="05000000000000000000" pitchFamily="2" charset="2"/>
              </a:rPr>
              <a:t> Decimal radix</a:t>
            </a:r>
            <a:r>
              <a:rPr lang="lt-LT" altLang="en-US" sz="2800" kern="0" smtClean="0">
                <a:solidFill>
                  <a:srgbClr val="0000CC"/>
                </a:solidFill>
              </a:rPr>
              <a:t>, kad kintamųjų reikšmių kombinacija būtų rodoma kaip dešimtainis skaičius</a:t>
            </a:r>
            <a:endParaRPr lang="lt-LT" altLang="en-US" sz="2800" kern="0" baseline="30000" dirty="0" smtClean="0">
              <a:solidFill>
                <a:srgbClr val="0000C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8" y="1355130"/>
            <a:ext cx="3399885" cy="64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371155"/>
            <a:ext cx="3829050" cy="120015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2548" y="4256980"/>
            <a:ext cx="8557924" cy="162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indent="-444500">
              <a:spcBef>
                <a:spcPts val="0"/>
              </a:spcBef>
            </a:pPr>
            <a:r>
              <a:rPr lang="lt-LT" altLang="en-US" sz="2800" kern="0" smtClean="0">
                <a:solidFill>
                  <a:srgbClr val="0000CC"/>
                </a:solidFill>
              </a:rPr>
              <a:t>Patikrinkite, ar funkcijos išėjimo reikšmės = 1 atitinka užduoties mintermų numerius</a:t>
            </a:r>
          </a:p>
          <a:p>
            <a:pPr marL="444500" indent="-444500">
              <a:spcBef>
                <a:spcPts val="0"/>
              </a:spcBef>
            </a:pPr>
            <a:endParaRPr lang="lt-LT" altLang="en-US" sz="2800" kern="0" smtClean="0">
              <a:solidFill>
                <a:srgbClr val="0000CC"/>
              </a:solidFill>
            </a:endParaRPr>
          </a:p>
          <a:p>
            <a:pPr marL="444500" indent="-444500">
              <a:spcBef>
                <a:spcPts val="0"/>
              </a:spcBef>
            </a:pPr>
            <a:r>
              <a:rPr lang="lt-LT" altLang="en-US" sz="2800" kern="0">
                <a:solidFill>
                  <a:srgbClr val="0000CC"/>
                </a:solidFill>
              </a:rPr>
              <a:t>Jei</a:t>
            </a:r>
            <a:r>
              <a:rPr lang="lt-LT" altLang="en-US" sz="2800" kern="0" baseline="30000" smtClean="0">
                <a:solidFill>
                  <a:srgbClr val="0000CC"/>
                </a:solidFill>
              </a:rPr>
              <a:t> </a:t>
            </a:r>
            <a:r>
              <a:rPr lang="lt-LT" altLang="en-US" sz="2800" kern="0" smtClean="0">
                <a:solidFill>
                  <a:srgbClr val="0000CC"/>
                </a:solidFill>
              </a:rPr>
              <a:t>rasite neatitikimą, ieškokite klaidos schemoje </a:t>
            </a:r>
            <a:endParaRPr lang="lt-LT" altLang="en-US" sz="2800" kern="0" baseline="30000" dirty="0" smtClean="0">
              <a:solidFill>
                <a:srgbClr val="0000C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803" y="5157192"/>
            <a:ext cx="5400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7171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Kur rasti priemonę?</a:t>
            </a:r>
          </a:p>
        </p:txBody>
      </p:sp>
      <p:sp>
        <p:nvSpPr>
          <p:cNvPr id="7174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FBB8DF-CBB4-438F-8A04-61C2AFC44B0B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43887"/>
            <a:ext cx="6843927" cy="4437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958" y="1232357"/>
            <a:ext cx="749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altLang="en-US" sz="2000">
                <a:hlinkClick r:id="rId3"/>
              </a:rPr>
              <a:t>http://www.latticesemi.com/latticediamond</a:t>
            </a:r>
            <a:r>
              <a:rPr lang="lt-LT" altLang="en-US" sz="2000"/>
              <a:t> </a:t>
            </a:r>
            <a:r>
              <a:rPr lang="lt-LT" altLang="en-US" sz="2000" smtClean="0"/>
              <a:t>tinklalapyje: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Licencija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44675"/>
            <a:ext cx="8497888" cy="108026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>
                <a:hlinkClick r:id="rId3"/>
              </a:rPr>
              <a:t>http://</a:t>
            </a:r>
            <a:r>
              <a:rPr lang="lt-LT" altLang="en-US" sz="3200" smtClean="0">
                <a:hlinkClick r:id="rId3"/>
              </a:rPr>
              <a:t>www.latticesemi.com/latticediamond</a:t>
            </a:r>
            <a:r>
              <a:rPr lang="lt-LT" altLang="en-US" sz="3200" smtClean="0"/>
              <a:t> tinklalapyje žemiau rasite: 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356992"/>
            <a:ext cx="4981575" cy="2257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Licencija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831" y="1359736"/>
            <a:ext cx="8497888" cy="108026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3200" smtClean="0"/>
              <a:t>Reikės įvesti Jūsų kompiuterio MAC: 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132856"/>
            <a:ext cx="8315325" cy="33909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6056" y="5661248"/>
            <a:ext cx="8497888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lt-LT" altLang="en-US" sz="2000" kern="0" smtClean="0"/>
              <a:t>Kompiuterio MAC sužinosite </a:t>
            </a:r>
            <a:r>
              <a:rPr lang="lt-LT" altLang="en-US" sz="2000" b="1" kern="0" smtClean="0"/>
              <a:t>cmd </a:t>
            </a:r>
            <a:r>
              <a:rPr lang="lt-LT" altLang="en-US" sz="2000" kern="0" smtClean="0"/>
              <a:t>lange įvedę komandą </a:t>
            </a:r>
            <a:r>
              <a:rPr lang="lt-LT" altLang="en-US" sz="2000" b="1" kern="0" smtClean="0"/>
              <a:t>ipconfig /all</a:t>
            </a:r>
            <a:r>
              <a:rPr lang="lt-LT" altLang="en-US" sz="2000" kern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68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 smtClean="0">
                <a:latin typeface="Verdana" pitchFamily="34" charset="0"/>
              </a:rPr>
              <a:t>2016</a:t>
            </a:r>
            <a:endParaRPr lang="lt-LT" altLang="en-US" sz="1600">
              <a:latin typeface="Verdana" pitchFamily="34" charset="0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en-US" sz="1600">
                <a:latin typeface="Verdana" pitchFamily="34" charset="0"/>
                <a:sym typeface="Symbol" pitchFamily="18" charset="2"/>
              </a:rPr>
              <a:t>S.Maciulevič</a:t>
            </a:r>
            <a:r>
              <a:rPr lang="en-US" altLang="en-US" sz="1600">
                <a:latin typeface="Verdana" pitchFamily="34" charset="0"/>
                <a:sym typeface="Symbol" pitchFamily="18" charset="2"/>
              </a:rPr>
              <a:t>ius</a:t>
            </a:r>
            <a:endParaRPr lang="lt-LT" altLang="en-US" sz="16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lt-LT" altLang="en-US" sz="4400" smtClean="0"/>
              <a:t>Licencija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4248472" cy="444552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/>
            <a:r>
              <a:rPr lang="lt-LT" altLang="en-US" sz="2800" smtClean="0"/>
              <a:t>Licencija generuojama automatiškai, ir Jūsų pašte atsiras po kelių ar keliolikos minučių </a:t>
            </a:r>
          </a:p>
          <a:p>
            <a:pPr marL="533400" indent="-533400" eaLnBrk="1" hangingPunct="1"/>
            <a:r>
              <a:rPr lang="lt-LT" altLang="en-US" sz="2800" smtClean="0"/>
              <a:t>Gautą failą </a:t>
            </a:r>
            <a:r>
              <a:rPr lang="lt-LT" altLang="en-US" sz="2800" b="1" smtClean="0"/>
              <a:t>license.dat </a:t>
            </a:r>
            <a:r>
              <a:rPr lang="lt-LT" altLang="en-US" sz="2800" smtClean="0"/>
              <a:t>įkelkite į aplanką </a:t>
            </a:r>
            <a:r>
              <a:rPr lang="lt-LT" altLang="en-US" sz="2800" b="1" smtClean="0"/>
              <a:t>license:</a:t>
            </a:r>
          </a:p>
          <a:p>
            <a:pPr marL="533400" indent="-533400" eaLnBrk="1" hangingPunct="1"/>
            <a:r>
              <a:rPr lang="lt-LT" altLang="en-US" sz="2800" smtClean="0"/>
              <a:t>Licencija galioja 1 metus</a:t>
            </a:r>
          </a:p>
        </p:txBody>
      </p:sp>
      <p:sp>
        <p:nvSpPr>
          <p:cNvPr id="6150" name="Slide Number Placeholder 1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A43690-F23D-4C5F-87A9-9CAD81452903}" type="slidenum">
              <a:rPr lang="lt-LT" altLang="en-US" sz="16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lt-LT" altLang="en-US" sz="1600">
              <a:latin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66061"/>
            <a:ext cx="3943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02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2882</TotalTime>
  <Pages>2</Pages>
  <Words>1915</Words>
  <Application>Microsoft Office PowerPoint</Application>
  <PresentationFormat>On-screen Show (4:3)</PresentationFormat>
  <Paragraphs>580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Symbol</vt:lpstr>
      <vt:lpstr>Times New Roman</vt:lpstr>
      <vt:lpstr>Verdana</vt:lpstr>
      <vt:lpstr>Wingdings</vt:lpstr>
      <vt:lpstr>Profile</vt:lpstr>
      <vt:lpstr>SKAITMENINĖS LOGIKOS PRADMENYS</vt:lpstr>
      <vt:lpstr>Laboratoriniai darbai</vt:lpstr>
      <vt:lpstr>Laboratoriniai darbai</vt:lpstr>
      <vt:lpstr>Laboratorinis darbas Nr.1</vt:lpstr>
      <vt:lpstr>Laboratorinis darbas Nr.1</vt:lpstr>
      <vt:lpstr>Kur rasti priemonę?</vt:lpstr>
      <vt:lpstr>Licencija</vt:lpstr>
      <vt:lpstr>Licencija</vt:lpstr>
      <vt:lpstr>Licencija</vt:lpstr>
      <vt:lpstr>Darbo eiga</vt:lpstr>
      <vt:lpstr>Pradedame ...</vt:lpstr>
      <vt:lpstr>Pradedame ...</vt:lpstr>
      <vt:lpstr>Pradedame ...</vt:lpstr>
      <vt:lpstr>Pradedame ...</vt:lpstr>
      <vt:lpstr>Pradedame ...</vt:lpstr>
      <vt:lpstr>Pradedame ...</vt:lpstr>
      <vt:lpstr>Pradedame ...</vt:lpstr>
      <vt:lpstr>Pradedame ...</vt:lpstr>
      <vt:lpstr>Braižysime schemą ...</vt:lpstr>
      <vt:lpstr>Mūsų funkcija</vt:lpstr>
      <vt:lpstr>Sveikųjų skaičių sudėtis  </vt:lpstr>
      <vt:lpstr>Braižysime schemą ...</vt:lpstr>
      <vt:lpstr>Redaktoriaus langas</vt:lpstr>
      <vt:lpstr>Braižymo įrankiai</vt:lpstr>
      <vt:lpstr>Mūsų sumatorius</vt:lpstr>
      <vt:lpstr>Apie braižymą</vt:lpstr>
      <vt:lpstr>Braižysime schemą ...</vt:lpstr>
      <vt:lpstr>Braižome schemą</vt:lpstr>
      <vt:lpstr>Braižome schemą</vt:lpstr>
      <vt:lpstr>Braižome schemą</vt:lpstr>
      <vt:lpstr>Braižome schemą</vt:lpstr>
      <vt:lpstr>Braižome schemą</vt:lpstr>
      <vt:lpstr>Braižome schemą</vt:lpstr>
      <vt:lpstr>Transliuojame schemą į VHDL</vt:lpstr>
      <vt:lpstr>Modeliuojame</vt:lpstr>
      <vt:lpstr>Modeliuojame</vt:lpstr>
      <vt:lpstr>Modeliuojame</vt:lpstr>
      <vt:lpstr>Schemos darbo tikrinimas</vt:lpstr>
      <vt:lpstr>Schemos darbo tikrinimas</vt:lpstr>
      <vt:lpstr>Stimulai</vt:lpstr>
      <vt:lpstr>Stimulai</vt:lpstr>
      <vt:lpstr>Stimulų kompiliavimas</vt:lpstr>
      <vt:lpstr>Modeliavimas</vt:lpstr>
      <vt:lpstr>Rezultatų peržiūra</vt:lpstr>
      <vt:lpstr>Rezultatų peržiūra</vt:lpstr>
      <vt:lpstr>Failai</vt:lpstr>
      <vt:lpstr>Elemento pasukimas</vt:lpstr>
      <vt:lpstr>Grupės elementų kopijavimas</vt:lpstr>
      <vt:lpstr>Linija, kertanti kitas</vt:lpstr>
      <vt:lpstr>Skliaustinės išraiškos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KOMPIUTERIŲ ARCHITEKTŪRA ir OPERACINĖS SISTEMOS</dc:title>
  <dc:creator>Stasys Maciulevičius</dc:creator>
  <cp:lastModifiedBy>Maciulevičius Stasys</cp:lastModifiedBy>
  <cp:revision>208</cp:revision>
  <cp:lastPrinted>1601-01-01T00:00:00Z</cp:lastPrinted>
  <dcterms:created xsi:type="dcterms:W3CDTF">2002-01-26T08:30:44Z</dcterms:created>
  <dcterms:modified xsi:type="dcterms:W3CDTF">2016-02-26T12:14:18Z</dcterms:modified>
</cp:coreProperties>
</file>