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7"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7" d="100"/>
          <a:sy n="77"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C048-3CDB-888D-EF13-A686EA4D7A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65D847-EB13-1C3F-033C-363273004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B1BE70-B0C3-8842-B139-D83CB9A14476}"/>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5" name="Footer Placeholder 4">
            <a:extLst>
              <a:ext uri="{FF2B5EF4-FFF2-40B4-BE49-F238E27FC236}">
                <a16:creationId xmlns:a16="http://schemas.microsoft.com/office/drawing/2014/main" id="{378A4831-1300-71C6-6315-3501C5849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052CF-F9CF-5422-B78E-7E28BA3ADE5F}"/>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1449833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D8D6-D5C6-52A9-73AB-87A48BB9F1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B62F4E-E579-6214-0AC2-18C4335C6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C3E95E-B287-5FC0-1EED-A544E5EB63AF}"/>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5" name="Footer Placeholder 4">
            <a:extLst>
              <a:ext uri="{FF2B5EF4-FFF2-40B4-BE49-F238E27FC236}">
                <a16:creationId xmlns:a16="http://schemas.microsoft.com/office/drawing/2014/main" id="{255986E2-AAA1-7387-EA90-D8C7B84B6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CDB586-A7EE-46D6-16C7-F25297A74E97}"/>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3109023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B59E86-0957-6F86-2541-6850FD9FB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33DC30-6DA2-991F-B6A3-A4E00B8F0B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DF8A8-7DFA-3E78-182A-4A16391BD1AD}"/>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5" name="Footer Placeholder 4">
            <a:extLst>
              <a:ext uri="{FF2B5EF4-FFF2-40B4-BE49-F238E27FC236}">
                <a16:creationId xmlns:a16="http://schemas.microsoft.com/office/drawing/2014/main" id="{EF2320EB-A044-6104-5A82-63BEE52A5D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3B53E-8B61-5FC4-2FB0-D1164C3FBF33}"/>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51183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FC31A-8D7C-E0C2-AEDA-250310BFA2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AAB9C4-491C-FE96-FC30-4C9E499BDB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133391-D89B-1B41-95AE-D696831653DE}"/>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5" name="Footer Placeholder 4">
            <a:extLst>
              <a:ext uri="{FF2B5EF4-FFF2-40B4-BE49-F238E27FC236}">
                <a16:creationId xmlns:a16="http://schemas.microsoft.com/office/drawing/2014/main" id="{520729D0-A648-C1DF-EF49-9A6D21265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1C2BD3-78EA-4F48-841F-6B8BADE8C3CC}"/>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411266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DFED2-D56E-6EE0-BCF2-17DB2B9E4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7B6110-6ED4-CF8D-903F-C5AA06B653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AA633-6087-1026-79FC-A7805B5EA9B8}"/>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5" name="Footer Placeholder 4">
            <a:extLst>
              <a:ext uri="{FF2B5EF4-FFF2-40B4-BE49-F238E27FC236}">
                <a16:creationId xmlns:a16="http://schemas.microsoft.com/office/drawing/2014/main" id="{2C73397B-51CA-B738-3DEC-22A5D7318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36646-CC1E-1A31-2D85-D1962581B53C}"/>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214878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F80EB-B7DD-9F89-6141-76C864497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2F561-60BB-A787-F58F-BE1D420CDA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5581A6-8127-8E72-AB07-5CF84097B5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9A692-37CF-3AB1-85C9-FD93DAD5C3C9}"/>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6" name="Footer Placeholder 5">
            <a:extLst>
              <a:ext uri="{FF2B5EF4-FFF2-40B4-BE49-F238E27FC236}">
                <a16:creationId xmlns:a16="http://schemas.microsoft.com/office/drawing/2014/main" id="{0BBBE759-522A-4876-A261-B4913561C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1B25E2-65F3-C0F6-164B-2DA9507B3C1A}"/>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331001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F7C1-FE04-2C73-3AB7-72E0E03E3F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A1654B-1472-BAEE-4C9C-A38E996EF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174DB-6241-7941-2A09-7475D5C671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FDC3A3-E0CD-9132-51E9-DCC89297B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69829F-7A50-5093-817A-70735BA2C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7DDF82-EE09-1F29-AB76-5AF9220C4096}"/>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8" name="Footer Placeholder 7">
            <a:extLst>
              <a:ext uri="{FF2B5EF4-FFF2-40B4-BE49-F238E27FC236}">
                <a16:creationId xmlns:a16="http://schemas.microsoft.com/office/drawing/2014/main" id="{9DC05A2B-F255-749B-E60F-9DB3B98418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F55EB9-C11B-49B1-A335-1B29B0CBBE5B}"/>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239252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2BA5-D9B3-537D-6487-B5A8ECF132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C85524-C377-79F1-0700-D8E0C9F375A3}"/>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4" name="Footer Placeholder 3">
            <a:extLst>
              <a:ext uri="{FF2B5EF4-FFF2-40B4-BE49-F238E27FC236}">
                <a16:creationId xmlns:a16="http://schemas.microsoft.com/office/drawing/2014/main" id="{40E2844C-86A6-9D23-1007-E026C4B84F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BA16F7-8675-0E00-D198-EBB59AB15CA7}"/>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3663847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452C80-E91B-2D73-79A1-1F79A8EF0A6E}"/>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3" name="Footer Placeholder 2">
            <a:extLst>
              <a:ext uri="{FF2B5EF4-FFF2-40B4-BE49-F238E27FC236}">
                <a16:creationId xmlns:a16="http://schemas.microsoft.com/office/drawing/2014/main" id="{85C9E179-A142-D890-E555-4F6389477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0FE31C-ADC8-4C81-C541-5387643B9849}"/>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274859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F4224-3961-2F18-55A2-D618A9AF7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86E1FC-D423-4E2D-67F8-7DEFF5857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E19ABB-94C1-AAD9-8977-B0DA324FA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45424-991F-77B9-2F84-84C932A64A11}"/>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6" name="Footer Placeholder 5">
            <a:extLst>
              <a:ext uri="{FF2B5EF4-FFF2-40B4-BE49-F238E27FC236}">
                <a16:creationId xmlns:a16="http://schemas.microsoft.com/office/drawing/2014/main" id="{CB65AB58-8E14-14FC-F550-CE150078AD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71A38-2000-259B-E530-4269041FA234}"/>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350958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F429-ECBF-15CE-7E01-0F1E3641C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AD2F8-B013-1DBB-5EAD-4D37CBB04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8BC8E8-DCA2-BD92-3703-8A20B2381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6572F-B87F-8379-204F-529222856D16}"/>
              </a:ext>
            </a:extLst>
          </p:cNvPr>
          <p:cNvSpPr>
            <a:spLocks noGrp="1"/>
          </p:cNvSpPr>
          <p:nvPr>
            <p:ph type="dt" sz="half" idx="10"/>
          </p:nvPr>
        </p:nvSpPr>
        <p:spPr/>
        <p:txBody>
          <a:bodyPr/>
          <a:lstStyle/>
          <a:p>
            <a:fld id="{5131B745-6544-4E68-BDEB-1CA56B7DB652}" type="datetimeFigureOut">
              <a:rPr lang="en-US" smtClean="0"/>
              <a:t>11/29/2024</a:t>
            </a:fld>
            <a:endParaRPr lang="en-US"/>
          </a:p>
        </p:txBody>
      </p:sp>
      <p:sp>
        <p:nvSpPr>
          <p:cNvPr id="6" name="Footer Placeholder 5">
            <a:extLst>
              <a:ext uri="{FF2B5EF4-FFF2-40B4-BE49-F238E27FC236}">
                <a16:creationId xmlns:a16="http://schemas.microsoft.com/office/drawing/2014/main" id="{3DA0AD16-A3B0-35E7-4A4F-8B600CE3A8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55989-CD5D-298D-FE66-6160EB1E340E}"/>
              </a:ext>
            </a:extLst>
          </p:cNvPr>
          <p:cNvSpPr>
            <a:spLocks noGrp="1"/>
          </p:cNvSpPr>
          <p:nvPr>
            <p:ph type="sldNum" sz="quarter" idx="12"/>
          </p:nvPr>
        </p:nvSpPr>
        <p:spPr/>
        <p:txBody>
          <a:bodyPr/>
          <a:lstStyle/>
          <a:p>
            <a:fld id="{E02A949E-34E0-41F3-9058-9794312F1203}" type="slidenum">
              <a:rPr lang="en-US" smtClean="0"/>
              <a:t>‹#›</a:t>
            </a:fld>
            <a:endParaRPr lang="en-US"/>
          </a:p>
        </p:txBody>
      </p:sp>
    </p:spTree>
    <p:extLst>
      <p:ext uri="{BB962C8B-B14F-4D97-AF65-F5344CB8AC3E}">
        <p14:creationId xmlns:p14="http://schemas.microsoft.com/office/powerpoint/2010/main" val="420381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AC1FF-6916-6777-A501-460F4588E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E0ABA4-86F2-FB3C-82A4-BE9F5CD8D4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288FF-E012-28DE-55F0-1C64964EBB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31B745-6544-4E68-BDEB-1CA56B7DB652}" type="datetimeFigureOut">
              <a:rPr lang="en-US" smtClean="0"/>
              <a:t>11/29/2024</a:t>
            </a:fld>
            <a:endParaRPr lang="en-US"/>
          </a:p>
        </p:txBody>
      </p:sp>
      <p:sp>
        <p:nvSpPr>
          <p:cNvPr id="5" name="Footer Placeholder 4">
            <a:extLst>
              <a:ext uri="{FF2B5EF4-FFF2-40B4-BE49-F238E27FC236}">
                <a16:creationId xmlns:a16="http://schemas.microsoft.com/office/drawing/2014/main" id="{A19FBEDE-285A-368A-91C9-C595B6F16F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44D19E-AC4B-86A8-0729-A77D1BFEFC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A949E-34E0-41F3-9058-9794312F1203}" type="slidenum">
              <a:rPr lang="en-US" smtClean="0"/>
              <a:t>‹#›</a:t>
            </a:fld>
            <a:endParaRPr lang="en-US"/>
          </a:p>
        </p:txBody>
      </p:sp>
    </p:spTree>
    <p:extLst>
      <p:ext uri="{BB962C8B-B14F-4D97-AF65-F5344CB8AC3E}">
        <p14:creationId xmlns:p14="http://schemas.microsoft.com/office/powerpoint/2010/main" val="428104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dc.gov/diabetes/treatment/index.html" TargetMode="External"/><Relationship Id="rId2" Type="http://schemas.openxmlformats.org/officeDocument/2006/relationships/hyperlink" Target="https://pmc.ncbi.nlm.nih.gov/articles/PMC699579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2E92-9CFF-4727-0546-22CD629C2B14}"/>
              </a:ext>
            </a:extLst>
          </p:cNvPr>
          <p:cNvSpPr>
            <a:spLocks noGrp="1"/>
          </p:cNvSpPr>
          <p:nvPr>
            <p:ph type="ctrTitle"/>
          </p:nvPr>
        </p:nvSpPr>
        <p:spPr/>
        <p:txBody>
          <a:bodyPr/>
          <a:lstStyle/>
          <a:p>
            <a:r>
              <a:rPr lang="en-US" dirty="0"/>
              <a:t>Insulin Tracking Study</a:t>
            </a:r>
          </a:p>
        </p:txBody>
      </p:sp>
    </p:spTree>
    <p:extLst>
      <p:ext uri="{BB962C8B-B14F-4D97-AF65-F5344CB8AC3E}">
        <p14:creationId xmlns:p14="http://schemas.microsoft.com/office/powerpoint/2010/main" val="2258467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5AB3-FF31-3504-E5C2-72E5E37DD8BD}"/>
              </a:ext>
            </a:extLst>
          </p:cNvPr>
          <p:cNvSpPr>
            <a:spLocks noGrp="1"/>
          </p:cNvSpPr>
          <p:nvPr>
            <p:ph type="title"/>
          </p:nvPr>
        </p:nvSpPr>
        <p:spPr/>
        <p:txBody>
          <a:bodyPr/>
          <a:lstStyle/>
          <a:p>
            <a:r>
              <a:rPr lang="en-US" dirty="0"/>
              <a:t>The Alternative Take:</a:t>
            </a:r>
          </a:p>
        </p:txBody>
      </p:sp>
      <p:pic>
        <p:nvPicPr>
          <p:cNvPr id="1026" name="Picture 2">
            <a:extLst>
              <a:ext uri="{FF2B5EF4-FFF2-40B4-BE49-F238E27FC236}">
                <a16:creationId xmlns:a16="http://schemas.microsoft.com/office/drawing/2014/main" id="{0A4E4D09-E657-65EE-2828-A32487A4AD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68279" y="182879"/>
            <a:ext cx="6319388" cy="40999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100ADA-2A7B-5C62-CD47-928A0F52AC45}"/>
              </a:ext>
            </a:extLst>
          </p:cNvPr>
          <p:cNvSpPr txBox="1"/>
          <p:nvPr/>
        </p:nvSpPr>
        <p:spPr>
          <a:xfrm>
            <a:off x="838200" y="1881051"/>
            <a:ext cx="4400006" cy="3970318"/>
          </a:xfrm>
          <a:prstGeom prst="rect">
            <a:avLst/>
          </a:prstGeom>
          <a:noFill/>
        </p:spPr>
        <p:txBody>
          <a:bodyPr wrap="square" rtlCol="0">
            <a:spAutoFit/>
          </a:bodyPr>
          <a:lstStyle/>
          <a:p>
            <a:r>
              <a:rPr lang="en-US" dirty="0"/>
              <a:t>While the null hypothesis is rejected, showing that my values significantly deviate from 108, it is within the range of confidence, as shown with the picture from R-Studio (Re-pasted here)</a:t>
            </a:r>
          </a:p>
          <a:p>
            <a:endParaRPr lang="en-US" dirty="0"/>
          </a:p>
          <a:p>
            <a:r>
              <a:rPr lang="en-US" dirty="0"/>
              <a:t>This shows that, while the mean of my intake was high, my insulin values don't significantly deviate from what might be considered a normal range. </a:t>
            </a:r>
          </a:p>
          <a:p>
            <a:endParaRPr lang="en-US" dirty="0"/>
          </a:p>
          <a:p>
            <a:r>
              <a:rPr lang="en-US" dirty="0"/>
              <a:t>A slightly different phrasing of </a:t>
            </a:r>
            <a:r>
              <a:rPr lang="en-US"/>
              <a:t>the question </a:t>
            </a:r>
            <a:r>
              <a:rPr lang="en-US" dirty="0"/>
              <a:t>could prove that my average daily dose is within </a:t>
            </a:r>
            <a:r>
              <a:rPr lang="en-US"/>
              <a:t>the expected values.</a:t>
            </a:r>
            <a:endParaRPr lang="en-US" dirty="0"/>
          </a:p>
        </p:txBody>
      </p:sp>
      <p:pic>
        <p:nvPicPr>
          <p:cNvPr id="6" name="Picture 5" descr="A blue screen with white text">
            <a:extLst>
              <a:ext uri="{FF2B5EF4-FFF2-40B4-BE49-F238E27FC236}">
                <a16:creationId xmlns:a16="http://schemas.microsoft.com/office/drawing/2014/main" id="{69DB8E4A-3AF5-A8BB-C5D0-34DF8D77B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935" y="4465094"/>
            <a:ext cx="4466357" cy="1792833"/>
          </a:xfrm>
          <a:prstGeom prst="rect">
            <a:avLst/>
          </a:prstGeom>
        </p:spPr>
      </p:pic>
    </p:spTree>
    <p:extLst>
      <p:ext uri="{BB962C8B-B14F-4D97-AF65-F5344CB8AC3E}">
        <p14:creationId xmlns:p14="http://schemas.microsoft.com/office/powerpoint/2010/main" val="628363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ABA19-A70C-F03D-CD61-649F1794474A}"/>
              </a:ext>
            </a:extLst>
          </p:cNvPr>
          <p:cNvSpPr>
            <a:spLocks noGrp="1"/>
          </p:cNvSpPr>
          <p:nvPr>
            <p:ph type="title"/>
          </p:nvPr>
        </p:nvSpPr>
        <p:spPr/>
        <p:txBody>
          <a:bodyPr/>
          <a:lstStyle/>
          <a:p>
            <a:r>
              <a:rPr lang="en-US" dirty="0"/>
              <a:t>Future Considerations:</a:t>
            </a:r>
          </a:p>
        </p:txBody>
      </p:sp>
      <p:sp>
        <p:nvSpPr>
          <p:cNvPr id="3" name="Content Placeholder 2">
            <a:extLst>
              <a:ext uri="{FF2B5EF4-FFF2-40B4-BE49-F238E27FC236}">
                <a16:creationId xmlns:a16="http://schemas.microsoft.com/office/drawing/2014/main" id="{2FF8F7E8-EE07-FA4F-BAC9-45B1C6F50B08}"/>
              </a:ext>
            </a:extLst>
          </p:cNvPr>
          <p:cNvSpPr>
            <a:spLocks noGrp="1"/>
          </p:cNvSpPr>
          <p:nvPr>
            <p:ph idx="1"/>
          </p:nvPr>
        </p:nvSpPr>
        <p:spPr/>
        <p:txBody>
          <a:bodyPr/>
          <a:lstStyle/>
          <a:p>
            <a:r>
              <a:rPr lang="en-US" dirty="0"/>
              <a:t>Being sick for 2 out of the 14 days increased the mean substantially. If there was more data, or if those two days were excluded, it would be much closer towards 108.</a:t>
            </a:r>
          </a:p>
          <a:p>
            <a:r>
              <a:rPr lang="en-US" dirty="0"/>
              <a:t>More data points in general would give a better idea. 2 weeks is certainly not enough, but a month might be.</a:t>
            </a:r>
          </a:p>
        </p:txBody>
      </p:sp>
    </p:spTree>
    <p:extLst>
      <p:ext uri="{BB962C8B-B14F-4D97-AF65-F5344CB8AC3E}">
        <p14:creationId xmlns:p14="http://schemas.microsoft.com/office/powerpoint/2010/main" val="199221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BC83-47B1-A553-68AD-4108C9FB8F6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6DD153E-B106-EEB4-64FA-11D911689B04}"/>
              </a:ext>
            </a:extLst>
          </p:cNvPr>
          <p:cNvSpPr>
            <a:spLocks noGrp="1"/>
          </p:cNvSpPr>
          <p:nvPr>
            <p:ph idx="1"/>
          </p:nvPr>
        </p:nvSpPr>
        <p:spPr/>
        <p:txBody>
          <a:bodyPr/>
          <a:lstStyle/>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MS Mincho" panose="02020609040205080304" pitchFamily="49" charset="-128"/>
                <a:cs typeface="Times New Roman" panose="02020603050405020304" pitchFamily="18" charset="0"/>
                <a:hlinkClick r:id="rId2"/>
              </a:rPr>
              <a:t>https://pmc.ncbi.nlm.nih.gov/articles/PMC6995794/</a:t>
            </a:r>
            <a:endParaRPr lang="en-US" sz="1800" kern="1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a:lnSpc>
                <a:spcPct val="107000"/>
              </a:lnSpc>
              <a:spcBef>
                <a:spcPts val="0"/>
              </a:spcBef>
              <a:spcAft>
                <a:spcPts val="800"/>
              </a:spcAft>
            </a:pPr>
            <a:r>
              <a:rPr lang="en-US" sz="1800" u="sng" kern="100" dirty="0">
                <a:solidFill>
                  <a:srgbClr val="0563C1"/>
                </a:solidFill>
                <a:effectLst/>
                <a:latin typeface="Calibri" panose="020F0502020204030204" pitchFamily="34" charset="0"/>
                <a:ea typeface="MS Mincho" panose="02020609040205080304" pitchFamily="49" charset="-128"/>
                <a:cs typeface="Times New Roman" panose="02020603050405020304" pitchFamily="18" charset="0"/>
                <a:hlinkClick r:id="rId3"/>
              </a:rPr>
              <a:t>https://www.cdc.gov/diabetes/treatment/index.html</a:t>
            </a:r>
            <a:endParaRPr lang="en-US" sz="1800" kern="100" dirty="0">
              <a:effectLst/>
              <a:latin typeface="Calibri" panose="020F0502020204030204" pitchFamily="34"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3192168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4FEE-CB3A-B534-B8F1-648BB2386894}"/>
              </a:ext>
            </a:extLst>
          </p:cNvPr>
          <p:cNvSpPr>
            <a:spLocks noGrp="1"/>
          </p:cNvSpPr>
          <p:nvPr>
            <p:ph type="title"/>
          </p:nvPr>
        </p:nvSpPr>
        <p:spPr>
          <a:xfrm>
            <a:off x="838200" y="-200415"/>
            <a:ext cx="10515600" cy="1453018"/>
          </a:xfrm>
        </p:spPr>
        <p:txBody>
          <a:bodyPr/>
          <a:lstStyle/>
          <a:p>
            <a:pPr algn="ctr"/>
            <a:r>
              <a:rPr lang="en-US" dirty="0"/>
              <a:t>The Research:</a:t>
            </a:r>
          </a:p>
        </p:txBody>
      </p:sp>
      <p:sp>
        <p:nvSpPr>
          <p:cNvPr id="3" name="Content Placeholder 2">
            <a:extLst>
              <a:ext uri="{FF2B5EF4-FFF2-40B4-BE49-F238E27FC236}">
                <a16:creationId xmlns:a16="http://schemas.microsoft.com/office/drawing/2014/main" id="{15785394-4908-1935-DAB4-CCA07ECAE1AB}"/>
              </a:ext>
            </a:extLst>
          </p:cNvPr>
          <p:cNvSpPr>
            <a:spLocks noGrp="1"/>
          </p:cNvSpPr>
          <p:nvPr>
            <p:ph idx="1"/>
          </p:nvPr>
        </p:nvSpPr>
        <p:spPr>
          <a:xfrm>
            <a:off x="838200" y="789140"/>
            <a:ext cx="10515600" cy="5711868"/>
          </a:xfrm>
        </p:spPr>
        <p:txBody>
          <a:bodyPr>
            <a:normAutofit fontScale="92500" lnSpcReduction="20000"/>
          </a:bodyPr>
          <a:lstStyle/>
          <a:p>
            <a:pPr marL="0" marR="0">
              <a:lnSpc>
                <a:spcPct val="107000"/>
              </a:lnSpc>
              <a:spcBef>
                <a:spcPts val="0"/>
              </a:spcBef>
              <a:spcAft>
                <a:spcPts val="800"/>
              </a:spcAft>
            </a:pPr>
            <a:r>
              <a:rPr lang="en-US" sz="3500" kern="100" dirty="0">
                <a:effectLst/>
                <a:latin typeface="Calibri" panose="020F0502020204030204" pitchFamily="34" charset="0"/>
                <a:ea typeface="MS Mincho" panose="02020609040205080304" pitchFamily="49" charset="-128"/>
                <a:cs typeface="Times New Roman" panose="02020603050405020304" pitchFamily="18" charset="0"/>
              </a:rPr>
              <a:t>A diabetic, especially type 1, requires insulin shots on a regular basis.</a:t>
            </a:r>
          </a:p>
          <a:p>
            <a:pPr marL="0" marR="0">
              <a:lnSpc>
                <a:spcPct val="107000"/>
              </a:lnSpc>
              <a:spcBef>
                <a:spcPts val="0"/>
              </a:spcBef>
              <a:spcAft>
                <a:spcPts val="800"/>
              </a:spcAft>
            </a:pPr>
            <a:endParaRPr lang="en-US" sz="3500" kern="1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a:lnSpc>
                <a:spcPct val="107000"/>
              </a:lnSpc>
              <a:spcBef>
                <a:spcPts val="0"/>
              </a:spcBef>
              <a:spcAft>
                <a:spcPts val="800"/>
              </a:spcAft>
            </a:pPr>
            <a:r>
              <a:rPr lang="en-US" sz="3500" kern="100" dirty="0">
                <a:effectLst/>
                <a:latin typeface="Calibri" panose="020F0502020204030204" pitchFamily="34" charset="0"/>
                <a:ea typeface="MS Mincho" panose="02020609040205080304" pitchFamily="49" charset="-128"/>
                <a:cs typeface="Times New Roman" panose="02020603050405020304" pitchFamily="18" charset="0"/>
              </a:rPr>
              <a:t>The dosage for a type 1 diabetic for daily insulin dosages is estimated at 0.4 to 1.0 units per kilogram of their body weight. This means a 120-lb person (~54 kg) would take between 21 units of insulin and 54 units in a day.</a:t>
            </a:r>
          </a:p>
          <a:p>
            <a:pPr marL="0" marR="0">
              <a:lnSpc>
                <a:spcPct val="107000"/>
              </a:lnSpc>
              <a:spcBef>
                <a:spcPts val="0"/>
              </a:spcBef>
              <a:spcAft>
                <a:spcPts val="800"/>
              </a:spcAft>
            </a:pPr>
            <a:r>
              <a:rPr lang="en-US" sz="3500" kern="100" dirty="0">
                <a:effectLst/>
                <a:latin typeface="Calibri" panose="020F0502020204030204" pitchFamily="34" charset="0"/>
                <a:ea typeface="MS Mincho" panose="02020609040205080304" pitchFamily="49" charset="-128"/>
                <a:cs typeface="Times New Roman" panose="02020603050405020304" pitchFamily="18" charset="0"/>
              </a:rPr>
              <a:t>My own weight at 240-lbs (108 kg) would mean I would need between </a:t>
            </a:r>
            <a:r>
              <a:rPr lang="en-US" sz="3500" kern="100" dirty="0">
                <a:latin typeface="Calibri" panose="020F0502020204030204" pitchFamily="34" charset="0"/>
                <a:ea typeface="MS Mincho" panose="02020609040205080304" pitchFamily="49" charset="-128"/>
                <a:cs typeface="Times New Roman" panose="02020603050405020304" pitchFamily="18" charset="0"/>
              </a:rPr>
              <a:t>43</a:t>
            </a:r>
            <a:r>
              <a:rPr lang="en-US" sz="3500" kern="100" dirty="0">
                <a:effectLst/>
                <a:latin typeface="Calibri" panose="020F0502020204030204" pitchFamily="34" charset="0"/>
                <a:ea typeface="MS Mincho" panose="02020609040205080304" pitchFamily="49" charset="-128"/>
                <a:cs typeface="Times New Roman" panose="02020603050405020304" pitchFamily="18" charset="0"/>
              </a:rPr>
              <a:t> units 108 and per day.</a:t>
            </a:r>
          </a:p>
          <a:p>
            <a:pPr marL="0">
              <a:lnSpc>
                <a:spcPct val="107000"/>
              </a:lnSpc>
              <a:spcBef>
                <a:spcPts val="0"/>
              </a:spcBef>
              <a:spcAft>
                <a:spcPts val="800"/>
              </a:spcAft>
            </a:pPr>
            <a:r>
              <a:rPr lang="en-US" sz="3500" kern="100" dirty="0">
                <a:latin typeface="Calibri" panose="020F0502020204030204" pitchFamily="34" charset="0"/>
                <a:ea typeface="MS Mincho" panose="02020609040205080304" pitchFamily="49" charset="-128"/>
                <a:cs typeface="Times New Roman" panose="02020603050405020304" pitchFamily="18" charset="0"/>
              </a:rPr>
              <a:t>Medical professionals often refer to what’s known as the maximum daily dosage, so we’ll do the same and use the upper limit of 108 units a day. </a:t>
            </a:r>
            <a:endParaRPr lang="en-US" sz="3500" kern="100" dirty="0">
              <a:effectLst/>
              <a:latin typeface="Calibri" panose="020F0502020204030204" pitchFamily="34" charset="0"/>
              <a:ea typeface="MS Mincho" panose="02020609040205080304" pitchFamily="49" charset="-128"/>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Calibri" panose="020F0502020204030204" pitchFamily="34"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22033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A8FB-3502-A1AE-D913-E970A4965DDE}"/>
              </a:ext>
            </a:extLst>
          </p:cNvPr>
          <p:cNvSpPr>
            <a:spLocks noGrp="1"/>
          </p:cNvSpPr>
          <p:nvPr>
            <p:ph type="title"/>
          </p:nvPr>
        </p:nvSpPr>
        <p:spPr>
          <a:xfrm>
            <a:off x="838200" y="-964503"/>
            <a:ext cx="10515600" cy="2655192"/>
          </a:xfrm>
        </p:spPr>
        <p:txBody>
          <a:bodyPr/>
          <a:lstStyle/>
          <a:p>
            <a:pPr algn="ctr"/>
            <a:r>
              <a:rPr lang="en-US" dirty="0"/>
              <a:t>The Question:</a:t>
            </a:r>
          </a:p>
        </p:txBody>
      </p:sp>
      <p:sp>
        <p:nvSpPr>
          <p:cNvPr id="3" name="Content Placeholder 2">
            <a:extLst>
              <a:ext uri="{FF2B5EF4-FFF2-40B4-BE49-F238E27FC236}">
                <a16:creationId xmlns:a16="http://schemas.microsoft.com/office/drawing/2014/main" id="{389C623A-CD29-8A03-ED20-A1C06C5ED639}"/>
              </a:ext>
            </a:extLst>
          </p:cNvPr>
          <p:cNvSpPr>
            <a:spLocks noGrp="1"/>
          </p:cNvSpPr>
          <p:nvPr>
            <p:ph idx="1"/>
          </p:nvPr>
        </p:nvSpPr>
        <p:spPr>
          <a:xfrm>
            <a:off x="838200" y="876822"/>
            <a:ext cx="10515600" cy="5300141"/>
          </a:xfrm>
        </p:spPr>
        <p:txBody>
          <a:bodyPr>
            <a:normAutofit/>
          </a:bodyPr>
          <a:lstStyle/>
          <a:p>
            <a:r>
              <a:rPr lang="en-US" sz="3200" b="0" i="0" dirty="0">
                <a:effectLst/>
                <a:latin typeface="gg sans"/>
              </a:rPr>
              <a:t>Is my insulin usage over the course of two weeks within the expected maximum bound? (108)</a:t>
            </a:r>
            <a:endParaRPr lang="en-US" sz="4400" dirty="0"/>
          </a:p>
        </p:txBody>
      </p:sp>
    </p:spTree>
    <p:extLst>
      <p:ext uri="{BB962C8B-B14F-4D97-AF65-F5344CB8AC3E}">
        <p14:creationId xmlns:p14="http://schemas.microsoft.com/office/powerpoint/2010/main" val="249384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F806-7DA8-D0B4-0080-B4C5FBDF002E}"/>
              </a:ext>
            </a:extLst>
          </p:cNvPr>
          <p:cNvSpPr>
            <a:spLocks noGrp="1"/>
          </p:cNvSpPr>
          <p:nvPr>
            <p:ph type="title"/>
          </p:nvPr>
        </p:nvSpPr>
        <p:spPr>
          <a:xfrm>
            <a:off x="838200" y="1"/>
            <a:ext cx="10284912" cy="826718"/>
          </a:xfrm>
        </p:spPr>
        <p:txBody>
          <a:bodyPr/>
          <a:lstStyle/>
          <a:p>
            <a:pPr algn="ctr"/>
            <a:r>
              <a:rPr lang="en-US" dirty="0"/>
              <a:t>Variables:</a:t>
            </a:r>
          </a:p>
        </p:txBody>
      </p:sp>
      <p:sp>
        <p:nvSpPr>
          <p:cNvPr id="3" name="Content Placeholder 2">
            <a:extLst>
              <a:ext uri="{FF2B5EF4-FFF2-40B4-BE49-F238E27FC236}">
                <a16:creationId xmlns:a16="http://schemas.microsoft.com/office/drawing/2014/main" id="{7335B801-3FFC-1FB9-6B31-F1C5B6163A55}"/>
              </a:ext>
            </a:extLst>
          </p:cNvPr>
          <p:cNvSpPr>
            <a:spLocks noGrp="1"/>
          </p:cNvSpPr>
          <p:nvPr>
            <p:ph idx="1"/>
          </p:nvPr>
        </p:nvSpPr>
        <p:spPr>
          <a:xfrm>
            <a:off x="838200" y="826719"/>
            <a:ext cx="10515600" cy="5350244"/>
          </a:xfrm>
        </p:spPr>
        <p:txBody>
          <a:bodyPr/>
          <a:lstStyle/>
          <a:p>
            <a:r>
              <a:rPr lang="en-US" sz="3200" kern="100" dirty="0">
                <a:effectLst/>
                <a:latin typeface="Calibri" panose="020F0502020204030204" pitchFamily="34" charset="0"/>
                <a:ea typeface="MS Mincho" panose="02020609040205080304" pitchFamily="49" charset="-128"/>
                <a:cs typeface="Times New Roman" panose="02020603050405020304" pitchFamily="18" charset="0"/>
              </a:rPr>
              <a:t>Exercise can affect the amount of absorption. More exercise means less insulin is needed to achieve the desired blood sugar level (Mine is around 120, but this varies from person to person.)</a:t>
            </a:r>
          </a:p>
          <a:p>
            <a:pPr marL="0" marR="0">
              <a:lnSpc>
                <a:spcPct val="107000"/>
              </a:lnSpc>
              <a:spcBef>
                <a:spcPts val="0"/>
              </a:spcBef>
              <a:spcAft>
                <a:spcPts val="800"/>
              </a:spcAft>
            </a:pPr>
            <a:r>
              <a:rPr lang="en-US" sz="3200" kern="100" dirty="0">
                <a:effectLst/>
                <a:latin typeface="Calibri" panose="020F0502020204030204" pitchFamily="34" charset="0"/>
                <a:ea typeface="MS Mincho" panose="02020609040205080304" pitchFamily="49" charset="-128"/>
                <a:cs typeface="Times New Roman" panose="02020603050405020304" pitchFamily="18" charset="0"/>
              </a:rPr>
              <a:t>Sickness can also impact the amount of insulin I used. There are two larger days of insulin that reflect this variable!</a:t>
            </a:r>
          </a:p>
          <a:p>
            <a:pPr marL="0" marR="0">
              <a:lnSpc>
                <a:spcPct val="107000"/>
              </a:lnSpc>
              <a:spcBef>
                <a:spcPts val="0"/>
              </a:spcBef>
              <a:spcAft>
                <a:spcPts val="800"/>
              </a:spcAft>
            </a:pPr>
            <a:r>
              <a:rPr lang="en-US" sz="3200" kern="100" dirty="0">
                <a:effectLst/>
                <a:latin typeface="Calibri" panose="020F0502020204030204" pitchFamily="34" charset="0"/>
                <a:ea typeface="MS Mincho" panose="02020609040205080304" pitchFamily="49" charset="-128"/>
                <a:cs typeface="Times New Roman" panose="02020603050405020304" pitchFamily="18" charset="0"/>
              </a:rPr>
              <a:t>Working. I will be up and walking around more at work.</a:t>
            </a:r>
          </a:p>
          <a:p>
            <a:pPr marL="0" marR="0">
              <a:lnSpc>
                <a:spcPct val="107000"/>
              </a:lnSpc>
              <a:spcBef>
                <a:spcPts val="0"/>
              </a:spcBef>
              <a:spcAft>
                <a:spcPts val="800"/>
              </a:spcAft>
            </a:pPr>
            <a:r>
              <a:rPr lang="en-US" sz="3200" kern="100" dirty="0">
                <a:effectLst/>
                <a:latin typeface="Calibri" panose="020F0502020204030204" pitchFamily="34" charset="0"/>
                <a:ea typeface="MS Mincho" panose="02020609040205080304" pitchFamily="49" charset="-128"/>
                <a:cs typeface="Times New Roman" panose="02020603050405020304" pitchFamily="18" charset="0"/>
              </a:rPr>
              <a:t>Amount of food in a day. Food eaten requires insulin.</a:t>
            </a:r>
          </a:p>
          <a:p>
            <a:endParaRPr lang="en-US" dirty="0"/>
          </a:p>
        </p:txBody>
      </p:sp>
    </p:spTree>
    <p:extLst>
      <p:ext uri="{BB962C8B-B14F-4D97-AF65-F5344CB8AC3E}">
        <p14:creationId xmlns:p14="http://schemas.microsoft.com/office/powerpoint/2010/main" val="100465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4342-4776-1E94-1192-7E5103DFBFA0}"/>
              </a:ext>
            </a:extLst>
          </p:cNvPr>
          <p:cNvSpPr>
            <a:spLocks noGrp="1"/>
          </p:cNvSpPr>
          <p:nvPr>
            <p:ph type="title"/>
          </p:nvPr>
        </p:nvSpPr>
        <p:spPr>
          <a:xfrm>
            <a:off x="838200" y="1"/>
            <a:ext cx="10515600" cy="939451"/>
          </a:xfrm>
        </p:spPr>
        <p:txBody>
          <a:bodyPr/>
          <a:lstStyle/>
          <a:p>
            <a:pPr algn="ctr"/>
            <a:r>
              <a:rPr lang="en-US" dirty="0"/>
              <a:t>Data Collection:</a:t>
            </a:r>
          </a:p>
        </p:txBody>
      </p:sp>
      <p:sp>
        <p:nvSpPr>
          <p:cNvPr id="3" name="Content Placeholder 2">
            <a:extLst>
              <a:ext uri="{FF2B5EF4-FFF2-40B4-BE49-F238E27FC236}">
                <a16:creationId xmlns:a16="http://schemas.microsoft.com/office/drawing/2014/main" id="{728A2BCD-82FF-A9EF-C00F-0D2C738937FB}"/>
              </a:ext>
            </a:extLst>
          </p:cNvPr>
          <p:cNvSpPr>
            <a:spLocks noGrp="1"/>
          </p:cNvSpPr>
          <p:nvPr>
            <p:ph idx="1"/>
          </p:nvPr>
        </p:nvSpPr>
        <p:spPr>
          <a:xfrm>
            <a:off x="838200" y="939452"/>
            <a:ext cx="10515600" cy="5237511"/>
          </a:xfrm>
        </p:spPr>
        <p:txBody>
          <a:bodyPr>
            <a:normAutofit/>
          </a:bodyPr>
          <a:lstStyle/>
          <a:p>
            <a:r>
              <a:rPr lang="en-US" dirty="0"/>
              <a:t>The data collection for this was surprisingly easy. Normally, a diabetic needs to keep track of their own insulin, but with an insulin pump, this keeps track of your basal and bolus, along with a total amount daily.</a:t>
            </a:r>
          </a:p>
          <a:p>
            <a:r>
              <a:rPr lang="en-US" dirty="0"/>
              <a:t>Basal is the “Background” insulin, the amount given to adjust blood sugars automatically.</a:t>
            </a:r>
          </a:p>
          <a:p>
            <a:r>
              <a:rPr lang="en-US" dirty="0"/>
              <a:t>Bolus is the “Active” insulin. Whenever I eat, I require a ‘Bolus’ dosage.</a:t>
            </a:r>
          </a:p>
          <a:p>
            <a:r>
              <a:rPr lang="en-US" dirty="0"/>
              <a:t>Neither were included in the graphs or table </a:t>
            </a:r>
          </a:p>
          <a:p>
            <a:pPr marL="0" indent="0">
              <a:buNone/>
            </a:pPr>
            <a:r>
              <a:rPr lang="en-US" dirty="0"/>
              <a:t>since they aren’t the targets of this study.</a:t>
            </a:r>
          </a:p>
        </p:txBody>
      </p:sp>
      <p:pic>
        <p:nvPicPr>
          <p:cNvPr id="5" name="Picture 4" descr="A close-up of a blood sugar monitor">
            <a:extLst>
              <a:ext uri="{FF2B5EF4-FFF2-40B4-BE49-F238E27FC236}">
                <a16:creationId xmlns:a16="http://schemas.microsoft.com/office/drawing/2014/main" id="{465F43AA-1D18-8F4D-F6A7-723F3757BB9B}"/>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t="16781" b="14081"/>
          <a:stretch/>
        </p:blipFill>
        <p:spPr>
          <a:xfrm>
            <a:off x="7962900" y="4017555"/>
            <a:ext cx="4229100" cy="2923932"/>
          </a:xfrm>
          <a:prstGeom prst="rect">
            <a:avLst/>
          </a:prstGeom>
        </p:spPr>
      </p:pic>
    </p:spTree>
    <p:extLst>
      <p:ext uri="{BB962C8B-B14F-4D97-AF65-F5344CB8AC3E}">
        <p14:creationId xmlns:p14="http://schemas.microsoft.com/office/powerpoint/2010/main" val="2237273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19E4-E28C-AE10-636C-C4F988EDCB3C}"/>
              </a:ext>
            </a:extLst>
          </p:cNvPr>
          <p:cNvSpPr>
            <a:spLocks noGrp="1"/>
          </p:cNvSpPr>
          <p:nvPr>
            <p:ph type="title"/>
          </p:nvPr>
        </p:nvSpPr>
        <p:spPr>
          <a:xfrm>
            <a:off x="838200" y="365125"/>
            <a:ext cx="10515600" cy="411489"/>
          </a:xfrm>
        </p:spPr>
        <p:txBody>
          <a:bodyPr>
            <a:normAutofit fontScale="90000"/>
          </a:bodyPr>
          <a:lstStyle/>
          <a:p>
            <a:pPr algn="ctr"/>
            <a:r>
              <a:rPr lang="en-US" dirty="0"/>
              <a:t>The Data itself:</a:t>
            </a:r>
            <a:br>
              <a:rPr lang="en-US" dirty="0"/>
            </a:br>
            <a:endParaRPr lang="en-US" dirty="0"/>
          </a:p>
        </p:txBody>
      </p:sp>
      <p:graphicFrame>
        <p:nvGraphicFramePr>
          <p:cNvPr id="4" name="Table 4">
            <a:extLst>
              <a:ext uri="{FF2B5EF4-FFF2-40B4-BE49-F238E27FC236}">
                <a16:creationId xmlns:a16="http://schemas.microsoft.com/office/drawing/2014/main" id="{382665C5-FF49-75BB-D59A-134B70E2052F}"/>
              </a:ext>
            </a:extLst>
          </p:cNvPr>
          <p:cNvGraphicFramePr>
            <a:graphicFrameLocks noGrp="1"/>
          </p:cNvGraphicFramePr>
          <p:nvPr>
            <p:ph idx="1"/>
            <p:extLst>
              <p:ext uri="{D42A27DB-BD31-4B8C-83A1-F6EECF244321}">
                <p14:modId xmlns:p14="http://schemas.microsoft.com/office/powerpoint/2010/main" val="2177692431"/>
              </p:ext>
            </p:extLst>
          </p:nvPr>
        </p:nvGraphicFramePr>
        <p:xfrm>
          <a:off x="3781816" y="583395"/>
          <a:ext cx="4259892" cy="5933440"/>
        </p:xfrm>
        <a:graphic>
          <a:graphicData uri="http://schemas.openxmlformats.org/drawingml/2006/table">
            <a:tbl>
              <a:tblPr firstRow="1" bandRow="1">
                <a:tableStyleId>{5C22544A-7EE6-4342-B048-85BDC9FD1C3A}</a:tableStyleId>
              </a:tblPr>
              <a:tblGrid>
                <a:gridCol w="1256065">
                  <a:extLst>
                    <a:ext uri="{9D8B030D-6E8A-4147-A177-3AD203B41FA5}">
                      <a16:colId xmlns:a16="http://schemas.microsoft.com/office/drawing/2014/main" val="2629830520"/>
                    </a:ext>
                  </a:extLst>
                </a:gridCol>
                <a:gridCol w="3003827">
                  <a:extLst>
                    <a:ext uri="{9D8B030D-6E8A-4147-A177-3AD203B41FA5}">
                      <a16:colId xmlns:a16="http://schemas.microsoft.com/office/drawing/2014/main" val="1559759030"/>
                    </a:ext>
                  </a:extLst>
                </a:gridCol>
              </a:tblGrid>
              <a:tr h="370840">
                <a:tc>
                  <a:txBody>
                    <a:bodyPr/>
                    <a:lstStyle/>
                    <a:p>
                      <a:r>
                        <a:rPr lang="en-US" dirty="0"/>
                        <a:t>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Total Daily Units: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444988"/>
                  </a:ext>
                </a:extLst>
              </a:tr>
              <a:tr h="370840">
                <a:tc>
                  <a:txBody>
                    <a:bodyPr/>
                    <a:lstStyle/>
                    <a:p>
                      <a:pPr algn="r" rtl="0" fontAlgn="b"/>
                      <a:r>
                        <a:rPr lang="en-US" dirty="0">
                          <a:effectLst/>
                        </a:rPr>
                        <a:t>11/01/2024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110.89</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schemeClr>
                    </a:solidFill>
                  </a:tcPr>
                </a:tc>
                <a:extLst>
                  <a:ext uri="{0D108BD9-81ED-4DB2-BD59-A6C34878D82A}">
                    <a16:rowId xmlns:a16="http://schemas.microsoft.com/office/drawing/2014/main" val="3073431527"/>
                  </a:ext>
                </a:extLst>
              </a:tr>
              <a:tr h="370840">
                <a:tc>
                  <a:txBody>
                    <a:bodyPr/>
                    <a:lstStyle/>
                    <a:p>
                      <a:pPr algn="r" rtl="0" fontAlgn="b"/>
                      <a:r>
                        <a:rPr lang="en-US">
                          <a:effectLst/>
                        </a:rPr>
                        <a:t>11/02/2024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130.9</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4481486"/>
                  </a:ext>
                </a:extLst>
              </a:tr>
              <a:tr h="370840">
                <a:tc>
                  <a:txBody>
                    <a:bodyPr/>
                    <a:lstStyle/>
                    <a:p>
                      <a:pPr algn="r" rtl="0" fontAlgn="b"/>
                      <a:r>
                        <a:rPr lang="en-US">
                          <a:effectLst/>
                        </a:rPr>
                        <a:t>11/03/2024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124.96</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5911686"/>
                  </a:ext>
                </a:extLst>
              </a:tr>
              <a:tr h="370840">
                <a:tc>
                  <a:txBody>
                    <a:bodyPr/>
                    <a:lstStyle/>
                    <a:p>
                      <a:pPr algn="r" rtl="0" fontAlgn="b"/>
                      <a:r>
                        <a:rPr lang="en-US">
                          <a:effectLst/>
                        </a:rPr>
                        <a:t>11/04/2024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111.25</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2143127"/>
                  </a:ext>
                </a:extLst>
              </a:tr>
              <a:tr h="370840">
                <a:tc>
                  <a:txBody>
                    <a:bodyPr/>
                    <a:lstStyle/>
                    <a:p>
                      <a:pPr algn="r" rtl="0" fontAlgn="b"/>
                      <a:r>
                        <a:rPr lang="en-US">
                          <a:effectLst/>
                        </a:rPr>
                        <a:t>11/05/2024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97.67</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6262662"/>
                  </a:ext>
                </a:extLst>
              </a:tr>
              <a:tr h="370840">
                <a:tc>
                  <a:txBody>
                    <a:bodyPr/>
                    <a:lstStyle/>
                    <a:p>
                      <a:pPr algn="r" rtl="0" fontAlgn="b"/>
                      <a:r>
                        <a:rPr lang="en-US">
                          <a:effectLst/>
                        </a:rPr>
                        <a:t>11/06/2024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120.07</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44999"/>
                  </a:ext>
                </a:extLst>
              </a:tr>
              <a:tr h="370840">
                <a:tc>
                  <a:txBody>
                    <a:bodyPr/>
                    <a:lstStyle/>
                    <a:p>
                      <a:pPr algn="r" rtl="0" fontAlgn="b"/>
                      <a:r>
                        <a:rPr lang="en-US">
                          <a:effectLst/>
                        </a:rPr>
                        <a:t>11/07/2024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124.01</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0291373"/>
                  </a:ext>
                </a:extLst>
              </a:tr>
              <a:tr h="370840">
                <a:tc>
                  <a:txBody>
                    <a:bodyPr/>
                    <a:lstStyle/>
                    <a:p>
                      <a:pPr algn="r" rtl="0" fontAlgn="b"/>
                      <a:r>
                        <a:rPr lang="en-US">
                          <a:effectLst/>
                        </a:rPr>
                        <a:t>11/08/2024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130.4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2341798"/>
                  </a:ext>
                </a:extLst>
              </a:tr>
              <a:tr h="370840">
                <a:tc>
                  <a:txBody>
                    <a:bodyPr/>
                    <a:lstStyle/>
                    <a:p>
                      <a:pPr algn="r" rtl="0" fontAlgn="b"/>
                      <a:r>
                        <a:rPr lang="en-US">
                          <a:effectLst/>
                        </a:rPr>
                        <a:t>11/09/2024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121.1</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949423"/>
                  </a:ext>
                </a:extLst>
              </a:tr>
              <a:tr h="370840">
                <a:tc>
                  <a:txBody>
                    <a:bodyPr/>
                    <a:lstStyle/>
                    <a:p>
                      <a:pPr algn="r" rtl="0" fontAlgn="b"/>
                      <a:r>
                        <a:rPr lang="en-US">
                          <a:effectLst/>
                        </a:rPr>
                        <a:t>11/10/2024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solidFill>
                            <a:srgbClr val="FF0000"/>
                          </a:solidFill>
                          <a:effectLst/>
                        </a:rPr>
                        <a:t>160</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0887412"/>
                  </a:ext>
                </a:extLst>
              </a:tr>
              <a:tr h="370840">
                <a:tc>
                  <a:txBody>
                    <a:bodyPr/>
                    <a:lstStyle/>
                    <a:p>
                      <a:pPr algn="r" rtl="0" fontAlgn="b"/>
                      <a:r>
                        <a:rPr lang="en-US">
                          <a:effectLst/>
                        </a:rPr>
                        <a:t>11/11/2024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solidFill>
                            <a:srgbClr val="FF0000"/>
                          </a:solidFill>
                          <a:effectLst/>
                        </a:rPr>
                        <a:t>142</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120073"/>
                  </a:ext>
                </a:extLst>
              </a:tr>
              <a:tr h="370840">
                <a:tc>
                  <a:txBody>
                    <a:bodyPr/>
                    <a:lstStyle/>
                    <a:p>
                      <a:pPr algn="r" rtl="0" fontAlgn="b"/>
                      <a:r>
                        <a:rPr lang="en-US">
                          <a:effectLst/>
                        </a:rPr>
                        <a:t>11/12/2024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87.4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0329"/>
                  </a:ext>
                </a:extLst>
              </a:tr>
              <a:tr h="370840">
                <a:tc>
                  <a:txBody>
                    <a:bodyPr/>
                    <a:lstStyle/>
                    <a:p>
                      <a:pPr algn="r" rtl="0" fontAlgn="b"/>
                      <a:r>
                        <a:rPr lang="en-US">
                          <a:effectLst/>
                        </a:rPr>
                        <a:t>11/13/2024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78.9</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9771049"/>
                  </a:ext>
                </a:extLst>
              </a:tr>
              <a:tr h="370840">
                <a:tc>
                  <a:txBody>
                    <a:bodyPr/>
                    <a:lstStyle/>
                    <a:p>
                      <a:pPr algn="r" rtl="0" fontAlgn="b"/>
                      <a:r>
                        <a:rPr lang="en-US">
                          <a:effectLst/>
                        </a:rPr>
                        <a:t>11/14/2024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110.21</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1466894"/>
                  </a:ext>
                </a:extLst>
              </a:tr>
              <a:tr h="370840">
                <a:tc>
                  <a:txBody>
                    <a:bodyPr/>
                    <a:lstStyle/>
                    <a:p>
                      <a:pPr algn="r" rtl="0" fontAlgn="b"/>
                      <a:r>
                        <a:rPr lang="en-US">
                          <a:effectLst/>
                        </a:rPr>
                        <a:t>11/15/2024</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
                      <a:r>
                        <a:rPr lang="en-US" dirty="0">
                          <a:effectLst/>
                        </a:rPr>
                        <a:t>90.82</a:t>
                      </a:r>
                    </a:p>
                  </a:txBody>
                  <a:tcPr marL="28575" marR="28575"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191422"/>
                  </a:ext>
                </a:extLst>
              </a:tr>
            </a:tbl>
          </a:graphicData>
        </a:graphic>
      </p:graphicFrame>
    </p:spTree>
    <p:extLst>
      <p:ext uri="{BB962C8B-B14F-4D97-AF65-F5344CB8AC3E}">
        <p14:creationId xmlns:p14="http://schemas.microsoft.com/office/powerpoint/2010/main" val="357812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325D9-14BB-B9BC-5192-1C6ACA696753}"/>
              </a:ext>
            </a:extLst>
          </p:cNvPr>
          <p:cNvSpPr>
            <a:spLocks noGrp="1"/>
          </p:cNvSpPr>
          <p:nvPr>
            <p:ph type="title"/>
          </p:nvPr>
        </p:nvSpPr>
        <p:spPr/>
        <p:txBody>
          <a:bodyPr/>
          <a:lstStyle/>
          <a:p>
            <a:pPr algn="ctr"/>
            <a:r>
              <a:rPr lang="en-US" dirty="0"/>
              <a:t>Hypothesis and Alternative:</a:t>
            </a:r>
          </a:p>
        </p:txBody>
      </p:sp>
      <p:sp>
        <p:nvSpPr>
          <p:cNvPr id="3" name="Content Placeholder 2">
            <a:extLst>
              <a:ext uri="{FF2B5EF4-FFF2-40B4-BE49-F238E27FC236}">
                <a16:creationId xmlns:a16="http://schemas.microsoft.com/office/drawing/2014/main" id="{756B07CA-32E3-352C-0095-FEEB3D0857E1}"/>
              </a:ext>
            </a:extLst>
          </p:cNvPr>
          <p:cNvSpPr>
            <a:spLocks noGrp="1"/>
          </p:cNvSpPr>
          <p:nvPr>
            <p:ph idx="1"/>
          </p:nvPr>
        </p:nvSpPr>
        <p:spPr/>
        <p:txBody>
          <a:bodyPr>
            <a:normAutofit/>
          </a:bodyPr>
          <a:lstStyle/>
          <a:p>
            <a:endParaRPr lang="en-US" sz="3200" dirty="0"/>
          </a:p>
          <a:p>
            <a:r>
              <a:rPr lang="en-US" sz="3200" dirty="0"/>
              <a:t>The Null: H0: </a:t>
            </a:r>
            <a:r>
              <a:rPr lang="el-GR" sz="3200" dirty="0"/>
              <a:t>μ = 108</a:t>
            </a:r>
            <a:r>
              <a:rPr lang="en-US" sz="3200" dirty="0"/>
              <a:t>. My average insulin usage over two weeks is equal to 108 units.</a:t>
            </a:r>
          </a:p>
          <a:p>
            <a:endParaRPr lang="en-US" sz="3200" dirty="0"/>
          </a:p>
          <a:p>
            <a:r>
              <a:rPr lang="en-US" sz="3200" dirty="0"/>
              <a:t>The Alternative: H1: </a:t>
            </a:r>
            <a:r>
              <a:rPr lang="el-GR" sz="3200" dirty="0"/>
              <a:t>μ ≠ 108</a:t>
            </a:r>
            <a:r>
              <a:rPr lang="en-US" sz="3200" dirty="0"/>
              <a:t>. My average insulin usage over two weeks is not equal to 108 units.</a:t>
            </a:r>
          </a:p>
          <a:p>
            <a:endParaRPr lang="en-US" sz="3200" dirty="0"/>
          </a:p>
          <a:p>
            <a:r>
              <a:rPr lang="en-US" sz="3200" dirty="0"/>
              <a:t>Since it’s “not equal to”, we will be using a two tailed </a:t>
            </a:r>
            <a:r>
              <a:rPr lang="en-US" sz="3200" dirty="0" err="1"/>
              <a:t>t.test</a:t>
            </a:r>
            <a:endParaRPr lang="en-US" sz="3200" dirty="0"/>
          </a:p>
        </p:txBody>
      </p:sp>
    </p:spTree>
    <p:extLst>
      <p:ext uri="{BB962C8B-B14F-4D97-AF65-F5344CB8AC3E}">
        <p14:creationId xmlns:p14="http://schemas.microsoft.com/office/powerpoint/2010/main" val="209746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BDAE-F94A-9001-643F-458ECE417003}"/>
              </a:ext>
            </a:extLst>
          </p:cNvPr>
          <p:cNvSpPr>
            <a:spLocks noGrp="1"/>
          </p:cNvSpPr>
          <p:nvPr>
            <p:ph type="title"/>
          </p:nvPr>
        </p:nvSpPr>
        <p:spPr>
          <a:xfrm>
            <a:off x="0" y="1"/>
            <a:ext cx="3257811" cy="989556"/>
          </a:xfrm>
        </p:spPr>
        <p:txBody>
          <a:bodyPr/>
          <a:lstStyle/>
          <a:p>
            <a:r>
              <a:rPr lang="en-US" dirty="0"/>
              <a:t>Test Results:</a:t>
            </a:r>
          </a:p>
        </p:txBody>
      </p:sp>
      <p:pic>
        <p:nvPicPr>
          <p:cNvPr id="7" name="Content Placeholder 6" descr="A graph with blue lines and date&#10;&#10;Description automatically generated">
            <a:extLst>
              <a:ext uri="{FF2B5EF4-FFF2-40B4-BE49-F238E27FC236}">
                <a16:creationId xmlns:a16="http://schemas.microsoft.com/office/drawing/2014/main" id="{F5FE4CED-FB3A-1B45-3816-9935EDDFDE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488189" y="0"/>
            <a:ext cx="7703811" cy="475892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C60904-4C40-3289-C3DC-159103492E1C}"/>
              </a:ext>
            </a:extLst>
          </p:cNvPr>
          <p:cNvSpPr txBox="1"/>
          <p:nvPr/>
        </p:nvSpPr>
        <p:spPr>
          <a:xfrm>
            <a:off x="0" y="3817761"/>
            <a:ext cx="4321478" cy="1938992"/>
          </a:xfrm>
          <a:prstGeom prst="rect">
            <a:avLst/>
          </a:prstGeom>
          <a:noFill/>
        </p:spPr>
        <p:txBody>
          <a:bodyPr wrap="square" rtlCol="0">
            <a:spAutoFit/>
          </a:bodyPr>
          <a:lstStyle/>
          <a:p>
            <a:r>
              <a:rPr lang="en-US" sz="2000" dirty="0"/>
              <a:t>T value: 20.897</a:t>
            </a:r>
          </a:p>
          <a:p>
            <a:r>
              <a:rPr lang="en-US" sz="2000" dirty="0"/>
              <a:t>P value: Very small. (Less than 5%)</a:t>
            </a:r>
          </a:p>
          <a:p>
            <a:endParaRPr lang="en-US" sz="2000" dirty="0"/>
          </a:p>
          <a:p>
            <a:r>
              <a:rPr lang="en-US" sz="2000" dirty="0"/>
              <a:t>The mean of our actual daily usage is 116, which is higher than the 108 we were going for.</a:t>
            </a:r>
          </a:p>
        </p:txBody>
      </p:sp>
      <p:pic>
        <p:nvPicPr>
          <p:cNvPr id="10" name="Picture 9" descr="A blue screen with white text&#10;&#10;Description automatically generated">
            <a:extLst>
              <a:ext uri="{FF2B5EF4-FFF2-40B4-BE49-F238E27FC236}">
                <a16:creationId xmlns:a16="http://schemas.microsoft.com/office/drawing/2014/main" id="{79CA7FAF-3CA4-6342-1850-72F79C700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5" y="989555"/>
            <a:ext cx="4466357" cy="1792833"/>
          </a:xfrm>
          <a:prstGeom prst="rect">
            <a:avLst/>
          </a:prstGeom>
        </p:spPr>
      </p:pic>
    </p:spTree>
    <p:extLst>
      <p:ext uri="{BB962C8B-B14F-4D97-AF65-F5344CB8AC3E}">
        <p14:creationId xmlns:p14="http://schemas.microsoft.com/office/powerpoint/2010/main" val="917001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02CF-9FFA-7300-E4A0-A01377DB78C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293A3F2-E040-DD35-724F-C77974D554E9}"/>
              </a:ext>
            </a:extLst>
          </p:cNvPr>
          <p:cNvSpPr>
            <a:spLocks noGrp="1"/>
          </p:cNvSpPr>
          <p:nvPr>
            <p:ph idx="1"/>
          </p:nvPr>
        </p:nvSpPr>
        <p:spPr/>
        <p:txBody>
          <a:bodyPr>
            <a:normAutofit/>
          </a:bodyPr>
          <a:lstStyle/>
          <a:p>
            <a:r>
              <a:rPr lang="en-US" sz="3200" dirty="0"/>
              <a:t>The P Value is less than 5%, so we reject the null hypothesis.</a:t>
            </a:r>
          </a:p>
          <a:p>
            <a:r>
              <a:rPr lang="en-US" sz="3200" dirty="0"/>
              <a:t>The average insulin dosage in a two-week period is significantly different from 108 units.</a:t>
            </a:r>
          </a:p>
        </p:txBody>
      </p:sp>
    </p:spTree>
    <p:extLst>
      <p:ext uri="{BB962C8B-B14F-4D97-AF65-F5344CB8AC3E}">
        <p14:creationId xmlns:p14="http://schemas.microsoft.com/office/powerpoint/2010/main" val="3517167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689</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gg sans</vt:lpstr>
      <vt:lpstr>Arial</vt:lpstr>
      <vt:lpstr>Calibri</vt:lpstr>
      <vt:lpstr>Calibri Light</vt:lpstr>
      <vt:lpstr>Office Theme</vt:lpstr>
      <vt:lpstr>Insulin Tracking Study</vt:lpstr>
      <vt:lpstr>The Research:</vt:lpstr>
      <vt:lpstr>The Question:</vt:lpstr>
      <vt:lpstr>Variables:</vt:lpstr>
      <vt:lpstr>Data Collection:</vt:lpstr>
      <vt:lpstr>The Data itself: </vt:lpstr>
      <vt:lpstr>Hypothesis and Alternative:</vt:lpstr>
      <vt:lpstr>Test Results:</vt:lpstr>
      <vt:lpstr>Conclusion</vt:lpstr>
      <vt:lpstr>The Alternative Take:</vt:lpstr>
      <vt:lpstr>Future Considerations: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Tracking Study</dc:title>
  <dc:creator>Smith, Kyle J</dc:creator>
  <cp:lastModifiedBy>Smith, Kyle J</cp:lastModifiedBy>
  <cp:revision>20</cp:revision>
  <dcterms:created xsi:type="dcterms:W3CDTF">2024-11-26T19:05:07Z</dcterms:created>
  <dcterms:modified xsi:type="dcterms:W3CDTF">2024-11-30T04:13:33Z</dcterms:modified>
</cp:coreProperties>
</file>