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E65FA-8695-4899-A68B-AFD26B8331F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E871642-ABFB-4996-9787-824368C74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BFA6A99-8145-4187-A151-8C09CE5B5962}"/>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8FC21985-B362-4CA6-9052-9E20A6D2AE2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FBCF3D-BDAA-4132-904A-D46D802D2EEF}"/>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137390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3EA84-77DF-4549-9FD6-0F47CC81398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C140148-E2D3-4D21-8761-EB0816DBAB7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B4F22A-A005-42C6-9C81-2C009CF5F7B8}"/>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02ADDFC0-03FC-4566-89B8-D662F6D520C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4EF82D-81FF-4FE3-873B-8AC4D27C5E6C}"/>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1013697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51A2E8C-3C63-4831-9009-F2810F4D27D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922FB9C-CC9C-4C25-A585-47D33E482B0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23644EA-C84A-4316-90BB-EEEE72ED42C1}"/>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4D228769-E193-4BAC-92D1-5AFB1B744A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22E9C2-01E8-4A21-9BBD-89CB551372CC}"/>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3559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1B1C0-5926-4D4B-B40C-366944A7CCA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B5570AB-88D5-4DAA-9B39-82108B753A7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9043A2-C191-4732-884A-293CCFE3C8FF}"/>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9169703E-AA26-49C4-B172-270566B6EE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D58C6D-1767-434A-B1A8-9FA7C3DD23ED}"/>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245413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94E8E-CF34-4CFD-BEC6-C3A9D3A5C57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AEC930F-BAF0-408C-B6DD-D9E0D4722F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8FD2A3C-E267-4618-B3AF-1DDBB3FC4FF4}"/>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5A42F8CC-7321-4CA2-A854-6C03EDD614E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6A197A-DF04-4793-8801-ABDF1A817E15}"/>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148565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128A0-C6B4-4E2B-BA44-CEF76F267AA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9EE1E97-C5E8-44B6-BD6E-E7C3D2B274E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FE69DDB-2B05-4EAC-AF67-70ECC562160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17E02A4-2684-49EE-AC75-796BA04E3F7B}"/>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6" name="Espaço Reservado para Rodapé 5">
            <a:extLst>
              <a:ext uri="{FF2B5EF4-FFF2-40B4-BE49-F238E27FC236}">
                <a16:creationId xmlns:a16="http://schemas.microsoft.com/office/drawing/2014/main" id="{DABCC54C-1A3D-47AA-BDCF-E23144F3462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85D4BD-D9FE-4C0A-9738-31ADE6FEDBB3}"/>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4082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188F7-B553-4D63-8748-DDC746F8DAB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30C245D-51A3-4610-8FFB-1401EBB65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CF49F3F-D146-4F2A-9319-4B2ACFEDB16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F26274B-D953-4921-BA50-846E833E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BD2C87A-2E73-4EB2-AC4A-AEF5A2A01A2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BC73AC8-59FF-4D18-ABFD-F2787CF3BD09}"/>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8" name="Espaço Reservado para Rodapé 7">
            <a:extLst>
              <a:ext uri="{FF2B5EF4-FFF2-40B4-BE49-F238E27FC236}">
                <a16:creationId xmlns:a16="http://schemas.microsoft.com/office/drawing/2014/main" id="{C705796F-97ED-48B0-ACA3-A60DF363875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2D4A253-A62B-420E-82F2-C1A2BE133BF4}"/>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326409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EDE18-F4A7-44DC-8C8B-C753F2A7BFF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0E510D8-1D3C-423E-9960-597B50C0A2C6}"/>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4" name="Espaço Reservado para Rodapé 3">
            <a:extLst>
              <a:ext uri="{FF2B5EF4-FFF2-40B4-BE49-F238E27FC236}">
                <a16:creationId xmlns:a16="http://schemas.microsoft.com/office/drawing/2014/main" id="{894B7FEB-B825-45E7-8C0B-0348A997B08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9F69F12-413D-462C-9A81-42A1FF52B1D0}"/>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27649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96FC5D0-0049-4FB6-8ED1-AC94FCF619AC}"/>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3" name="Espaço Reservado para Rodapé 2">
            <a:extLst>
              <a:ext uri="{FF2B5EF4-FFF2-40B4-BE49-F238E27FC236}">
                <a16:creationId xmlns:a16="http://schemas.microsoft.com/office/drawing/2014/main" id="{64ECD1F1-A817-4640-9003-81AD790C4EA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BA11432-DA1D-4C26-9D91-DAD28817B880}"/>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170829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CC8D-6C34-4D1F-BC02-396EA4EED96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09C036E-F629-40C8-8C1B-387EBA69C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2E29B5-57C9-4C9C-936B-DF42CB8CA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04DFF23-A049-4C03-B90B-FF125C9AAD0B}"/>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6" name="Espaço Reservado para Rodapé 5">
            <a:extLst>
              <a:ext uri="{FF2B5EF4-FFF2-40B4-BE49-F238E27FC236}">
                <a16:creationId xmlns:a16="http://schemas.microsoft.com/office/drawing/2014/main" id="{FFB116DA-7742-4644-8494-813F2577271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F4A966-DFC1-4D4B-9296-7B1B64C99363}"/>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416758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5C4B6-666E-4DA6-831C-E3259ADA242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F13151D-B980-4AAC-BFEA-2B4B8D258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F374031-CB48-431F-A67B-05C359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BB2FAE-E7DA-4232-9670-5DAEDAEEC135}"/>
              </a:ext>
            </a:extLst>
          </p:cNvPr>
          <p:cNvSpPr>
            <a:spLocks noGrp="1"/>
          </p:cNvSpPr>
          <p:nvPr>
            <p:ph type="dt" sz="half" idx="10"/>
          </p:nvPr>
        </p:nvSpPr>
        <p:spPr/>
        <p:txBody>
          <a:bodyPr/>
          <a:lstStyle/>
          <a:p>
            <a:fld id="{175AE688-6BC0-451A-9365-86625F9D6A8C}" type="datetimeFigureOut">
              <a:rPr lang="pt-BR" smtClean="0"/>
              <a:t>11/09/2024</a:t>
            </a:fld>
            <a:endParaRPr lang="pt-BR"/>
          </a:p>
        </p:txBody>
      </p:sp>
      <p:sp>
        <p:nvSpPr>
          <p:cNvPr id="6" name="Espaço Reservado para Rodapé 5">
            <a:extLst>
              <a:ext uri="{FF2B5EF4-FFF2-40B4-BE49-F238E27FC236}">
                <a16:creationId xmlns:a16="http://schemas.microsoft.com/office/drawing/2014/main" id="{B62055DA-A053-4E70-9F06-DAAB2EE11D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C83070-E353-42B6-AB80-A6EB9D70DFB0}"/>
              </a:ext>
            </a:extLst>
          </p:cNvPr>
          <p:cNvSpPr>
            <a:spLocks noGrp="1"/>
          </p:cNvSpPr>
          <p:nvPr>
            <p:ph type="sldNum" sz="quarter" idx="12"/>
          </p:nvPr>
        </p:nvSpPr>
        <p:spPr/>
        <p:txBody>
          <a:bodyPr/>
          <a:lstStyle/>
          <a:p>
            <a:fld id="{90061BA4-3FCB-4FCF-A42C-BE4E6EFC0095}" type="slidenum">
              <a:rPr lang="pt-BR" smtClean="0"/>
              <a:t>‹nº›</a:t>
            </a:fld>
            <a:endParaRPr lang="pt-BR"/>
          </a:p>
        </p:txBody>
      </p:sp>
    </p:spTree>
    <p:extLst>
      <p:ext uri="{BB962C8B-B14F-4D97-AF65-F5344CB8AC3E}">
        <p14:creationId xmlns:p14="http://schemas.microsoft.com/office/powerpoint/2010/main" val="228887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14000" b="-114000"/>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210D828-5E81-427D-8EAD-BFE74BBD1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56F46F6-081E-4030-A59D-6391C02A1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F57E830-8CA9-4327-9E6C-298939277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AE688-6BC0-451A-9365-86625F9D6A8C}" type="datetimeFigureOut">
              <a:rPr lang="pt-BR" smtClean="0"/>
              <a:t>11/09/2024</a:t>
            </a:fld>
            <a:endParaRPr lang="pt-BR"/>
          </a:p>
        </p:txBody>
      </p:sp>
      <p:sp>
        <p:nvSpPr>
          <p:cNvPr id="5" name="Espaço Reservado para Rodapé 4">
            <a:extLst>
              <a:ext uri="{FF2B5EF4-FFF2-40B4-BE49-F238E27FC236}">
                <a16:creationId xmlns:a16="http://schemas.microsoft.com/office/drawing/2014/main" id="{AED4248F-E236-4B06-8D0A-C0E66E534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C04BD29-3FB3-46D8-B999-15CE6573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61BA4-3FCB-4FCF-A42C-BE4E6EFC0095}" type="slidenum">
              <a:rPr lang="pt-BR" smtClean="0"/>
              <a:t>‹nº›</a:t>
            </a:fld>
            <a:endParaRPr lang="pt-BR"/>
          </a:p>
        </p:txBody>
      </p:sp>
    </p:spTree>
    <p:extLst>
      <p:ext uri="{BB962C8B-B14F-4D97-AF65-F5344CB8AC3E}">
        <p14:creationId xmlns:p14="http://schemas.microsoft.com/office/powerpoint/2010/main" val="109207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hRiyymrS48E" TargetMode="External"/><Relationship Id="rId2" Type="http://schemas.openxmlformats.org/officeDocument/2006/relationships/hyperlink" Target="https://www.youtube.com/watch?v=BhfH3oARh3A&amp;list=PLnJhieIc0Sf_RSozRHPJAJiATC54uF0N2&amp;index=13" TargetMode="External"/><Relationship Id="rId1" Type="http://schemas.openxmlformats.org/officeDocument/2006/relationships/slideLayout" Target="../slideLayouts/slideLayout2.xml"/><Relationship Id="rId4" Type="http://schemas.openxmlformats.org/officeDocument/2006/relationships/hyperlink" Target="https://www.universal-robots.com/br/produtos/ur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126B2-350B-4CE4-8A2B-0CC225D3B114}"/>
              </a:ext>
            </a:extLst>
          </p:cNvPr>
          <p:cNvSpPr>
            <a:spLocks noGrp="1"/>
          </p:cNvSpPr>
          <p:nvPr>
            <p:ph type="ctrTitle"/>
          </p:nvPr>
        </p:nvSpPr>
        <p:spPr/>
        <p:txBody>
          <a:bodyPr>
            <a:normAutofit/>
          </a:bodyPr>
          <a:lstStyle/>
          <a:p>
            <a:r>
              <a:rPr lang="pt-BR" b="1" dirty="0">
                <a:solidFill>
                  <a:schemeClr val="bg1"/>
                </a:solidFill>
              </a:rPr>
              <a:t>Cinemática Direta do robô UR3 no </a:t>
            </a:r>
            <a:r>
              <a:rPr lang="pt-BR" b="1" dirty="0" err="1">
                <a:solidFill>
                  <a:schemeClr val="bg1"/>
                </a:solidFill>
              </a:rPr>
              <a:t>Coppeliasim</a:t>
            </a:r>
            <a:endParaRPr lang="pt-BR" b="1" dirty="0">
              <a:solidFill>
                <a:schemeClr val="bg1"/>
              </a:solidFill>
            </a:endParaRPr>
          </a:p>
        </p:txBody>
      </p:sp>
      <p:sp>
        <p:nvSpPr>
          <p:cNvPr id="3" name="Subtítulo 2">
            <a:extLst>
              <a:ext uri="{FF2B5EF4-FFF2-40B4-BE49-F238E27FC236}">
                <a16:creationId xmlns:a16="http://schemas.microsoft.com/office/drawing/2014/main" id="{52A8E8D5-8F01-410B-A2D8-29006DA485ED}"/>
              </a:ext>
            </a:extLst>
          </p:cNvPr>
          <p:cNvSpPr>
            <a:spLocks noGrp="1"/>
          </p:cNvSpPr>
          <p:nvPr>
            <p:ph type="subTitle" idx="1"/>
          </p:nvPr>
        </p:nvSpPr>
        <p:spPr/>
        <p:txBody>
          <a:bodyPr/>
          <a:lstStyle/>
          <a:p>
            <a:r>
              <a:rPr lang="pt-BR" dirty="0">
                <a:solidFill>
                  <a:schemeClr val="bg1"/>
                </a:solidFill>
              </a:rPr>
              <a:t>Nathan Spínola Zeidan – 180025864</a:t>
            </a:r>
            <a:br>
              <a:rPr lang="pt-BR" dirty="0">
                <a:solidFill>
                  <a:schemeClr val="bg1"/>
                </a:solidFill>
              </a:rPr>
            </a:br>
            <a:r>
              <a:rPr lang="pt-BR" dirty="0">
                <a:solidFill>
                  <a:schemeClr val="bg1"/>
                </a:solidFill>
              </a:rPr>
              <a:t>Matheus de Sousa Luiz – 170111032</a:t>
            </a:r>
          </a:p>
        </p:txBody>
      </p:sp>
    </p:spTree>
    <p:extLst>
      <p:ext uri="{BB962C8B-B14F-4D97-AF65-F5344CB8AC3E}">
        <p14:creationId xmlns:p14="http://schemas.microsoft.com/office/powerpoint/2010/main" val="29271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4435C-681E-4A11-823B-6588528538C2}"/>
              </a:ext>
            </a:extLst>
          </p:cNvPr>
          <p:cNvSpPr>
            <a:spLocks noGrp="1"/>
          </p:cNvSpPr>
          <p:nvPr>
            <p:ph type="title"/>
          </p:nvPr>
        </p:nvSpPr>
        <p:spPr/>
        <p:txBody>
          <a:bodyPr/>
          <a:lstStyle/>
          <a:p>
            <a:r>
              <a:rPr lang="pt-BR" b="1" dirty="0"/>
              <a:t>Notação de </a:t>
            </a:r>
            <a:r>
              <a:rPr lang="pt-BR" b="1" dirty="0" err="1"/>
              <a:t>Denavit-Hartenberg</a:t>
            </a:r>
            <a:r>
              <a:rPr lang="pt-BR" b="1" dirty="0"/>
              <a:t> para o UR3</a:t>
            </a:r>
            <a:endParaRPr lang="pt-BR" dirty="0"/>
          </a:p>
        </p:txBody>
      </p:sp>
      <p:sp>
        <p:nvSpPr>
          <p:cNvPr id="7" name="Espaço Reservado para Conteúdo 6">
            <a:extLst>
              <a:ext uri="{FF2B5EF4-FFF2-40B4-BE49-F238E27FC236}">
                <a16:creationId xmlns:a16="http://schemas.microsoft.com/office/drawing/2014/main" id="{04BD4C66-C64F-4C6A-9882-18591D50317E}"/>
              </a:ext>
            </a:extLst>
          </p:cNvPr>
          <p:cNvSpPr>
            <a:spLocks noGrp="1"/>
          </p:cNvSpPr>
          <p:nvPr>
            <p:ph idx="1"/>
          </p:nvPr>
        </p:nvSpPr>
        <p:spPr/>
        <p:txBody>
          <a:bodyPr/>
          <a:lstStyle/>
          <a:p>
            <a:r>
              <a:rPr lang="pt-BR" dirty="0"/>
              <a:t>Sistema cinemático do UR3:</a:t>
            </a:r>
          </a:p>
          <a:p>
            <a:endParaRPr lang="pt-BR" dirty="0"/>
          </a:p>
        </p:txBody>
      </p:sp>
      <p:pic>
        <p:nvPicPr>
          <p:cNvPr id="9" name="Imagem 8">
            <a:extLst>
              <a:ext uri="{FF2B5EF4-FFF2-40B4-BE49-F238E27FC236}">
                <a16:creationId xmlns:a16="http://schemas.microsoft.com/office/drawing/2014/main" id="{68324BA4-EB0B-4102-8402-B0FF71AAD9B6}"/>
              </a:ext>
            </a:extLst>
          </p:cNvPr>
          <p:cNvPicPr>
            <a:picLocks noChangeAspect="1"/>
          </p:cNvPicPr>
          <p:nvPr/>
        </p:nvPicPr>
        <p:blipFill>
          <a:blip r:embed="rId2"/>
          <a:stretch>
            <a:fillRect/>
          </a:stretch>
        </p:blipFill>
        <p:spPr>
          <a:xfrm>
            <a:off x="3400049" y="2576010"/>
            <a:ext cx="5391902" cy="3600953"/>
          </a:xfrm>
          <a:prstGeom prst="rect">
            <a:avLst/>
          </a:prstGeom>
        </p:spPr>
      </p:pic>
    </p:spTree>
    <p:extLst>
      <p:ext uri="{BB962C8B-B14F-4D97-AF65-F5344CB8AC3E}">
        <p14:creationId xmlns:p14="http://schemas.microsoft.com/office/powerpoint/2010/main" val="65921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9F221-8167-434D-BC26-841E719FDD24}"/>
              </a:ext>
            </a:extLst>
          </p:cNvPr>
          <p:cNvSpPr>
            <a:spLocks noGrp="1"/>
          </p:cNvSpPr>
          <p:nvPr>
            <p:ph type="title"/>
          </p:nvPr>
        </p:nvSpPr>
        <p:spPr/>
        <p:txBody>
          <a:bodyPr/>
          <a:lstStyle/>
          <a:p>
            <a:r>
              <a:rPr lang="pt-BR" b="1" dirty="0"/>
              <a:t>Notação de </a:t>
            </a:r>
            <a:r>
              <a:rPr lang="pt-BR" b="1" dirty="0" err="1"/>
              <a:t>Denavit-Hartenberg</a:t>
            </a:r>
            <a:r>
              <a:rPr lang="pt-BR" b="1" dirty="0"/>
              <a:t> para o UR3</a:t>
            </a:r>
            <a:endParaRPr lang="pt-BR" dirty="0"/>
          </a:p>
        </p:txBody>
      </p:sp>
      <p:sp>
        <p:nvSpPr>
          <p:cNvPr id="3" name="Espaço Reservado para Conteúdo 2">
            <a:extLst>
              <a:ext uri="{FF2B5EF4-FFF2-40B4-BE49-F238E27FC236}">
                <a16:creationId xmlns:a16="http://schemas.microsoft.com/office/drawing/2014/main" id="{9720AAD2-09D4-472E-894E-CDAB381276C6}"/>
              </a:ext>
            </a:extLst>
          </p:cNvPr>
          <p:cNvSpPr>
            <a:spLocks noGrp="1"/>
          </p:cNvSpPr>
          <p:nvPr>
            <p:ph idx="1"/>
          </p:nvPr>
        </p:nvSpPr>
        <p:spPr/>
        <p:txBody>
          <a:bodyPr/>
          <a:lstStyle/>
          <a:p>
            <a:r>
              <a:rPr lang="pt-BR" dirty="0"/>
              <a:t>Possui apenas juntas de revolução, é possível verificar que os parâmetros 𝑑𝑖 , 𝑎𝑖 e 𝛼𝑖 são fixos, enquanto que 𝜃𝑖 corresponde ao deslocamento angular das juntas produzido pelos atuadores, sendo assim, variável. </a:t>
            </a:r>
          </a:p>
          <a:p>
            <a:endParaRPr lang="pt-BR" dirty="0"/>
          </a:p>
        </p:txBody>
      </p:sp>
      <p:pic>
        <p:nvPicPr>
          <p:cNvPr id="5" name="Imagem 4">
            <a:extLst>
              <a:ext uri="{FF2B5EF4-FFF2-40B4-BE49-F238E27FC236}">
                <a16:creationId xmlns:a16="http://schemas.microsoft.com/office/drawing/2014/main" id="{A78FDCD5-DBA9-4AE6-B70B-3024A87ABD14}"/>
              </a:ext>
            </a:extLst>
          </p:cNvPr>
          <p:cNvPicPr>
            <a:picLocks noChangeAspect="1"/>
          </p:cNvPicPr>
          <p:nvPr/>
        </p:nvPicPr>
        <p:blipFill>
          <a:blip r:embed="rId2"/>
          <a:stretch>
            <a:fillRect/>
          </a:stretch>
        </p:blipFill>
        <p:spPr>
          <a:xfrm>
            <a:off x="2857048" y="4001294"/>
            <a:ext cx="6477904" cy="2172003"/>
          </a:xfrm>
          <a:prstGeom prst="rect">
            <a:avLst/>
          </a:prstGeom>
        </p:spPr>
      </p:pic>
    </p:spTree>
    <p:extLst>
      <p:ext uri="{BB962C8B-B14F-4D97-AF65-F5344CB8AC3E}">
        <p14:creationId xmlns:p14="http://schemas.microsoft.com/office/powerpoint/2010/main" val="381596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A6B3FA-050E-4C1E-98E2-62C6C1A9A17C}"/>
              </a:ext>
            </a:extLst>
          </p:cNvPr>
          <p:cNvSpPr>
            <a:spLocks noGrp="1"/>
          </p:cNvSpPr>
          <p:nvPr>
            <p:ph type="title"/>
          </p:nvPr>
        </p:nvSpPr>
        <p:spPr/>
        <p:txBody>
          <a:bodyPr/>
          <a:lstStyle/>
          <a:p>
            <a:r>
              <a:rPr lang="pt-BR" b="1" dirty="0"/>
              <a:t>Referências</a:t>
            </a:r>
          </a:p>
        </p:txBody>
      </p:sp>
      <p:sp>
        <p:nvSpPr>
          <p:cNvPr id="3" name="Espaço Reservado para Conteúdo 2">
            <a:extLst>
              <a:ext uri="{FF2B5EF4-FFF2-40B4-BE49-F238E27FC236}">
                <a16:creationId xmlns:a16="http://schemas.microsoft.com/office/drawing/2014/main" id="{55EF186E-3D66-413F-A6EB-56751A96C6C7}"/>
              </a:ext>
            </a:extLst>
          </p:cNvPr>
          <p:cNvSpPr>
            <a:spLocks noGrp="1"/>
          </p:cNvSpPr>
          <p:nvPr>
            <p:ph idx="1"/>
          </p:nvPr>
        </p:nvSpPr>
        <p:spPr/>
        <p:txBody>
          <a:bodyPr>
            <a:normAutofit/>
          </a:bodyPr>
          <a:lstStyle/>
          <a:p>
            <a:r>
              <a:rPr lang="pt-BR" dirty="0">
                <a:hlinkClick r:id="rId2"/>
              </a:rPr>
              <a:t>https://www.youtube.com/watch?v=BhfH3oARh3A&amp;list=PLnJhieIc0Sf_RSozRHPJAJiATC54uF0N2&amp;index=13</a:t>
            </a:r>
            <a:endParaRPr lang="pt-BR" dirty="0"/>
          </a:p>
          <a:p>
            <a:r>
              <a:rPr lang="pt-BR" dirty="0">
                <a:hlinkClick r:id="rId3"/>
              </a:rPr>
              <a:t>https://www.youtube.com/watch?v=hRiyymrS48E</a:t>
            </a:r>
            <a:endParaRPr lang="pt-BR" dirty="0"/>
          </a:p>
          <a:p>
            <a:r>
              <a:rPr lang="pt-BR" dirty="0">
                <a:hlinkClick r:id="rId4"/>
              </a:rPr>
              <a:t>https://www.universal-robots.com/br/produtos/ur3/</a:t>
            </a:r>
            <a:endParaRPr lang="pt-BR" dirty="0"/>
          </a:p>
          <a:p>
            <a:r>
              <a:rPr lang="pt-BR" dirty="0"/>
              <a:t>RIBEIRO, Guilherme de Castro. </a:t>
            </a:r>
            <a:r>
              <a:rPr lang="pt-BR" i="1" dirty="0"/>
              <a:t>Planejamento de rota do robô manipulador UR3</a:t>
            </a:r>
            <a:r>
              <a:rPr lang="pt-BR" dirty="0"/>
              <a:t>. 2022. Trabalho de Graduação (Engenharia de Controle e Automação) – Universidade de Brasília, Brasília, 2022.</a:t>
            </a:r>
          </a:p>
        </p:txBody>
      </p:sp>
    </p:spTree>
    <p:extLst>
      <p:ext uri="{BB962C8B-B14F-4D97-AF65-F5344CB8AC3E}">
        <p14:creationId xmlns:p14="http://schemas.microsoft.com/office/powerpoint/2010/main" val="32565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2B227BF-9FC4-4B79-A9FA-C4A1F30DA0BD}"/>
              </a:ext>
            </a:extLst>
          </p:cNvPr>
          <p:cNvSpPr>
            <a:spLocks noGrp="1"/>
          </p:cNvSpPr>
          <p:nvPr>
            <p:ph type="title"/>
          </p:nvPr>
        </p:nvSpPr>
        <p:spPr/>
        <p:txBody>
          <a:bodyPr/>
          <a:lstStyle/>
          <a:p>
            <a:r>
              <a:rPr lang="pt-BR" b="1" dirty="0"/>
              <a:t>Robôs Manipuladores</a:t>
            </a:r>
          </a:p>
        </p:txBody>
      </p:sp>
      <p:sp>
        <p:nvSpPr>
          <p:cNvPr id="5" name="Espaço Reservado para Conteúdo 4">
            <a:extLst>
              <a:ext uri="{FF2B5EF4-FFF2-40B4-BE49-F238E27FC236}">
                <a16:creationId xmlns:a16="http://schemas.microsoft.com/office/drawing/2014/main" id="{F670FF78-E3B1-403D-B054-B6580976A5E1}"/>
              </a:ext>
            </a:extLst>
          </p:cNvPr>
          <p:cNvSpPr>
            <a:spLocks noGrp="1"/>
          </p:cNvSpPr>
          <p:nvPr>
            <p:ph idx="1"/>
          </p:nvPr>
        </p:nvSpPr>
        <p:spPr/>
        <p:txBody>
          <a:bodyPr/>
          <a:lstStyle/>
          <a:p>
            <a:pPr algn="just"/>
            <a:r>
              <a:rPr lang="pt-BR" dirty="0"/>
              <a:t>Os robôs manipuladores são feitos com o objetivo de agarrar e/ou mover objetos dentro do espaço. Esses robôs são normalmente formados por elos (corpos rígidos) unidos por meio de juntas (articulações).</a:t>
            </a:r>
          </a:p>
          <a:p>
            <a:pPr algn="just"/>
            <a:endParaRPr lang="pt-BR" dirty="0"/>
          </a:p>
        </p:txBody>
      </p:sp>
      <p:pic>
        <p:nvPicPr>
          <p:cNvPr id="7" name="Imagem 6">
            <a:extLst>
              <a:ext uri="{FF2B5EF4-FFF2-40B4-BE49-F238E27FC236}">
                <a16:creationId xmlns:a16="http://schemas.microsoft.com/office/drawing/2014/main" id="{3400160A-DA30-485E-AF82-39718B50B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855" y="3429000"/>
            <a:ext cx="3074289" cy="3074289"/>
          </a:xfrm>
          <a:prstGeom prst="rect">
            <a:avLst/>
          </a:prstGeom>
        </p:spPr>
      </p:pic>
    </p:spTree>
    <p:extLst>
      <p:ext uri="{BB962C8B-B14F-4D97-AF65-F5344CB8AC3E}">
        <p14:creationId xmlns:p14="http://schemas.microsoft.com/office/powerpoint/2010/main" val="400158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EA78F-ADB2-4FA9-AE7C-9089CDEDB8B1}"/>
              </a:ext>
            </a:extLst>
          </p:cNvPr>
          <p:cNvSpPr>
            <a:spLocks noGrp="1"/>
          </p:cNvSpPr>
          <p:nvPr>
            <p:ph type="title"/>
          </p:nvPr>
        </p:nvSpPr>
        <p:spPr/>
        <p:txBody>
          <a:bodyPr/>
          <a:lstStyle/>
          <a:p>
            <a:r>
              <a:rPr lang="pt-BR" b="1" dirty="0"/>
              <a:t>Robô UR3</a:t>
            </a:r>
          </a:p>
        </p:txBody>
      </p:sp>
      <p:sp>
        <p:nvSpPr>
          <p:cNvPr id="3" name="Espaço Reservado para Conteúdo 2">
            <a:extLst>
              <a:ext uri="{FF2B5EF4-FFF2-40B4-BE49-F238E27FC236}">
                <a16:creationId xmlns:a16="http://schemas.microsoft.com/office/drawing/2014/main" id="{2902CF1D-FDFE-4CC6-A4B9-4A68D760766D}"/>
              </a:ext>
            </a:extLst>
          </p:cNvPr>
          <p:cNvSpPr>
            <a:spLocks noGrp="1"/>
          </p:cNvSpPr>
          <p:nvPr>
            <p:ph idx="1"/>
          </p:nvPr>
        </p:nvSpPr>
        <p:spPr/>
        <p:txBody>
          <a:bodyPr/>
          <a:lstStyle/>
          <a:p>
            <a:pPr algn="just"/>
            <a:r>
              <a:rPr lang="pt-BR" dirty="0"/>
              <a:t>Desenvolvido pela Universal </a:t>
            </a:r>
            <a:r>
              <a:rPr lang="pt-BR" dirty="0" err="1"/>
              <a:t>Robots</a:t>
            </a:r>
            <a:r>
              <a:rPr lang="pt-BR" dirty="0"/>
              <a:t> com o objetivo de atuar em espaços de trabalho apertados.</a:t>
            </a:r>
          </a:p>
          <a:p>
            <a:pPr marL="0" indent="0">
              <a:buNone/>
            </a:pPr>
            <a:endParaRPr lang="pt-BR" dirty="0"/>
          </a:p>
        </p:txBody>
      </p:sp>
      <p:pic>
        <p:nvPicPr>
          <p:cNvPr id="5" name="Imagem 4">
            <a:extLst>
              <a:ext uri="{FF2B5EF4-FFF2-40B4-BE49-F238E27FC236}">
                <a16:creationId xmlns:a16="http://schemas.microsoft.com/office/drawing/2014/main" id="{BBFB4E82-216C-4127-B8E6-509AA014B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1249"/>
            <a:ext cx="4500000" cy="3085714"/>
          </a:xfrm>
          <a:prstGeom prst="rect">
            <a:avLst/>
          </a:prstGeom>
        </p:spPr>
      </p:pic>
      <p:pic>
        <p:nvPicPr>
          <p:cNvPr id="7" name="Imagem 6">
            <a:extLst>
              <a:ext uri="{FF2B5EF4-FFF2-40B4-BE49-F238E27FC236}">
                <a16:creationId xmlns:a16="http://schemas.microsoft.com/office/drawing/2014/main" id="{FCAA8ECC-2201-4971-99F8-0B35541DC809}"/>
              </a:ext>
            </a:extLst>
          </p:cNvPr>
          <p:cNvPicPr>
            <a:picLocks noChangeAspect="1"/>
          </p:cNvPicPr>
          <p:nvPr/>
        </p:nvPicPr>
        <p:blipFill>
          <a:blip r:embed="rId3"/>
          <a:stretch>
            <a:fillRect/>
          </a:stretch>
        </p:blipFill>
        <p:spPr>
          <a:xfrm>
            <a:off x="5638189" y="3429000"/>
            <a:ext cx="5429861" cy="1794215"/>
          </a:xfrm>
          <a:prstGeom prst="rect">
            <a:avLst/>
          </a:prstGeom>
        </p:spPr>
      </p:pic>
    </p:spTree>
    <p:extLst>
      <p:ext uri="{BB962C8B-B14F-4D97-AF65-F5344CB8AC3E}">
        <p14:creationId xmlns:p14="http://schemas.microsoft.com/office/powerpoint/2010/main" val="180479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C8694-EA30-4F62-A622-0234E79A4E0D}"/>
              </a:ext>
            </a:extLst>
          </p:cNvPr>
          <p:cNvSpPr>
            <a:spLocks noGrp="1"/>
          </p:cNvSpPr>
          <p:nvPr>
            <p:ph type="title"/>
          </p:nvPr>
        </p:nvSpPr>
        <p:spPr/>
        <p:txBody>
          <a:bodyPr/>
          <a:lstStyle/>
          <a:p>
            <a:r>
              <a:rPr lang="pt-BR" b="1" dirty="0"/>
              <a:t>Cinemática Direta</a:t>
            </a:r>
          </a:p>
        </p:txBody>
      </p:sp>
      <p:sp>
        <p:nvSpPr>
          <p:cNvPr id="3" name="Espaço Reservado para Conteúdo 2">
            <a:extLst>
              <a:ext uri="{FF2B5EF4-FFF2-40B4-BE49-F238E27FC236}">
                <a16:creationId xmlns:a16="http://schemas.microsoft.com/office/drawing/2014/main" id="{F9CFDD7C-1A6D-4B72-AEA5-9CDDE80630E4}"/>
              </a:ext>
            </a:extLst>
          </p:cNvPr>
          <p:cNvSpPr>
            <a:spLocks noGrp="1"/>
          </p:cNvSpPr>
          <p:nvPr>
            <p:ph idx="1"/>
          </p:nvPr>
        </p:nvSpPr>
        <p:spPr/>
        <p:txBody>
          <a:bodyPr/>
          <a:lstStyle/>
          <a:p>
            <a:pPr algn="just"/>
            <a:r>
              <a:rPr lang="pt-BR" dirty="0"/>
              <a:t>Se trata do processo de calcular a posição e orientação (pose) do efetor final (como uma garra ou ferramenta) de um robô manipulador em função das variáveis das juntas (como as rotativas ou prismáticas) que conectam seus elos, com base nos ângulos ou deslocamentos das juntas.</a:t>
            </a:r>
          </a:p>
          <a:p>
            <a:pPr algn="just"/>
            <a:r>
              <a:rPr lang="pt-BR" dirty="0"/>
              <a:t>Para descrever a posição e orientação é necessário estabelecer um sistema de coordenadas , que é chamado de frame, ao objeto.</a:t>
            </a:r>
          </a:p>
          <a:p>
            <a:r>
              <a:rPr lang="pt-BR" dirty="0"/>
              <a:t>Frame = Vetor de posição + Orientação.</a:t>
            </a:r>
          </a:p>
        </p:txBody>
      </p:sp>
    </p:spTree>
    <p:extLst>
      <p:ext uri="{BB962C8B-B14F-4D97-AF65-F5344CB8AC3E}">
        <p14:creationId xmlns:p14="http://schemas.microsoft.com/office/powerpoint/2010/main" val="116842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B35B2-A2F5-47CB-A5A2-294832AB2734}"/>
              </a:ext>
            </a:extLst>
          </p:cNvPr>
          <p:cNvSpPr>
            <a:spLocks noGrp="1"/>
          </p:cNvSpPr>
          <p:nvPr>
            <p:ph type="title"/>
          </p:nvPr>
        </p:nvSpPr>
        <p:spPr/>
        <p:txBody>
          <a:bodyPr/>
          <a:lstStyle/>
          <a:p>
            <a:r>
              <a:rPr lang="pt-BR" b="1" dirty="0"/>
              <a:t>Notação de </a:t>
            </a:r>
            <a:r>
              <a:rPr lang="pt-BR" b="1" dirty="0" err="1"/>
              <a:t>Denavit-Hartenberg</a:t>
            </a:r>
            <a:endParaRPr lang="pt-BR" b="1" dirty="0"/>
          </a:p>
        </p:txBody>
      </p:sp>
      <p:sp>
        <p:nvSpPr>
          <p:cNvPr id="3" name="Espaço Reservado para Conteúdo 2">
            <a:extLst>
              <a:ext uri="{FF2B5EF4-FFF2-40B4-BE49-F238E27FC236}">
                <a16:creationId xmlns:a16="http://schemas.microsoft.com/office/drawing/2014/main" id="{EB07162C-6299-4661-9B3C-77176F193256}"/>
              </a:ext>
            </a:extLst>
          </p:cNvPr>
          <p:cNvSpPr>
            <a:spLocks noGrp="1"/>
          </p:cNvSpPr>
          <p:nvPr>
            <p:ph idx="1"/>
          </p:nvPr>
        </p:nvSpPr>
        <p:spPr/>
        <p:txBody>
          <a:bodyPr>
            <a:normAutofit/>
          </a:bodyPr>
          <a:lstStyle/>
          <a:p>
            <a:pPr algn="just"/>
            <a:r>
              <a:rPr lang="pt-BR" dirty="0" err="1"/>
              <a:t>Denavit-Hartenberg</a:t>
            </a:r>
            <a:r>
              <a:rPr lang="pt-BR" dirty="0"/>
              <a:t> (DH) são Jacques </a:t>
            </a:r>
            <a:r>
              <a:rPr lang="pt-BR" dirty="0" err="1"/>
              <a:t>Denavit</a:t>
            </a:r>
            <a:r>
              <a:rPr lang="pt-BR" dirty="0"/>
              <a:t> e Richard S. </a:t>
            </a:r>
            <a:r>
              <a:rPr lang="pt-BR" dirty="0" err="1"/>
              <a:t>Hartenberg</a:t>
            </a:r>
            <a:r>
              <a:rPr lang="pt-BR" dirty="0"/>
              <a:t>, dois engenheiros que, em 1955, desenvolveram um método sistemático para descrever a cinemática de manipuladores robóticos. Eles introduziram a notação </a:t>
            </a:r>
            <a:r>
              <a:rPr lang="pt-BR" dirty="0" err="1"/>
              <a:t>Denavit-Hartenberg</a:t>
            </a:r>
            <a:r>
              <a:rPr lang="pt-BR" dirty="0"/>
              <a:t>, que é amplamente utilizada na robótica para simplificar a representação de transformações entre elos consecutivos de um robô. </a:t>
            </a:r>
          </a:p>
          <a:p>
            <a:pPr algn="just"/>
            <a:r>
              <a:rPr lang="pt-BR" dirty="0"/>
              <a:t>A notação DH define quatro parâmetros para cada junta de um robô, que descrevem a posição e a orientação relativas de um elo em relação ao anterior.</a:t>
            </a:r>
          </a:p>
        </p:txBody>
      </p:sp>
    </p:spTree>
    <p:extLst>
      <p:ext uri="{BB962C8B-B14F-4D97-AF65-F5344CB8AC3E}">
        <p14:creationId xmlns:p14="http://schemas.microsoft.com/office/powerpoint/2010/main" val="182617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2BD5B-2B47-4ED6-9A87-39A5F0939635}"/>
              </a:ext>
            </a:extLst>
          </p:cNvPr>
          <p:cNvSpPr>
            <a:spLocks noGrp="1"/>
          </p:cNvSpPr>
          <p:nvPr>
            <p:ph type="title"/>
          </p:nvPr>
        </p:nvSpPr>
        <p:spPr/>
        <p:txBody>
          <a:bodyPr/>
          <a:lstStyle/>
          <a:p>
            <a:r>
              <a:rPr lang="pt-BR" b="1" dirty="0"/>
              <a:t>Notação de </a:t>
            </a:r>
            <a:r>
              <a:rPr lang="pt-BR" b="1" dirty="0" err="1"/>
              <a:t>Denavit-Hartenberg</a:t>
            </a:r>
            <a:endParaRPr lang="pt-BR" dirty="0"/>
          </a:p>
        </p:txBody>
      </p:sp>
      <p:sp>
        <p:nvSpPr>
          <p:cNvPr id="9" name="Espaço Reservado para Conteúdo 8">
            <a:extLst>
              <a:ext uri="{FF2B5EF4-FFF2-40B4-BE49-F238E27FC236}">
                <a16:creationId xmlns:a16="http://schemas.microsoft.com/office/drawing/2014/main" id="{82126C2A-B960-416C-AC6D-67E16C508DE0}"/>
              </a:ext>
            </a:extLst>
          </p:cNvPr>
          <p:cNvSpPr>
            <a:spLocks noGrp="1"/>
          </p:cNvSpPr>
          <p:nvPr>
            <p:ph idx="1"/>
          </p:nvPr>
        </p:nvSpPr>
        <p:spPr/>
        <p:txBody>
          <a:bodyPr/>
          <a:lstStyle/>
          <a:p>
            <a:pPr algn="just"/>
            <a:r>
              <a:rPr lang="pt-BR" dirty="0"/>
              <a:t>𝛼: é o ângulo de 𝑧(𝑖−1) para 𝑧(𝑖) em torno de 𝑥𝑖 ; </a:t>
            </a:r>
          </a:p>
          <a:p>
            <a:pPr algn="just"/>
            <a:r>
              <a:rPr lang="pt-BR" dirty="0"/>
              <a:t>a: é a distância ao longo de 𝑥𝑖 entre a interseção dos eixos 𝑥(𝑖) e 𝑧(𝑖−1) e 𝑂(𝑖) ; </a:t>
            </a:r>
          </a:p>
          <a:p>
            <a:pPr algn="just"/>
            <a:r>
              <a:rPr lang="pt-BR" dirty="0"/>
              <a:t>d:é a distância ao longo de 𝑧(𝑖−1) entre 𝑂(𝑖−1) e a interseção dois eixos 𝑥(𝑖) e 𝑧(𝑖−1); </a:t>
            </a:r>
          </a:p>
          <a:p>
            <a:pPr algn="just"/>
            <a:r>
              <a:rPr lang="pt-BR" dirty="0"/>
              <a:t>𝜃: é o ângulo de 𝑥(𝑖−1) para 𝑥(𝑖) em torno de 𝑧(𝑖−1).</a:t>
            </a:r>
          </a:p>
        </p:txBody>
      </p:sp>
    </p:spTree>
    <p:extLst>
      <p:ext uri="{BB962C8B-B14F-4D97-AF65-F5344CB8AC3E}">
        <p14:creationId xmlns:p14="http://schemas.microsoft.com/office/powerpoint/2010/main" val="167386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2B479-4DC2-4E2E-87CA-8A1B85532F17}"/>
              </a:ext>
            </a:extLst>
          </p:cNvPr>
          <p:cNvSpPr>
            <a:spLocks noGrp="1"/>
          </p:cNvSpPr>
          <p:nvPr>
            <p:ph type="title"/>
          </p:nvPr>
        </p:nvSpPr>
        <p:spPr/>
        <p:txBody>
          <a:bodyPr/>
          <a:lstStyle/>
          <a:p>
            <a:r>
              <a:rPr lang="pt-BR" b="1" dirty="0"/>
              <a:t>Notação de </a:t>
            </a:r>
            <a:r>
              <a:rPr lang="pt-BR" b="1" dirty="0" err="1"/>
              <a:t>Denavit-Hartenberg</a:t>
            </a:r>
            <a:endParaRPr lang="pt-BR" dirty="0"/>
          </a:p>
        </p:txBody>
      </p:sp>
      <p:pic>
        <p:nvPicPr>
          <p:cNvPr id="9" name="Espaço Reservado para Conteúdo 8">
            <a:extLst>
              <a:ext uri="{FF2B5EF4-FFF2-40B4-BE49-F238E27FC236}">
                <a16:creationId xmlns:a16="http://schemas.microsoft.com/office/drawing/2014/main" id="{4E1F64BB-AA42-4F7D-9A2A-E2C84490BAB7}"/>
              </a:ext>
            </a:extLst>
          </p:cNvPr>
          <p:cNvPicPr>
            <a:picLocks noGrp="1" noChangeAspect="1"/>
          </p:cNvPicPr>
          <p:nvPr>
            <p:ph idx="1"/>
          </p:nvPr>
        </p:nvPicPr>
        <p:blipFill>
          <a:blip r:embed="rId2"/>
          <a:stretch>
            <a:fillRect/>
          </a:stretch>
        </p:blipFill>
        <p:spPr>
          <a:xfrm>
            <a:off x="2953731" y="1852258"/>
            <a:ext cx="6284537" cy="4351338"/>
          </a:xfrm>
        </p:spPr>
      </p:pic>
    </p:spTree>
    <p:extLst>
      <p:ext uri="{BB962C8B-B14F-4D97-AF65-F5344CB8AC3E}">
        <p14:creationId xmlns:p14="http://schemas.microsoft.com/office/powerpoint/2010/main" val="208686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8AE68-485A-4516-8F5C-0805BFFBB825}"/>
              </a:ext>
            </a:extLst>
          </p:cNvPr>
          <p:cNvSpPr>
            <a:spLocks noGrp="1"/>
          </p:cNvSpPr>
          <p:nvPr>
            <p:ph type="title"/>
          </p:nvPr>
        </p:nvSpPr>
        <p:spPr/>
        <p:txBody>
          <a:bodyPr/>
          <a:lstStyle/>
          <a:p>
            <a:r>
              <a:rPr lang="pt-BR" b="1" dirty="0"/>
              <a:t>Notação de </a:t>
            </a:r>
            <a:r>
              <a:rPr lang="pt-BR" b="1" dirty="0" err="1"/>
              <a:t>Denavit-Hartenberg</a:t>
            </a:r>
            <a:endParaRPr lang="pt-BR" dirty="0"/>
          </a:p>
        </p:txBody>
      </p:sp>
      <p:sp>
        <p:nvSpPr>
          <p:cNvPr id="3" name="Espaço Reservado para Conteúdo 2">
            <a:extLst>
              <a:ext uri="{FF2B5EF4-FFF2-40B4-BE49-F238E27FC236}">
                <a16:creationId xmlns:a16="http://schemas.microsoft.com/office/drawing/2014/main" id="{B25E634B-DC8E-4012-96BD-B79FBEBC1343}"/>
              </a:ext>
            </a:extLst>
          </p:cNvPr>
          <p:cNvSpPr>
            <a:spLocks noGrp="1"/>
          </p:cNvSpPr>
          <p:nvPr>
            <p:ph idx="1"/>
          </p:nvPr>
        </p:nvSpPr>
        <p:spPr/>
        <p:txBody>
          <a:bodyPr>
            <a:normAutofit fontScale="92500"/>
          </a:bodyPr>
          <a:lstStyle/>
          <a:p>
            <a:pPr algn="just"/>
            <a:r>
              <a:rPr lang="pt-BR" dirty="0"/>
              <a:t>Para definir os eixos segue-se as seguintes regras:</a:t>
            </a:r>
          </a:p>
          <a:p>
            <a:pPr marL="514350" indent="-514350" algn="just">
              <a:buFont typeface="+mj-lt"/>
              <a:buAutoNum type="arabicPeriod"/>
            </a:pPr>
            <a:r>
              <a:rPr lang="pt-BR" dirty="0"/>
              <a:t>Escolhe-se o eixo 𝑧(𝑖) e, é aconselhável, determina-lo de forma a alinhá-lo com o eixo de movimentação da junta, ou seja, eixo de rotação para juntas de revolução;</a:t>
            </a:r>
          </a:p>
          <a:p>
            <a:pPr marL="514350" indent="-514350" algn="just">
              <a:buFont typeface="+mj-lt"/>
              <a:buAutoNum type="arabicPeriod"/>
            </a:pPr>
            <a:r>
              <a:rPr lang="pt-BR" dirty="0"/>
              <a:t>Estabelece-se o sistema da base O(0),x(0),y(0), z(0);</a:t>
            </a:r>
          </a:p>
          <a:p>
            <a:pPr marL="514350" indent="-514350" algn="just">
              <a:buFont typeface="+mj-lt"/>
              <a:buAutoNum type="arabicPeriod"/>
            </a:pPr>
            <a:r>
              <a:rPr lang="pt-BR" dirty="0"/>
              <a:t>Localiza-se a origem 𝑂(𝑖) , sendo que é normal comum a 𝑧(𝑖) e 𝑧(𝑖−1);</a:t>
            </a:r>
          </a:p>
          <a:p>
            <a:pPr marL="514350" indent="-514350" algn="just">
              <a:buFont typeface="+mj-lt"/>
              <a:buAutoNum type="arabicPeriod"/>
            </a:pPr>
            <a:r>
              <a:rPr lang="pt-BR" dirty="0"/>
              <a:t>O eixo 𝑥(𝑖) deve ser posicionado paralelo à normal comum entre 𝑧(𝑖) e 𝑧(𝑖−1). Caso 𝑖 seja a primeira junta, a posição de 𝑥𝑖 pode ser arbitrária.</a:t>
            </a:r>
          </a:p>
          <a:p>
            <a:pPr marL="514350" indent="-514350" algn="just">
              <a:buFont typeface="+mj-lt"/>
              <a:buAutoNum type="arabicPeriod"/>
            </a:pPr>
            <a:r>
              <a:rPr lang="pt-BR" dirty="0"/>
              <a:t>O eixo 𝑦(𝑖) é definido de acordo com 𝑥(𝑖) e 𝑧(𝑖) , utilizando-se a Regra da Mão Direita, um para cada elo numa cadeia cinemática aberta de elos.</a:t>
            </a:r>
          </a:p>
        </p:txBody>
      </p:sp>
    </p:spTree>
    <p:extLst>
      <p:ext uri="{BB962C8B-B14F-4D97-AF65-F5344CB8AC3E}">
        <p14:creationId xmlns:p14="http://schemas.microsoft.com/office/powerpoint/2010/main" val="35639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1D485-B567-40F5-A8CF-AE503BF1642A}"/>
              </a:ext>
            </a:extLst>
          </p:cNvPr>
          <p:cNvSpPr>
            <a:spLocks noGrp="1"/>
          </p:cNvSpPr>
          <p:nvPr>
            <p:ph type="title"/>
          </p:nvPr>
        </p:nvSpPr>
        <p:spPr/>
        <p:txBody>
          <a:bodyPr/>
          <a:lstStyle/>
          <a:p>
            <a:r>
              <a:rPr lang="pt-BR" b="1" dirty="0"/>
              <a:t>Notação de </a:t>
            </a:r>
            <a:r>
              <a:rPr lang="pt-BR" b="1" dirty="0" err="1"/>
              <a:t>Denavit-Hartenberg</a:t>
            </a:r>
            <a:endParaRPr lang="pt-BR" dirty="0"/>
          </a:p>
        </p:txBody>
      </p:sp>
      <p:sp>
        <p:nvSpPr>
          <p:cNvPr id="7" name="Espaço Reservado para Conteúdo 6">
            <a:extLst>
              <a:ext uri="{FF2B5EF4-FFF2-40B4-BE49-F238E27FC236}">
                <a16:creationId xmlns:a16="http://schemas.microsoft.com/office/drawing/2014/main" id="{B8561F2F-D57C-4F4B-84CF-6FE04B653769}"/>
              </a:ext>
            </a:extLst>
          </p:cNvPr>
          <p:cNvSpPr>
            <a:spLocks noGrp="1"/>
          </p:cNvSpPr>
          <p:nvPr>
            <p:ph idx="1"/>
          </p:nvPr>
        </p:nvSpPr>
        <p:spPr/>
        <p:txBody>
          <a:bodyPr/>
          <a:lstStyle/>
          <a:p>
            <a:pPr algn="just"/>
            <a:r>
              <a:rPr lang="pt-BR" dirty="0"/>
              <a:t>𝐴 representa a transformação homogênea entre o elo i e i-1, enquanto 𝐻 representa a matriz final de transformações. </a:t>
            </a:r>
          </a:p>
        </p:txBody>
      </p:sp>
      <p:pic>
        <p:nvPicPr>
          <p:cNvPr id="9" name="Imagem 8">
            <a:extLst>
              <a:ext uri="{FF2B5EF4-FFF2-40B4-BE49-F238E27FC236}">
                <a16:creationId xmlns:a16="http://schemas.microsoft.com/office/drawing/2014/main" id="{A976835C-BF25-44D8-A14C-3CDA7CB23901}"/>
              </a:ext>
            </a:extLst>
          </p:cNvPr>
          <p:cNvPicPr>
            <a:picLocks noChangeAspect="1"/>
          </p:cNvPicPr>
          <p:nvPr/>
        </p:nvPicPr>
        <p:blipFill>
          <a:blip r:embed="rId2"/>
          <a:stretch>
            <a:fillRect/>
          </a:stretch>
        </p:blipFill>
        <p:spPr>
          <a:xfrm>
            <a:off x="3249816" y="2895900"/>
            <a:ext cx="5692367" cy="3596975"/>
          </a:xfrm>
          <a:prstGeom prst="rect">
            <a:avLst/>
          </a:prstGeom>
        </p:spPr>
      </p:pic>
    </p:spTree>
    <p:extLst>
      <p:ext uri="{BB962C8B-B14F-4D97-AF65-F5344CB8AC3E}">
        <p14:creationId xmlns:p14="http://schemas.microsoft.com/office/powerpoint/2010/main" val="139811155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712</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Cinemática Direta do robô UR3 no Coppeliasim</vt:lpstr>
      <vt:lpstr>Robôs Manipuladores</vt:lpstr>
      <vt:lpstr>Robô UR3</vt:lpstr>
      <vt:lpstr>Cinemática Direta</vt:lpstr>
      <vt:lpstr>Notação de Denavit-Hartenberg</vt:lpstr>
      <vt:lpstr>Notação de Denavit-Hartenberg</vt:lpstr>
      <vt:lpstr>Notação de Denavit-Hartenberg</vt:lpstr>
      <vt:lpstr>Notação de Denavit-Hartenberg</vt:lpstr>
      <vt:lpstr>Notação de Denavit-Hartenberg</vt:lpstr>
      <vt:lpstr>Notação de Denavit-Hartenberg para o UR3</vt:lpstr>
      <vt:lpstr>Notação de Denavit-Hartenberg para o UR3</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Cinemática do robô UR3 no Coppeliasim</dc:title>
  <dc:creator>NATHAN SPINOLA ZEIDAN</dc:creator>
  <cp:lastModifiedBy>NATHAN SPINOLA ZEIDAN</cp:lastModifiedBy>
  <cp:revision>4</cp:revision>
  <dcterms:created xsi:type="dcterms:W3CDTF">2024-09-12T02:04:30Z</dcterms:created>
  <dcterms:modified xsi:type="dcterms:W3CDTF">2024-09-12T03:54:26Z</dcterms:modified>
</cp:coreProperties>
</file>