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9" r:id="rId3"/>
    <p:sldId id="257" r:id="rId4"/>
    <p:sldId id="276" r:id="rId5"/>
    <p:sldId id="304" r:id="rId6"/>
    <p:sldId id="277" r:id="rId7"/>
    <p:sldId id="278" r:id="rId8"/>
    <p:sldId id="279" r:id="rId9"/>
    <p:sldId id="280" r:id="rId10"/>
    <p:sldId id="281" r:id="rId11"/>
    <p:sldId id="303" r:id="rId12"/>
    <p:sldId id="282" r:id="rId13"/>
    <p:sldId id="283" r:id="rId14"/>
    <p:sldId id="284" r:id="rId15"/>
    <p:sldId id="285" r:id="rId16"/>
    <p:sldId id="305" r:id="rId17"/>
    <p:sldId id="286" r:id="rId18"/>
    <p:sldId id="287" r:id="rId19"/>
    <p:sldId id="292" r:id="rId20"/>
    <p:sldId id="293" r:id="rId21"/>
    <p:sldId id="294" r:id="rId22"/>
    <p:sldId id="295" r:id="rId23"/>
    <p:sldId id="306" r:id="rId24"/>
    <p:sldId id="288" r:id="rId25"/>
    <p:sldId id="289" r:id="rId26"/>
    <p:sldId id="296" r:id="rId27"/>
    <p:sldId id="297" r:id="rId28"/>
    <p:sldId id="298" r:id="rId29"/>
    <p:sldId id="307" r:id="rId30"/>
    <p:sldId id="290" r:id="rId31"/>
    <p:sldId id="291" r:id="rId32"/>
    <p:sldId id="299" r:id="rId33"/>
    <p:sldId id="300" r:id="rId34"/>
    <p:sldId id="301" r:id="rId35"/>
    <p:sldId id="302" r:id="rId3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93" d="100"/>
          <a:sy n="93" d="100"/>
        </p:scale>
        <p:origin x="22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F5F3021B-0B6B-4078-8E97-7566AA4C12CD}" type="datetimeFigureOut">
              <a:rPr lang="hu-HU" smtClean="0"/>
              <a:t>2021. 12. 06.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252525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5F3021B-0B6B-4078-8E97-7566AA4C12CD}" type="datetimeFigureOut">
              <a:rPr lang="hu-HU" smtClean="0"/>
              <a:t>2021. 12. 06.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1322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5F3021B-0B6B-4078-8E97-7566AA4C12CD}" type="datetimeFigureOut">
              <a:rPr lang="hu-HU" smtClean="0"/>
              <a:t>2021. 12. 06.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20475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5F3021B-0B6B-4078-8E97-7566AA4C12CD}" type="datetimeFigureOut">
              <a:rPr lang="hu-HU" smtClean="0"/>
              <a:t>2021. 12. 06.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386361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F5F3021B-0B6B-4078-8E97-7566AA4C12CD}" type="datetimeFigureOut">
              <a:rPr lang="hu-HU" smtClean="0"/>
              <a:t>2021. 12. 06.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36049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F5F3021B-0B6B-4078-8E97-7566AA4C12CD}" type="datetimeFigureOut">
              <a:rPr lang="hu-HU" smtClean="0"/>
              <a:t>2021. 12. 06.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12457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F5F3021B-0B6B-4078-8E97-7566AA4C12CD}" type="datetimeFigureOut">
              <a:rPr lang="hu-HU" smtClean="0"/>
              <a:t>2021. 12. 06.</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303528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F5F3021B-0B6B-4078-8E97-7566AA4C12CD}" type="datetimeFigureOut">
              <a:rPr lang="hu-HU" smtClean="0"/>
              <a:t>2021. 12. 06.</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275009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5F3021B-0B6B-4078-8E97-7566AA4C12CD}" type="datetimeFigureOut">
              <a:rPr lang="hu-HU" smtClean="0"/>
              <a:t>2021. 12. 06.</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332888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5F3021B-0B6B-4078-8E97-7566AA4C12CD}" type="datetimeFigureOut">
              <a:rPr lang="hu-HU" smtClean="0"/>
              <a:t>2021. 12. 06.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382066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5F3021B-0B6B-4078-8E97-7566AA4C12CD}" type="datetimeFigureOut">
              <a:rPr lang="hu-HU" smtClean="0"/>
              <a:t>2021. 12. 06.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731F3B6-EE56-4C12-AC2E-289BB5B0B751}" type="slidenum">
              <a:rPr lang="hu-HU" smtClean="0"/>
              <a:t>‹#›</a:t>
            </a:fld>
            <a:endParaRPr lang="hu-HU"/>
          </a:p>
        </p:txBody>
      </p:sp>
    </p:spTree>
    <p:extLst>
      <p:ext uri="{BB962C8B-B14F-4D97-AF65-F5344CB8AC3E}">
        <p14:creationId xmlns:p14="http://schemas.microsoft.com/office/powerpoint/2010/main" val="165454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3021B-0B6B-4078-8E97-7566AA4C12CD}" type="datetimeFigureOut">
              <a:rPr lang="hu-HU" smtClean="0"/>
              <a:t>2021. 12. 06.</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1F3B6-EE56-4C12-AC2E-289BB5B0B751}" type="slidenum">
              <a:rPr lang="hu-HU" smtClean="0"/>
              <a:t>‹#›</a:t>
            </a:fld>
            <a:endParaRPr lang="hu-HU"/>
          </a:p>
        </p:txBody>
      </p:sp>
    </p:spTree>
    <p:extLst>
      <p:ext uri="{BB962C8B-B14F-4D97-AF65-F5344CB8AC3E}">
        <p14:creationId xmlns:p14="http://schemas.microsoft.com/office/powerpoint/2010/main" val="257576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2084172" y="986341"/>
            <a:ext cx="7587049" cy="4401205"/>
          </a:xfrm>
          <a:prstGeom prst="rect">
            <a:avLst/>
          </a:prstGeom>
          <a:noFill/>
        </p:spPr>
        <p:txBody>
          <a:bodyPr wrap="square" rtlCol="0">
            <a:spAutoFit/>
          </a:bodyPr>
          <a:lstStyle/>
          <a:p>
            <a:pPr algn="ctr"/>
            <a:r>
              <a:rPr lang="hu-HU" sz="4000" dirty="0" smtClean="0">
                <a:latin typeface="Times New Roman" panose="02020603050405020304" pitchFamily="18" charset="0"/>
                <a:cs typeface="Times New Roman" panose="02020603050405020304" pitchFamily="18" charset="0"/>
              </a:rPr>
              <a:t>JEGYZŐKÖNYV</a:t>
            </a:r>
          </a:p>
          <a:p>
            <a:pPr algn="ctr"/>
            <a:endParaRPr lang="hu-HU" sz="4000" dirty="0">
              <a:latin typeface="Times New Roman" panose="02020603050405020304" pitchFamily="18" charset="0"/>
              <a:cs typeface="Times New Roman" panose="02020603050405020304" pitchFamily="18" charset="0"/>
            </a:endParaRPr>
          </a:p>
          <a:p>
            <a:pPr algn="ctr"/>
            <a:endParaRPr lang="hu-HU" sz="4000" dirty="0" smtClean="0">
              <a:latin typeface="Times New Roman" panose="02020603050405020304" pitchFamily="18" charset="0"/>
              <a:cs typeface="Times New Roman" panose="02020603050405020304" pitchFamily="18" charset="0"/>
            </a:endParaRPr>
          </a:p>
          <a:p>
            <a:pPr algn="ctr"/>
            <a:r>
              <a:rPr lang="hu-HU" sz="4000" dirty="0"/>
              <a:t>Adatkezelés XML környezetben </a:t>
            </a:r>
            <a:endParaRPr lang="hu-HU" sz="4000" dirty="0" smtClean="0">
              <a:latin typeface="Times New Roman" panose="02020603050405020304" pitchFamily="18" charset="0"/>
              <a:cs typeface="Times New Roman" panose="02020603050405020304" pitchFamily="18" charset="0"/>
            </a:endParaRPr>
          </a:p>
          <a:p>
            <a:pPr algn="ctr"/>
            <a:r>
              <a:rPr lang="hu-HU" sz="4000" dirty="0" smtClean="0">
                <a:latin typeface="Times New Roman" panose="02020603050405020304" pitchFamily="18" charset="0"/>
                <a:cs typeface="Times New Roman" panose="02020603050405020304" pitchFamily="18" charset="0"/>
              </a:rPr>
              <a:t>Egy Bolt mükédésének elve</a:t>
            </a:r>
            <a:endParaRPr lang="hu-HU" sz="4000" dirty="0">
              <a:latin typeface="Times New Roman" panose="02020603050405020304" pitchFamily="18" charset="0"/>
              <a:cs typeface="Times New Roman" panose="02020603050405020304" pitchFamily="18" charset="0"/>
            </a:endParaRPr>
          </a:p>
          <a:p>
            <a:pPr algn="ctr"/>
            <a:endParaRPr lang="hu-HU" sz="4000" dirty="0" smtClean="0">
              <a:latin typeface="Times New Roman" panose="02020603050405020304" pitchFamily="18" charset="0"/>
              <a:cs typeface="Times New Roman" panose="02020603050405020304" pitchFamily="18" charset="0"/>
            </a:endParaRPr>
          </a:p>
          <a:p>
            <a:pPr algn="ctr"/>
            <a:r>
              <a:rPr lang="hu-HU" sz="4000" dirty="0" smtClean="0">
                <a:latin typeface="Times New Roman" panose="02020603050405020304" pitchFamily="18" charset="0"/>
                <a:cs typeface="Times New Roman" panose="02020603050405020304" pitchFamily="18" charset="0"/>
              </a:rPr>
              <a:t>Féléves Feladat</a:t>
            </a:r>
            <a:endParaRPr lang="hu-HU" sz="4000" dirty="0">
              <a:latin typeface="Times New Roman" panose="02020603050405020304" pitchFamily="18" charset="0"/>
              <a:cs typeface="Times New Roman" panose="02020603050405020304" pitchFamily="18" charset="0"/>
            </a:endParaRPr>
          </a:p>
        </p:txBody>
      </p:sp>
      <p:sp>
        <p:nvSpPr>
          <p:cNvPr id="5" name="Szövegdoboz 4"/>
          <p:cNvSpPr txBox="1"/>
          <p:nvPr/>
        </p:nvSpPr>
        <p:spPr>
          <a:xfrm>
            <a:off x="8180173" y="5387546"/>
            <a:ext cx="3822357" cy="1200329"/>
          </a:xfrm>
          <a:prstGeom prst="rect">
            <a:avLst/>
          </a:prstGeom>
          <a:noFill/>
        </p:spPr>
        <p:txBody>
          <a:bodyPr wrap="square" rtlCol="0">
            <a:spAutoFit/>
          </a:bodyPr>
          <a:lstStyle/>
          <a:p>
            <a:r>
              <a:rPr lang="hu-HU" dirty="0" smtClean="0"/>
              <a:t>Készítette:Deák Máté Tibor</a:t>
            </a:r>
          </a:p>
          <a:p>
            <a:r>
              <a:rPr lang="hu-HU" dirty="0" smtClean="0"/>
              <a:t>Neptunkód:KVNNOO</a:t>
            </a:r>
          </a:p>
          <a:p>
            <a:r>
              <a:rPr lang="hu-HU" dirty="0" smtClean="0"/>
              <a:t>Gyakorlat:Szerda 10-12</a:t>
            </a:r>
          </a:p>
          <a:p>
            <a:r>
              <a:rPr lang="hu-HU" dirty="0" smtClean="0"/>
              <a:t>Gyak.Vezető:Dr. Bednarik László</a:t>
            </a:r>
            <a:endParaRPr lang="hu-HU" dirty="0"/>
          </a:p>
        </p:txBody>
      </p:sp>
    </p:spTree>
    <p:extLst>
      <p:ext uri="{BB962C8B-B14F-4D97-AF65-F5344CB8AC3E}">
        <p14:creationId xmlns:p14="http://schemas.microsoft.com/office/powerpoint/2010/main" val="931065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75821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XML Schema kódja</a:t>
            </a:r>
            <a:endParaRPr lang="hu-HU" dirty="0"/>
          </a:p>
        </p:txBody>
      </p:sp>
      <p:sp>
        <p:nvSpPr>
          <p:cNvPr id="3" name="Tartalom helye 2"/>
          <p:cNvSpPr>
            <a:spLocks noGrp="1"/>
          </p:cNvSpPr>
          <p:nvPr>
            <p:ph idx="1"/>
          </p:nvPr>
        </p:nvSpPr>
        <p:spPr/>
        <p:txBody>
          <a:bodyPr/>
          <a:lstStyle/>
          <a:p>
            <a:pPr marL="0" indent="0">
              <a:buNone/>
            </a:pPr>
            <a:r>
              <a:rPr lang="hu-HU" dirty="0" smtClean="0"/>
              <a:t>Az alábbi kódban látható az XML dokumentumunk szerkezeti felépítése.</a:t>
            </a:r>
          </a:p>
          <a:p>
            <a:pPr marL="0" indent="0">
              <a:buNone/>
            </a:pPr>
            <a:endParaRPr lang="hu-HU" dirty="0"/>
          </a:p>
          <a:p>
            <a:pPr marL="0" indent="0">
              <a:buNone/>
            </a:pPr>
            <a:r>
              <a:rPr lang="hu-HU" dirty="0" smtClean="0"/>
              <a:t>Minden egyes gyerekelemnek saját komplex type-ot hoztam létre amelyeket egyesével meghívok az element tagekben a Schema 86-odik sorától a 95-ödik soráig, majd létrehozom a Primary key-eket illetve a keyreferenciákat amelyek a Primary illetve Foreign key-eket kötik össze.</a:t>
            </a:r>
            <a:endParaRPr lang="hu-HU" dirty="0"/>
          </a:p>
        </p:txBody>
      </p:sp>
    </p:spTree>
    <p:extLst>
      <p:ext uri="{BB962C8B-B14F-4D97-AF65-F5344CB8AC3E}">
        <p14:creationId xmlns:p14="http://schemas.microsoft.com/office/powerpoint/2010/main" val="325223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1909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50662"/>
          </a:xfrm>
          <a:prstGeom prst="rect">
            <a:avLst/>
          </a:prstGeom>
        </p:spPr>
      </p:pic>
    </p:spTree>
    <p:extLst>
      <p:ext uri="{BB962C8B-B14F-4D97-AF65-F5344CB8AC3E}">
        <p14:creationId xmlns:p14="http://schemas.microsoft.com/office/powerpoint/2010/main" val="2966179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4070434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71709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txBox="1">
            <a:spLocks noGrp="1"/>
          </p:cNvSpPr>
          <p:nvPr>
            <p:ph type="title"/>
          </p:nvPr>
        </p:nvSpPr>
        <p:spPr>
          <a:xfrm>
            <a:off x="838200" y="380479"/>
            <a:ext cx="10515600" cy="701731"/>
          </a:xfrm>
          <a:prstGeom prst="rect">
            <a:avLst/>
          </a:prstGeom>
          <a:noFill/>
        </p:spPr>
        <p:txBody>
          <a:bodyPr wrap="square" rtlCol="0">
            <a:spAutoFit/>
          </a:bodyPr>
          <a:lstStyle/>
          <a:p>
            <a:pPr algn="ctr"/>
            <a:r>
              <a:rPr lang="hu-HU" dirty="0" smtClean="0"/>
              <a:t>DomReader</a:t>
            </a:r>
            <a:endParaRPr lang="hu-HU" dirty="0"/>
          </a:p>
        </p:txBody>
      </p:sp>
      <p:sp>
        <p:nvSpPr>
          <p:cNvPr id="5" name="Tartalom helye 4"/>
          <p:cNvSpPr txBox="1">
            <a:spLocks noGrp="1"/>
          </p:cNvSpPr>
          <p:nvPr>
            <p:ph idx="1"/>
          </p:nvPr>
        </p:nvSpPr>
        <p:spPr>
          <a:xfrm>
            <a:off x="838200" y="1413733"/>
            <a:ext cx="10515600" cy="4871077"/>
          </a:xfrm>
          <a:prstGeom prst="rect">
            <a:avLst/>
          </a:prstGeom>
          <a:noFill/>
        </p:spPr>
        <p:txBody>
          <a:bodyPr wrap="square" rtlCol="0">
            <a:spAutoFit/>
          </a:bodyPr>
          <a:lstStyle/>
          <a:p>
            <a:pPr marL="0" indent="0">
              <a:buNone/>
            </a:pPr>
            <a:r>
              <a:rPr lang="hu-HU" dirty="0" smtClean="0"/>
              <a:t>Ezzel a programmal ki tudjuk iratni a teljes XML dokumentumunkat.</a:t>
            </a:r>
          </a:p>
          <a:p>
            <a:pPr marL="0" indent="0">
              <a:buNone/>
            </a:pPr>
            <a:endParaRPr lang="hu-HU" dirty="0"/>
          </a:p>
          <a:p>
            <a:pPr marL="0" indent="0">
              <a:buNone/>
            </a:pPr>
            <a:r>
              <a:rPr lang="hu-HU" dirty="0" smtClean="0"/>
              <a:t>Alapvetően itt elsőkörben példányosítjuk az XML dokumentumunkat majd a writeXML függvénnyel formázottan megjelenítjük fordítás után a conzole-ban.</a:t>
            </a:r>
          </a:p>
          <a:p>
            <a:pPr marL="0" indent="0">
              <a:buNone/>
            </a:pPr>
            <a:endParaRPr lang="hu-HU" dirty="0"/>
          </a:p>
          <a:p>
            <a:pPr marL="0" indent="0">
              <a:buNone/>
            </a:pPr>
            <a:r>
              <a:rPr lang="hu-HU" dirty="0" smtClean="0"/>
              <a:t>writeXML függvényünkben példányosítjuk a Transformer osztályunkat majd beállítjuk a kiviteli tulajdonságokat és létrehozunk egy source és result objektumot amiben a függvény paramétereit meghívjuk(első az XML dokumentum második a kiiratás valamilyen változata) majd használjuk a transform függvényt.</a:t>
            </a:r>
            <a:endParaRPr lang="hu-HU" dirty="0"/>
          </a:p>
        </p:txBody>
      </p:sp>
    </p:spTree>
    <p:extLst>
      <p:ext uri="{BB962C8B-B14F-4D97-AF65-F5344CB8AC3E}">
        <p14:creationId xmlns:p14="http://schemas.microsoft.com/office/powerpoint/2010/main" val="136273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566936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886304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81024" cy="6858000"/>
          </a:xfrm>
          <a:prstGeom prst="rect">
            <a:avLst/>
          </a:prstGeom>
        </p:spPr>
      </p:pic>
    </p:spTree>
    <p:extLst>
      <p:ext uri="{BB962C8B-B14F-4D97-AF65-F5344CB8AC3E}">
        <p14:creationId xmlns:p14="http://schemas.microsoft.com/office/powerpoint/2010/main" val="151510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A feladat leírása:</a:t>
            </a:r>
            <a:endParaRPr lang="hu-HU" b="1" dirty="0"/>
          </a:p>
        </p:txBody>
      </p:sp>
      <p:sp>
        <p:nvSpPr>
          <p:cNvPr id="3" name="Tartalom helye 2"/>
          <p:cNvSpPr>
            <a:spLocks noGrp="1"/>
          </p:cNvSpPr>
          <p:nvPr>
            <p:ph idx="1"/>
          </p:nvPr>
        </p:nvSpPr>
        <p:spPr/>
        <p:txBody>
          <a:bodyPr/>
          <a:lstStyle/>
          <a:p>
            <a:pPr marL="0" indent="0">
              <a:buNone/>
            </a:pPr>
            <a:r>
              <a:rPr lang="hu-HU" sz="1800" dirty="0" smtClean="0"/>
              <a:t>A feladatban egy bolt, azon vásárlói és futárjának az ER modelljét készítettem el az alábbi jellemzőkkel:</a:t>
            </a:r>
          </a:p>
          <a:p>
            <a:r>
              <a:rPr lang="hu-HU" sz="1800" dirty="0" smtClean="0"/>
              <a:t>A Futárszolgálat egyed rendelkezik egy FTelefon szám kulcstulajdonsággal és egy egyszerű tulajdonsággal.</a:t>
            </a:r>
          </a:p>
          <a:p>
            <a:r>
              <a:rPr lang="hu-HU" sz="1800" dirty="0" smtClean="0"/>
              <a:t>Ez az egyed 1-1 kapcsolatban áll a Bolt nevű egyeddel, melyek közt a Szállítás kapcsolat található.</a:t>
            </a:r>
          </a:p>
          <a:p>
            <a:r>
              <a:rPr lang="hu-HU" sz="1800" dirty="0" smtClean="0"/>
              <a:t>Bolt egyednek van egy Bnév kulcs tuladonsága egy egyszerű illetve egy többértékű tulajdonsága.</a:t>
            </a:r>
          </a:p>
          <a:p>
            <a:r>
              <a:rPr lang="hu-HU" sz="1800" dirty="0" smtClean="0"/>
              <a:t>Ez az egyed egy Árulfetöltés nevű  egy-több kapcsolatban áll a Áru egyeddel.</a:t>
            </a:r>
          </a:p>
          <a:p>
            <a:r>
              <a:rPr lang="hu-HU" sz="1800" dirty="0" smtClean="0"/>
              <a:t>Az Áru egyednek van két összetett tulajdonsága illetve egy Azonosító kulcs tulajdonsága.</a:t>
            </a:r>
          </a:p>
          <a:p>
            <a:r>
              <a:rPr lang="hu-HU" sz="1800" dirty="0" smtClean="0"/>
              <a:t>Tovább haladva az Áru egy Vásárlás nevezetű több-több kapcsolatban áll a Vásárló egyeddel.</a:t>
            </a:r>
          </a:p>
          <a:p>
            <a:r>
              <a:rPr lang="hu-HU" sz="1800" dirty="0" smtClean="0"/>
              <a:t>A Vásárló egyednek van egy-egy a származtatott,egyszerű és a VNév kulcs tulajdonságokból.</a:t>
            </a:r>
          </a:p>
          <a:p>
            <a:r>
              <a:rPr lang="hu-HU" sz="1800" dirty="0" smtClean="0"/>
              <a:t>Végezetül az Ügyintézés egy-több  kapcsolat köti össze  az Ügyfélszolgálat egyeddel.</a:t>
            </a:r>
          </a:p>
          <a:p>
            <a:r>
              <a:rPr lang="hu-HU" sz="1800" dirty="0" smtClean="0"/>
              <a:t>Az Ügyintézés egyednek van egyszerű illetve egy ÜTelefon szám tulajdonsága.</a:t>
            </a:r>
          </a:p>
          <a:p>
            <a:endParaRPr lang="hu-HU" sz="1800" dirty="0" smtClean="0"/>
          </a:p>
          <a:p>
            <a:endParaRPr lang="hu-HU" dirty="0"/>
          </a:p>
        </p:txBody>
      </p:sp>
    </p:spTree>
    <p:extLst>
      <p:ext uri="{BB962C8B-B14F-4D97-AF65-F5344CB8AC3E}">
        <p14:creationId xmlns:p14="http://schemas.microsoft.com/office/powerpoint/2010/main" val="3691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1" y="2865"/>
            <a:ext cx="12192000" cy="6855136"/>
          </a:xfrm>
          <a:prstGeom prst="rect">
            <a:avLst/>
          </a:prstGeom>
        </p:spPr>
      </p:pic>
    </p:spTree>
    <p:extLst>
      <p:ext uri="{BB962C8B-B14F-4D97-AF65-F5344CB8AC3E}">
        <p14:creationId xmlns:p14="http://schemas.microsoft.com/office/powerpoint/2010/main" val="423918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12079"/>
            <a:ext cx="12192000" cy="6851678"/>
          </a:xfrm>
          <a:prstGeom prst="rect">
            <a:avLst/>
          </a:prstGeom>
        </p:spPr>
      </p:pic>
    </p:spTree>
    <p:extLst>
      <p:ext uri="{BB962C8B-B14F-4D97-AF65-F5344CB8AC3E}">
        <p14:creationId xmlns:p14="http://schemas.microsoft.com/office/powerpoint/2010/main" val="233229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164596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DOMQuery</a:t>
            </a:r>
          </a:p>
        </p:txBody>
      </p:sp>
      <p:sp>
        <p:nvSpPr>
          <p:cNvPr id="3" name="Tartalom helye 2"/>
          <p:cNvSpPr>
            <a:spLocks noGrp="1"/>
          </p:cNvSpPr>
          <p:nvPr>
            <p:ph idx="1"/>
          </p:nvPr>
        </p:nvSpPr>
        <p:spPr/>
        <p:txBody>
          <a:bodyPr>
            <a:normAutofit fontScale="92500" lnSpcReduction="10000"/>
          </a:bodyPr>
          <a:lstStyle/>
          <a:p>
            <a:pPr marL="0" indent="0">
              <a:buNone/>
            </a:pPr>
            <a:r>
              <a:rPr lang="hu-HU" dirty="0"/>
              <a:t>Ezzel a programmal letudunk bármit kérdezni az XML dokumentumunkból</a:t>
            </a:r>
            <a:r>
              <a:rPr lang="hu-HU" dirty="0" smtClean="0"/>
              <a:t>.</a:t>
            </a:r>
          </a:p>
          <a:p>
            <a:pPr marL="0" indent="0">
              <a:buNone/>
            </a:pPr>
            <a:endParaRPr lang="hu-HU" dirty="0"/>
          </a:p>
          <a:p>
            <a:pPr marL="0" indent="0">
              <a:buNone/>
            </a:pPr>
            <a:r>
              <a:rPr lang="hu-HU" dirty="0" smtClean="0"/>
              <a:t>Elsőkörben ittis példányosítjuk az XML dokumentumunkat majd kilistázzuk az elektronikai cikkek,vásárló, ügyfélszolgálat elem-et és a printNodeList függvényünkkel kiiratjuk az eredményt.</a:t>
            </a:r>
          </a:p>
          <a:p>
            <a:pPr marL="0" indent="0">
              <a:buNone/>
            </a:pPr>
            <a:endParaRPr lang="hu-HU" dirty="0"/>
          </a:p>
          <a:p>
            <a:pPr marL="0" indent="0">
              <a:buNone/>
            </a:pPr>
            <a:r>
              <a:rPr lang="hu-HU" dirty="0" smtClean="0"/>
              <a:t>PrintNodeList paraméterében megkell adnunk az listánkat majd ezen a listán végigfut egy for ciklusban úgy, hogy közben kiiratja az adott elem nevét és attribútumai ha vannak majd rekurzívan meghívja saját magát addig amíg vannak gyerekelemek és kiiratja azok elemeinek tartalmát illetve attribútumait. </a:t>
            </a:r>
            <a:endParaRPr lang="hu-HU" dirty="0"/>
          </a:p>
          <a:p>
            <a:pPr marL="0" indent="0">
              <a:buNone/>
            </a:pPr>
            <a:endParaRPr lang="hu-HU" dirty="0"/>
          </a:p>
        </p:txBody>
      </p:sp>
    </p:spTree>
    <p:extLst>
      <p:ext uri="{BB962C8B-B14F-4D97-AF65-F5344CB8AC3E}">
        <p14:creationId xmlns:p14="http://schemas.microsoft.com/office/powerpoint/2010/main" val="307645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stretch>
            <a:fillRect/>
          </a:stretch>
        </p:blipFill>
        <p:spPr>
          <a:xfrm>
            <a:off x="0" y="-18"/>
            <a:ext cx="12192000" cy="6858018"/>
          </a:xfrm>
          <a:prstGeom prst="rect">
            <a:avLst/>
          </a:prstGeom>
        </p:spPr>
      </p:pic>
    </p:spTree>
    <p:extLst>
      <p:ext uri="{BB962C8B-B14F-4D97-AF65-F5344CB8AC3E}">
        <p14:creationId xmlns:p14="http://schemas.microsoft.com/office/powerpoint/2010/main" val="3403374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60572"/>
          </a:xfrm>
          <a:prstGeom prst="rect">
            <a:avLst/>
          </a:prstGeom>
        </p:spPr>
      </p:pic>
    </p:spTree>
    <p:extLst>
      <p:ext uri="{BB962C8B-B14F-4D97-AF65-F5344CB8AC3E}">
        <p14:creationId xmlns:p14="http://schemas.microsoft.com/office/powerpoint/2010/main" val="1074255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20555"/>
            <a:ext cx="12192000" cy="6854330"/>
          </a:xfrm>
          <a:prstGeom prst="rect">
            <a:avLst/>
          </a:prstGeom>
        </p:spPr>
      </p:pic>
    </p:spTree>
    <p:extLst>
      <p:ext uri="{BB962C8B-B14F-4D97-AF65-F5344CB8AC3E}">
        <p14:creationId xmlns:p14="http://schemas.microsoft.com/office/powerpoint/2010/main" val="53887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1999" cy="6872747"/>
          </a:xfrm>
          <a:prstGeom prst="rect">
            <a:avLst/>
          </a:prstGeom>
        </p:spPr>
      </p:pic>
    </p:spTree>
    <p:extLst>
      <p:ext uri="{BB962C8B-B14F-4D97-AF65-F5344CB8AC3E}">
        <p14:creationId xmlns:p14="http://schemas.microsoft.com/office/powerpoint/2010/main" val="118196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stretch>
            <a:fillRect/>
          </a:stretch>
        </p:blipFill>
        <p:spPr>
          <a:xfrm>
            <a:off x="0" y="-3962"/>
            <a:ext cx="12192000" cy="6876405"/>
          </a:xfrm>
          <a:prstGeom prst="rect">
            <a:avLst/>
          </a:prstGeom>
        </p:spPr>
      </p:pic>
    </p:spTree>
    <p:extLst>
      <p:ext uri="{BB962C8B-B14F-4D97-AF65-F5344CB8AC3E}">
        <p14:creationId xmlns:p14="http://schemas.microsoft.com/office/powerpoint/2010/main" val="2004437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76801"/>
            <a:ext cx="10515600" cy="1325563"/>
          </a:xfrm>
        </p:spPr>
        <p:txBody>
          <a:bodyPr/>
          <a:lstStyle/>
          <a:p>
            <a:pPr algn="ctr"/>
            <a:r>
              <a:rPr lang="hu-HU" dirty="0"/>
              <a:t>DOMModify</a:t>
            </a:r>
          </a:p>
        </p:txBody>
      </p:sp>
      <p:sp>
        <p:nvSpPr>
          <p:cNvPr id="3" name="Tartalom helye 2"/>
          <p:cNvSpPr>
            <a:spLocks noGrp="1"/>
          </p:cNvSpPr>
          <p:nvPr>
            <p:ph idx="1"/>
          </p:nvPr>
        </p:nvSpPr>
        <p:spPr>
          <a:xfrm>
            <a:off x="838200" y="1412533"/>
            <a:ext cx="10515600" cy="4930602"/>
          </a:xfrm>
        </p:spPr>
        <p:txBody>
          <a:bodyPr>
            <a:normAutofit fontScale="62500" lnSpcReduction="20000"/>
          </a:bodyPr>
          <a:lstStyle/>
          <a:p>
            <a:pPr marL="0" indent="0">
              <a:buNone/>
            </a:pPr>
            <a:r>
              <a:rPr lang="hu-HU" sz="3800" dirty="0"/>
              <a:t>Ezzel a programmal módosítani tudunk az XML dokumentumunkban</a:t>
            </a:r>
            <a:r>
              <a:rPr lang="hu-HU" sz="3800" dirty="0" smtClean="0"/>
              <a:t>.</a:t>
            </a:r>
          </a:p>
          <a:p>
            <a:pPr marL="0" indent="0">
              <a:buNone/>
            </a:pPr>
            <a:endParaRPr lang="hu-HU" sz="3800" dirty="0"/>
          </a:p>
          <a:p>
            <a:pPr marL="0" indent="0">
              <a:buNone/>
            </a:pPr>
            <a:r>
              <a:rPr lang="hu-HU" sz="3800" dirty="0"/>
              <a:t>Elsőkörben ittis példányosítjuk az XML dokumentumunkat majd </a:t>
            </a:r>
            <a:r>
              <a:rPr lang="hu-HU" sz="3800" dirty="0" smtClean="0"/>
              <a:t>kilistázzuk az elektronikai cikkek,vásárló, ügyfélszolgálat elem-et és módosítjuk a Modify függvényünkkel.</a:t>
            </a:r>
          </a:p>
          <a:p>
            <a:pPr marL="0" indent="0">
              <a:buNone/>
            </a:pPr>
            <a:endParaRPr lang="hu-HU" sz="3800" dirty="0"/>
          </a:p>
          <a:p>
            <a:pPr marL="0" indent="0">
              <a:buNone/>
            </a:pPr>
            <a:r>
              <a:rPr lang="hu-HU" sz="3800" dirty="0" smtClean="0"/>
              <a:t>Modify függvényünknek 4 paramétere van ahol az első paraméter a Nodelista a második  megadja a módosítani kívánt tag-et a harmadik benne lévő content-et és a 4-adik paraméterben adjuk meg mire szeretnénk tag-ünk tartalmát módosítani.</a:t>
            </a:r>
          </a:p>
          <a:p>
            <a:pPr marL="0" indent="0">
              <a:buNone/>
            </a:pPr>
            <a:endParaRPr lang="hu-HU" sz="3800" dirty="0" smtClean="0"/>
          </a:p>
          <a:p>
            <a:pPr marL="0" indent="0">
              <a:buNone/>
            </a:pPr>
            <a:r>
              <a:rPr lang="hu-HU" sz="3800" dirty="0" smtClean="0"/>
              <a:t>A külső for ciklusban végigfutunk a kilistázott elemünkön majd a belső for ciklusban pedig ennek az elemnek a gyerekelemein futunk végig ésha paraméterben megadott tag egyezik a soron következő gyerekelemmel akkor a getTextContent() metódussal meghívjuk az eredeti content paraméterét és a setTextContent() függvényünkkel pedig azt módosítjuk a meghívott függvényparaméterünkben.</a:t>
            </a:r>
            <a:endParaRPr lang="hu-HU" sz="3800" dirty="0"/>
          </a:p>
          <a:p>
            <a:pPr marL="0" indent="0">
              <a:buNone/>
            </a:pPr>
            <a:endParaRPr lang="hu-HU" dirty="0"/>
          </a:p>
          <a:p>
            <a:pPr marL="0" indent="0">
              <a:buNone/>
            </a:pPr>
            <a:endParaRPr lang="hu-HU" dirty="0"/>
          </a:p>
        </p:txBody>
      </p:sp>
    </p:spTree>
    <p:extLst>
      <p:ext uri="{BB962C8B-B14F-4D97-AF65-F5344CB8AC3E}">
        <p14:creationId xmlns:p14="http://schemas.microsoft.com/office/powerpoint/2010/main" val="169744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461" y="722082"/>
            <a:ext cx="10058400" cy="5625884"/>
          </a:xfrm>
          <a:prstGeom prst="rect">
            <a:avLst/>
          </a:prstGeom>
        </p:spPr>
      </p:pic>
    </p:spTree>
    <p:extLst>
      <p:ext uri="{BB962C8B-B14F-4D97-AF65-F5344CB8AC3E}">
        <p14:creationId xmlns:p14="http://schemas.microsoft.com/office/powerpoint/2010/main" val="3715588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stretch>
            <a:fillRect/>
          </a:stretch>
        </p:blipFill>
        <p:spPr>
          <a:xfrm>
            <a:off x="0" y="-6096"/>
            <a:ext cx="12192000" cy="6864096"/>
          </a:xfrm>
          <a:prstGeom prst="rect">
            <a:avLst/>
          </a:prstGeom>
        </p:spPr>
      </p:pic>
    </p:spTree>
    <p:extLst>
      <p:ext uri="{BB962C8B-B14F-4D97-AF65-F5344CB8AC3E}">
        <p14:creationId xmlns:p14="http://schemas.microsoft.com/office/powerpoint/2010/main" val="285409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9651"/>
            <a:ext cx="12192000" cy="6848349"/>
          </a:xfrm>
          <a:prstGeom prst="rect">
            <a:avLst/>
          </a:prstGeom>
        </p:spPr>
      </p:pic>
    </p:spTree>
    <p:extLst>
      <p:ext uri="{BB962C8B-B14F-4D97-AF65-F5344CB8AC3E}">
        <p14:creationId xmlns:p14="http://schemas.microsoft.com/office/powerpoint/2010/main" val="1764214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67390"/>
          </a:xfrm>
          <a:prstGeom prst="rect">
            <a:avLst/>
          </a:prstGeom>
        </p:spPr>
      </p:pic>
    </p:spTree>
    <p:extLst>
      <p:ext uri="{BB962C8B-B14F-4D97-AF65-F5344CB8AC3E}">
        <p14:creationId xmlns:p14="http://schemas.microsoft.com/office/powerpoint/2010/main" val="3094503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11764"/>
            <a:ext cx="12192000" cy="6869763"/>
          </a:xfrm>
          <a:prstGeom prst="rect">
            <a:avLst/>
          </a:prstGeom>
        </p:spPr>
      </p:pic>
    </p:spTree>
    <p:extLst>
      <p:ext uri="{BB962C8B-B14F-4D97-AF65-F5344CB8AC3E}">
        <p14:creationId xmlns:p14="http://schemas.microsoft.com/office/powerpoint/2010/main" val="835950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4711"/>
            <a:ext cx="12192000" cy="6865727"/>
          </a:xfrm>
          <a:prstGeom prst="rect">
            <a:avLst/>
          </a:prstGeom>
        </p:spPr>
      </p:pic>
    </p:spTree>
    <p:extLst>
      <p:ext uri="{BB962C8B-B14F-4D97-AF65-F5344CB8AC3E}">
        <p14:creationId xmlns:p14="http://schemas.microsoft.com/office/powerpoint/2010/main" val="56262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stretch>
            <a:fillRect/>
          </a:stretch>
        </p:blipFill>
        <p:spPr>
          <a:xfrm>
            <a:off x="0" y="1"/>
            <a:ext cx="12203627" cy="6858000"/>
          </a:xfrm>
          <a:prstGeom prst="rect">
            <a:avLst/>
          </a:prstGeom>
        </p:spPr>
      </p:pic>
    </p:spTree>
    <p:extLst>
      <p:ext uri="{BB962C8B-B14F-4D97-AF65-F5344CB8AC3E}">
        <p14:creationId xmlns:p14="http://schemas.microsoft.com/office/powerpoint/2010/main" val="81287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zövegdoboz 7"/>
          <p:cNvSpPr txBox="1"/>
          <p:nvPr/>
        </p:nvSpPr>
        <p:spPr>
          <a:xfrm>
            <a:off x="2933700" y="739291"/>
            <a:ext cx="4091940" cy="369332"/>
          </a:xfrm>
          <a:prstGeom prst="rect">
            <a:avLst/>
          </a:prstGeom>
          <a:noFill/>
        </p:spPr>
        <p:txBody>
          <a:bodyPr wrap="square" rtlCol="0">
            <a:spAutoFit/>
          </a:bodyPr>
          <a:lstStyle/>
          <a:p>
            <a:r>
              <a:rPr lang="hu-HU" dirty="0" smtClean="0"/>
              <a:t>Boltok mükődési elvének XDM modellje!</a:t>
            </a:r>
            <a:endParaRPr lang="hu-HU" dirty="0"/>
          </a:p>
        </p:txBody>
      </p:sp>
      <p:pic>
        <p:nvPicPr>
          <p:cNvPr id="2" name="Kép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168" y="1473861"/>
            <a:ext cx="10058400" cy="4666776"/>
          </a:xfrm>
          <a:prstGeom prst="rect">
            <a:avLst/>
          </a:prstGeom>
        </p:spPr>
      </p:pic>
    </p:spTree>
    <p:extLst>
      <p:ext uri="{BB962C8B-B14F-4D97-AF65-F5344CB8AC3E}">
        <p14:creationId xmlns:p14="http://schemas.microsoft.com/office/powerpoint/2010/main" val="3289153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XML Dokumentum</a:t>
            </a:r>
            <a:endParaRPr lang="hu-HU" dirty="0"/>
          </a:p>
        </p:txBody>
      </p:sp>
      <p:sp>
        <p:nvSpPr>
          <p:cNvPr id="3" name="Tartalom helye 2"/>
          <p:cNvSpPr>
            <a:spLocks noGrp="1"/>
          </p:cNvSpPr>
          <p:nvPr>
            <p:ph idx="1"/>
          </p:nvPr>
        </p:nvSpPr>
        <p:spPr/>
        <p:txBody>
          <a:bodyPr/>
          <a:lstStyle/>
          <a:p>
            <a:pPr marL="0" indent="0">
              <a:buNone/>
            </a:pPr>
            <a:r>
              <a:rPr lang="hu-HU" dirty="0" smtClean="0"/>
              <a:t>Az XML dokumentumomat a következők alapján készítettem el:</a:t>
            </a:r>
          </a:p>
          <a:p>
            <a:r>
              <a:rPr lang="hu-HU" dirty="0" smtClean="0"/>
              <a:t>ER modell</a:t>
            </a:r>
          </a:p>
          <a:p>
            <a:r>
              <a:rPr lang="hu-HU" dirty="0" smtClean="0"/>
              <a:t>XDM modell</a:t>
            </a:r>
          </a:p>
          <a:p>
            <a:r>
              <a:rPr lang="hu-HU" dirty="0" smtClean="0"/>
              <a:t>XML Schema szabálya alapján</a:t>
            </a:r>
          </a:p>
          <a:p>
            <a:pPr marL="0" indent="0">
              <a:buNone/>
            </a:pPr>
            <a:endParaRPr lang="hu-HU" dirty="0"/>
          </a:p>
          <a:p>
            <a:pPr marL="0" indent="0">
              <a:buNone/>
            </a:pPr>
            <a:r>
              <a:rPr lang="hu-HU" dirty="0" smtClean="0"/>
              <a:t>Itt tároljuk le XML Schema szabályai alapján a különböző elemek tartalmát.</a:t>
            </a:r>
          </a:p>
          <a:p>
            <a:endParaRPr lang="hu-HU" dirty="0"/>
          </a:p>
        </p:txBody>
      </p:sp>
    </p:spTree>
    <p:extLst>
      <p:ext uri="{BB962C8B-B14F-4D97-AF65-F5344CB8AC3E}">
        <p14:creationId xmlns:p14="http://schemas.microsoft.com/office/powerpoint/2010/main" val="143228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7831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10138"/>
            <a:ext cx="12191999" cy="6868138"/>
          </a:xfrm>
          <a:prstGeom prst="rect">
            <a:avLst/>
          </a:prstGeom>
        </p:spPr>
      </p:pic>
    </p:spTree>
    <p:extLst>
      <p:ext uri="{BB962C8B-B14F-4D97-AF65-F5344CB8AC3E}">
        <p14:creationId xmlns:p14="http://schemas.microsoft.com/office/powerpoint/2010/main" val="56166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8254"/>
            <a:ext cx="12192000" cy="6866254"/>
          </a:xfrm>
          <a:prstGeom prst="rect">
            <a:avLst/>
          </a:prstGeom>
        </p:spPr>
      </p:pic>
    </p:spTree>
    <p:extLst>
      <p:ext uri="{BB962C8B-B14F-4D97-AF65-F5344CB8AC3E}">
        <p14:creationId xmlns:p14="http://schemas.microsoft.com/office/powerpoint/2010/main" val="925834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0" y="-3369"/>
            <a:ext cx="12192000" cy="6865787"/>
          </a:xfrm>
          <a:prstGeom prst="rect">
            <a:avLst/>
          </a:prstGeom>
        </p:spPr>
      </p:pic>
    </p:spTree>
    <p:extLst>
      <p:ext uri="{BB962C8B-B14F-4D97-AF65-F5344CB8AC3E}">
        <p14:creationId xmlns:p14="http://schemas.microsoft.com/office/powerpoint/2010/main" val="3596309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513</Words>
  <Application>Microsoft Office PowerPoint</Application>
  <PresentationFormat>Szélesvásznú</PresentationFormat>
  <Paragraphs>54</Paragraphs>
  <Slides>35</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35</vt:i4>
      </vt:variant>
    </vt:vector>
  </HeadingPairs>
  <TitlesOfParts>
    <vt:vector size="40" baseType="lpstr">
      <vt:lpstr>Arial</vt:lpstr>
      <vt:lpstr>Calibri</vt:lpstr>
      <vt:lpstr>Calibri Light</vt:lpstr>
      <vt:lpstr>Times New Roman</vt:lpstr>
      <vt:lpstr>Office-téma</vt:lpstr>
      <vt:lpstr>PowerPoint-bemutató</vt:lpstr>
      <vt:lpstr>A feladat leírása:</vt:lpstr>
      <vt:lpstr>PowerPoint-bemutató</vt:lpstr>
      <vt:lpstr>PowerPoint-bemutató</vt:lpstr>
      <vt:lpstr>XML Dokumentum</vt:lpstr>
      <vt:lpstr>PowerPoint-bemutató</vt:lpstr>
      <vt:lpstr>PowerPoint-bemutató</vt:lpstr>
      <vt:lpstr>PowerPoint-bemutató</vt:lpstr>
      <vt:lpstr>PowerPoint-bemutató</vt:lpstr>
      <vt:lpstr>PowerPoint-bemutató</vt:lpstr>
      <vt:lpstr>XML Schema kódja</vt:lpstr>
      <vt:lpstr>PowerPoint-bemutató</vt:lpstr>
      <vt:lpstr>PowerPoint-bemutató</vt:lpstr>
      <vt:lpstr>PowerPoint-bemutató</vt:lpstr>
      <vt:lpstr>PowerPoint-bemutató</vt:lpstr>
      <vt:lpstr>DomReader</vt:lpstr>
      <vt:lpstr>PowerPoint-bemutató</vt:lpstr>
      <vt:lpstr>PowerPoint-bemutató</vt:lpstr>
      <vt:lpstr>PowerPoint-bemutató</vt:lpstr>
      <vt:lpstr>PowerPoint-bemutató</vt:lpstr>
      <vt:lpstr>PowerPoint-bemutató</vt:lpstr>
      <vt:lpstr>PowerPoint-bemutató</vt:lpstr>
      <vt:lpstr>DOMQuery</vt:lpstr>
      <vt:lpstr>PowerPoint-bemutató</vt:lpstr>
      <vt:lpstr>PowerPoint-bemutató</vt:lpstr>
      <vt:lpstr>PowerPoint-bemutató</vt:lpstr>
      <vt:lpstr>PowerPoint-bemutató</vt:lpstr>
      <vt:lpstr>PowerPoint-bemutató</vt:lpstr>
      <vt:lpstr>DOMModify</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Deák Máté</dc:creator>
  <cp:lastModifiedBy>Deák Máté</cp:lastModifiedBy>
  <cp:revision>147</cp:revision>
  <dcterms:created xsi:type="dcterms:W3CDTF">2020-10-18T17:01:21Z</dcterms:created>
  <dcterms:modified xsi:type="dcterms:W3CDTF">2021-12-05T23:37:42Z</dcterms:modified>
</cp:coreProperties>
</file>