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58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336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8321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910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61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41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76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764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59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98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90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34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92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767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25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7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240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941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6dd6889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6dd6889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31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9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01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20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26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05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56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dd688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dd6889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6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071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24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40700" y="16404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16275" y="16404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03350" y="765200"/>
            <a:ext cx="7737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1100" y="1483825"/>
            <a:ext cx="5093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1122225"/>
            <a:ext cx="8284200" cy="3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71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Desenvolvimento de API utilizando Spring Boot e Java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24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Grupo PET Mecatrônica/BSI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Spring Framework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/>
              <a:t>O Spring é um framework de aplicativo Java abrangente que fornece suporte para o desenvolvimento de aplicativos empresariais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Ele oferece uma ampla variedade de recursos e módulos, como injeção de dependência, controle transacional, integração com persistência de dados, MVC (</a:t>
            </a:r>
            <a:r>
              <a:rPr lang="pt-BR" dirty="0" err="1"/>
              <a:t>Model-View-Controller</a:t>
            </a:r>
            <a:r>
              <a:rPr lang="pt-BR" dirty="0"/>
              <a:t>), segurança, entre outros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O Spring também tem suporte para vários tipos de aplicativos, incluindo aplicativos da web, aplicativos para desktop e aplicativos móveis.</a:t>
            </a:r>
          </a:p>
          <a:p>
            <a:pPr marL="11430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999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Spring Boot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r>
              <a:rPr lang="pt-BR" sz="1700" dirty="0"/>
              <a:t>O Spring Boot é uma extensão do Spring Framework que visa simplificar drasticamente o processo de configuração, desenvolvimento e implementação de aplicativos Spring</a:t>
            </a:r>
            <a:r>
              <a:rPr lang="pt-BR" sz="1700" dirty="0" smtClean="0"/>
              <a:t>.</a:t>
            </a:r>
          </a:p>
          <a:p>
            <a:pPr marL="114300" indent="0">
              <a:buNone/>
            </a:pPr>
            <a:endParaRPr lang="pt-BR" sz="1700" dirty="0"/>
          </a:p>
          <a:p>
            <a:pPr marL="114300" indent="0">
              <a:buNone/>
            </a:pPr>
            <a:r>
              <a:rPr lang="pt-BR" sz="1700" dirty="0"/>
              <a:t>Ele fornece uma maneira rápida de configurar um novo projeto Spring, fornecendo opções predefinidas para configurações comuns, como banco de dados, servidores web, segurança, etc</a:t>
            </a:r>
            <a:r>
              <a:rPr lang="pt-BR" sz="1700" dirty="0" smtClean="0"/>
              <a:t>.</a:t>
            </a:r>
          </a:p>
          <a:p>
            <a:pPr marL="114300" indent="0">
              <a:buNone/>
            </a:pPr>
            <a:endParaRPr lang="pt-BR" sz="1700" dirty="0"/>
          </a:p>
          <a:p>
            <a:pPr marL="114300" indent="0">
              <a:buNone/>
            </a:pPr>
            <a:r>
              <a:rPr lang="pt-BR" sz="1700" dirty="0"/>
              <a:t>O Spring Boot incorpora servidores de aplicativos incorporados (como </a:t>
            </a:r>
            <a:r>
              <a:rPr lang="pt-BR" sz="1700" dirty="0" err="1"/>
              <a:t>Tomcat</a:t>
            </a:r>
            <a:r>
              <a:rPr lang="pt-BR" sz="1700" dirty="0"/>
              <a:t>, </a:t>
            </a:r>
            <a:r>
              <a:rPr lang="pt-BR" sz="1700" dirty="0" err="1"/>
              <a:t>Jetty</a:t>
            </a:r>
            <a:r>
              <a:rPr lang="pt-BR" sz="1700" dirty="0"/>
              <a:t>, etc.), o que significa que você não precisa configurar um servidor externo separado para executar seu aplicativo.</a:t>
            </a:r>
          </a:p>
          <a:p>
            <a:pPr marL="11430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179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 que será feito?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Ao longo desde minicurso, será mostrada uma aplicação simples construída com Spring Boot com o objetivo de explicar como funcionam os conceitos aqui abordados. Para isso, teremos os seguintes </a:t>
            </a:r>
            <a:r>
              <a:rPr lang="pt-BR" dirty="0" err="1" smtClean="0"/>
              <a:t>endpoints</a:t>
            </a:r>
            <a:r>
              <a:rPr lang="pt-BR" dirty="0" smtClean="0"/>
              <a:t>: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08857"/>
              </p:ext>
            </p:extLst>
          </p:nvPr>
        </p:nvGraphicFramePr>
        <p:xfrm>
          <a:off x="2700000" y="2771321"/>
          <a:ext cx="3744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1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POST: localhost:8081/</a:t>
                      </a:r>
                      <a:r>
                        <a:rPr lang="pt-BR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usuarios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C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GET: localhost:8081/</a:t>
                      </a:r>
                      <a:r>
                        <a:rPr lang="pt-BR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usuarios</a:t>
                      </a:r>
                      <a:endParaRPr lang="pt-BR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b="1" dirty="0" smtClean="0"/>
                        <a:t>R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GET: </a:t>
                      </a:r>
                      <a:r>
                        <a:rPr lang="pt-BR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localhost:8081/</a:t>
                      </a:r>
                      <a:r>
                        <a:rPr lang="pt-BR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usuarios</a:t>
                      </a:r>
                      <a:r>
                        <a:rPr lang="pt-BR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/1</a:t>
                      </a:r>
                      <a:endParaRPr lang="pt-BR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PUT: </a:t>
                      </a:r>
                      <a:r>
                        <a:rPr lang="pt-BR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localhost:8081/</a:t>
                      </a:r>
                      <a:r>
                        <a:rPr lang="pt-BR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usuarios</a:t>
                      </a:r>
                      <a:r>
                        <a:rPr lang="pt-BR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U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DELETE: </a:t>
                      </a:r>
                      <a:r>
                        <a:rPr lang="pt-BR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localhost:8081/</a:t>
                      </a:r>
                      <a:r>
                        <a:rPr lang="pt-BR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usuarios</a:t>
                      </a:r>
                      <a:r>
                        <a:rPr lang="pt-BR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D</a:t>
                      </a:r>
                      <a:endParaRPr lang="pt-BR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3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Como começar o projeto?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Para começar um projeto com Spring Boot, basta acessar o site Spring </a:t>
            </a:r>
            <a:r>
              <a:rPr lang="pt-BR" dirty="0" err="1" smtClean="0"/>
              <a:t>Initalzr</a:t>
            </a:r>
            <a:r>
              <a:rPr lang="pt-BR" dirty="0"/>
              <a:t> </a:t>
            </a:r>
            <a:r>
              <a:rPr lang="pt-BR" dirty="0" smtClean="0"/>
              <a:t>e gerar a base do seu projeto com as configurações desejadas: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55" y="2409371"/>
            <a:ext cx="4990490" cy="228086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20900" y="2387600"/>
            <a:ext cx="5041900" cy="23241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29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Dependências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No </a:t>
            </a:r>
            <a:r>
              <a:rPr lang="pt-BR" dirty="0"/>
              <a:t>S</a:t>
            </a:r>
            <a:r>
              <a:rPr lang="pt-BR" dirty="0" smtClean="0"/>
              <a:t>pring, podemos adicionar bibliotecas </a:t>
            </a:r>
            <a:r>
              <a:rPr lang="pt-BR" dirty="0"/>
              <a:t>e frameworks de terceiros </a:t>
            </a:r>
            <a:r>
              <a:rPr lang="pt-BR" dirty="0" smtClean="0"/>
              <a:t>(ou do próprio Spring) que </a:t>
            </a:r>
            <a:r>
              <a:rPr lang="pt-BR" dirty="0"/>
              <a:t>são necessários para adicionar funcionalidades específicas </a:t>
            </a:r>
            <a:r>
              <a:rPr lang="pt-BR" dirty="0" smtClean="0"/>
              <a:t>ao </a:t>
            </a:r>
            <a:r>
              <a:rPr lang="pt-BR" dirty="0"/>
              <a:t>aplicativo</a:t>
            </a:r>
            <a:r>
              <a:rPr lang="pt-BR" dirty="0" smtClean="0"/>
              <a:t>. Alguns exemplos de dependências são: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76" y="2654300"/>
            <a:ext cx="3866648" cy="22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Gerenciador de Dependências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Normalmente, utilizamos o </a:t>
            </a:r>
            <a:r>
              <a:rPr lang="pt-BR" dirty="0" err="1" smtClean="0"/>
              <a:t>Maven</a:t>
            </a:r>
            <a:r>
              <a:rPr lang="pt-BR" dirty="0" smtClean="0"/>
              <a:t> para gerenciar as dependências de um projeto, informando o nome da dependência e a versão da mesma. Normalmente, isso é feito em um arquivo chamado “pom.xml”.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Exemplos de dependências em um arquivo “pom.xml”: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01" y="3174785"/>
            <a:ext cx="4128398" cy="17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Bibliotecas de Terceiros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Nós vimos como podemos adicionar dependências pelo Spring </a:t>
            </a:r>
            <a:r>
              <a:rPr lang="pt-BR" dirty="0" err="1" smtClean="0"/>
              <a:t>Initialzr</a:t>
            </a:r>
            <a:r>
              <a:rPr lang="pt-BR" dirty="0" smtClean="0"/>
              <a:t>. Mas como podemos adicionar bibliotecas que não estão disponíveis nesse site?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Simples: basta acessar um repositório como </a:t>
            </a:r>
            <a:r>
              <a:rPr lang="pt-BR" b="1" dirty="0" smtClean="0"/>
              <a:t>MVN </a:t>
            </a:r>
            <a:r>
              <a:rPr lang="pt-BR" b="1" dirty="0" err="1" smtClean="0"/>
              <a:t>Respository</a:t>
            </a:r>
            <a:r>
              <a:rPr lang="pt-BR" dirty="0" smtClean="0"/>
              <a:t>, pesquisar a biblioteca desejada, copiar o </a:t>
            </a:r>
            <a:r>
              <a:rPr lang="pt-BR" i="1" dirty="0" err="1" smtClean="0"/>
              <a:t>import</a:t>
            </a:r>
            <a:r>
              <a:rPr lang="pt-BR" dirty="0" smtClean="0"/>
              <a:t>, colar no POM.xml e fazer o </a:t>
            </a:r>
            <a:r>
              <a:rPr lang="pt-BR" i="1" dirty="0" err="1" smtClean="0"/>
              <a:t>reload</a:t>
            </a:r>
            <a:r>
              <a:rPr lang="pt-BR" dirty="0" smtClean="0"/>
              <a:t> do mesmo.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87" y="3378199"/>
            <a:ext cx="5800226" cy="13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 que é MVC?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Ao adicionar dependências, vimos que algumas delas mencionam que o Spring trabalha com “MVC”. Mas o que seria isso?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O padrão MVC (</a:t>
            </a:r>
            <a:r>
              <a:rPr lang="pt-BR" dirty="0" err="1"/>
              <a:t>Model-View-Controller</a:t>
            </a:r>
            <a:r>
              <a:rPr lang="pt-BR" dirty="0"/>
              <a:t>) é uma </a:t>
            </a:r>
            <a:r>
              <a:rPr lang="pt-BR" b="1" dirty="0"/>
              <a:t>arquitetura de design</a:t>
            </a:r>
            <a:r>
              <a:rPr lang="pt-BR" dirty="0"/>
              <a:t> comumente utilizada em desenvolvimento de software para separar as responsabilidades em uma aplicação.</a:t>
            </a:r>
          </a:p>
        </p:txBody>
      </p:sp>
    </p:spTree>
    <p:extLst>
      <p:ext uri="{BB962C8B-B14F-4D97-AF65-F5344CB8AC3E}">
        <p14:creationId xmlns:p14="http://schemas.microsoft.com/office/powerpoint/2010/main" val="4331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MVC – </a:t>
            </a:r>
            <a:r>
              <a:rPr lang="pt-BR" dirty="0" err="1" smtClean="0"/>
              <a:t>Model</a:t>
            </a:r>
            <a:r>
              <a:rPr lang="pt-BR" dirty="0" smtClean="0"/>
              <a:t>,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Controller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b="1" dirty="0" err="1" smtClean="0"/>
              <a:t>Model</a:t>
            </a:r>
            <a:r>
              <a:rPr lang="pt-BR" dirty="0" smtClean="0"/>
              <a:t>: </a:t>
            </a:r>
            <a:r>
              <a:rPr lang="pt-BR" dirty="0"/>
              <a:t>Representa os dados e a lógica de negócio da aplicação. Ele gerencia o estado e fornece métodos para manipular esses dados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 err="1" smtClean="0"/>
              <a:t>View</a:t>
            </a:r>
            <a:r>
              <a:rPr lang="pt-BR" dirty="0" smtClean="0"/>
              <a:t>: </a:t>
            </a:r>
            <a:r>
              <a:rPr lang="pt-BR" dirty="0"/>
              <a:t>É a interface gráfica ou a representação visual dos dados do modelo. Ela exibe as informações para o usuário e também pode aceitar entradas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 err="1" smtClean="0"/>
              <a:t>Controller</a:t>
            </a:r>
            <a:r>
              <a:rPr lang="pt-BR" dirty="0" smtClean="0"/>
              <a:t>: </a:t>
            </a:r>
            <a:r>
              <a:rPr lang="pt-BR" dirty="0"/>
              <a:t>Age como intermediário entre o </a:t>
            </a:r>
            <a:r>
              <a:rPr lang="pt-BR" b="1" dirty="0" err="1" smtClean="0"/>
              <a:t>model</a:t>
            </a:r>
            <a:r>
              <a:rPr lang="pt-BR" dirty="0" smtClean="0"/>
              <a:t> e </a:t>
            </a:r>
            <a:r>
              <a:rPr lang="pt-BR" dirty="0"/>
              <a:t>a </a:t>
            </a:r>
            <a:r>
              <a:rPr lang="pt-BR" b="1" dirty="0" err="1" smtClean="0"/>
              <a:t>view</a:t>
            </a:r>
            <a:r>
              <a:rPr lang="pt-BR" dirty="0" smtClean="0"/>
              <a:t>. </a:t>
            </a:r>
            <a:r>
              <a:rPr lang="pt-BR" dirty="0"/>
              <a:t>Ele recebe </a:t>
            </a:r>
            <a:r>
              <a:rPr lang="pt-BR" dirty="0" smtClean="0"/>
              <a:t>entradas </a:t>
            </a:r>
            <a:r>
              <a:rPr lang="pt-BR" dirty="0"/>
              <a:t>do usuário pela </a:t>
            </a:r>
            <a:r>
              <a:rPr lang="pt-BR" b="1" dirty="0" err="1" smtClean="0"/>
              <a:t>view</a:t>
            </a:r>
            <a:r>
              <a:rPr lang="pt-BR" dirty="0" smtClean="0"/>
              <a:t>, </a:t>
            </a:r>
            <a:r>
              <a:rPr lang="pt-BR" dirty="0"/>
              <a:t>processa essas entradas usando o </a:t>
            </a:r>
            <a:r>
              <a:rPr lang="pt-BR" b="1" dirty="0" err="1" smtClean="0"/>
              <a:t>model</a:t>
            </a:r>
            <a:r>
              <a:rPr lang="pt-BR" dirty="0" smtClean="0"/>
              <a:t> correspondente </a:t>
            </a:r>
            <a:r>
              <a:rPr lang="pt-BR" dirty="0"/>
              <a:t>e atualiza a </a:t>
            </a:r>
            <a:r>
              <a:rPr lang="pt-BR" dirty="0" err="1" smtClean="0"/>
              <a:t>view</a:t>
            </a:r>
            <a:r>
              <a:rPr lang="pt-BR" dirty="0" smtClean="0"/>
              <a:t> com </a:t>
            </a:r>
            <a:r>
              <a:rPr lang="pt-BR" dirty="0"/>
              <a:t>os resultados.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09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Banco de Dados e Persistência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Em uma API, o </a:t>
            </a:r>
            <a:r>
              <a:rPr lang="pt-BR" dirty="0"/>
              <a:t>banco de dados garante que os dados sejam armazenados de forma duradoura, mesmo após o encerramento da aplicação. Isso significa que as informações permanecem disponíveis entre diferentes execuções da aplicação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Bancos de dados relacionais permitem a definição de relações entre diferentes tabelas, o que facilita a organização e a recuperação de informações interconectadas.</a:t>
            </a:r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59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75" y="2395755"/>
            <a:ext cx="2724150" cy="163449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Conceitos Iniciais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pt-BR" dirty="0" smtClean="0"/>
              <a:t>API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 smtClean="0"/>
              <a:t>Framework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 smtClean="0"/>
              <a:t>REST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 err="1" smtClean="0"/>
              <a:t>Endpoints</a:t>
            </a:r>
            <a:endParaRPr lang="pt-BR" dirty="0" smtClean="0"/>
          </a:p>
          <a:p>
            <a:pPr marL="285750" indent="-285750">
              <a:spcAft>
                <a:spcPts val="1200"/>
              </a:spcAft>
            </a:pPr>
            <a:r>
              <a:rPr lang="pt-BR" dirty="0" smtClean="0"/>
              <a:t>HTTP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 smtClean="0"/>
              <a:t>JSON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287" y="1801005"/>
            <a:ext cx="3400425" cy="1621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Persistência de Dados - ORM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Relational</a:t>
            </a:r>
            <a:r>
              <a:rPr lang="pt-BR" dirty="0"/>
              <a:t> </a:t>
            </a:r>
            <a:r>
              <a:rPr lang="pt-BR" dirty="0" err="1"/>
              <a:t>Mapping</a:t>
            </a:r>
            <a:r>
              <a:rPr lang="pt-BR" dirty="0"/>
              <a:t>, ou em português, Mapeamento objeto relacional. Técnica de mapear objetos em tabelas relacionais. É o responsável por fazer a persistência de dados no banco.</a:t>
            </a:r>
          </a:p>
        </p:txBody>
      </p:sp>
      <p:pic>
        <p:nvPicPr>
          <p:cNvPr id="1028" name="Picture 4" descr="ORM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38" y="2706120"/>
            <a:ext cx="3869325" cy="19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9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Persistência de Dados – </a:t>
            </a:r>
            <a:r>
              <a:rPr lang="pt-BR" dirty="0" err="1" smtClean="0"/>
              <a:t>Hibernate</a:t>
            </a:r>
            <a:r>
              <a:rPr lang="pt-BR" dirty="0" smtClean="0"/>
              <a:t> e JPA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smtClean="0"/>
              <a:t>O </a:t>
            </a:r>
            <a:r>
              <a:rPr lang="pt-BR" dirty="0" err="1" smtClean="0"/>
              <a:t>Hibernate</a:t>
            </a:r>
            <a:r>
              <a:rPr lang="pt-BR" dirty="0" smtClean="0"/>
              <a:t> é uma estrutura </a:t>
            </a:r>
            <a:r>
              <a:rPr lang="pt-BR" dirty="0"/>
              <a:t>de ORM em Java. O </a:t>
            </a:r>
            <a:r>
              <a:rPr lang="pt-BR" dirty="0" err="1"/>
              <a:t>Hibernate</a:t>
            </a:r>
            <a:r>
              <a:rPr lang="pt-BR" dirty="0"/>
              <a:t> é a </a:t>
            </a:r>
            <a:r>
              <a:rPr lang="pt-BR" dirty="0" smtClean="0"/>
              <a:t>estrutura responsável </a:t>
            </a:r>
            <a:r>
              <a:rPr lang="pt-BR" dirty="0"/>
              <a:t>por fazer o mapeamento objeto relacional em aplicativos Java. Para isso, utiliza a especificação </a:t>
            </a:r>
            <a:r>
              <a:rPr lang="pt-BR" b="1" dirty="0"/>
              <a:t>JPA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 smtClean="0"/>
              <a:t>JPA</a:t>
            </a:r>
            <a:r>
              <a:rPr lang="pt-BR" dirty="0"/>
              <a:t>: Java </a:t>
            </a:r>
            <a:r>
              <a:rPr lang="pt-BR" dirty="0" err="1"/>
              <a:t>Persistence</a:t>
            </a:r>
            <a:r>
              <a:rPr lang="pt-BR" dirty="0"/>
              <a:t> API. Consiste numa especificação que junta alguns padrões de persistência e mapeamento objeto relacional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Ou seja, o </a:t>
            </a:r>
            <a:r>
              <a:rPr lang="pt-BR" dirty="0" err="1" smtClean="0"/>
              <a:t>Hibernate</a:t>
            </a:r>
            <a:r>
              <a:rPr lang="pt-BR" dirty="0" smtClean="0"/>
              <a:t> </a:t>
            </a:r>
            <a:r>
              <a:rPr lang="pt-BR" dirty="0"/>
              <a:t>é o ORM para aplicativos Java. </a:t>
            </a:r>
            <a:r>
              <a:rPr lang="pt-BR" dirty="0" smtClean="0"/>
              <a:t>Que para </a:t>
            </a:r>
            <a:r>
              <a:rPr lang="pt-BR" dirty="0"/>
              <a:t>fazer o mapeamento objeto relacional utiliza o JPA, que é o padrão de persistência.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256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Persistência de Dados na Prática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/>
              <a:t>Classe </a:t>
            </a:r>
            <a:r>
              <a:rPr lang="pt-BR" dirty="0" err="1"/>
              <a:t>Entity</a:t>
            </a:r>
            <a:r>
              <a:rPr lang="pt-BR" dirty="0"/>
              <a:t>: Essa classe irá definir um objeto que será mapeado para uma tabela do banco. Ver na API estas classes.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Anotações</a:t>
            </a:r>
            <a:r>
              <a:rPr lang="pt-BR" dirty="0"/>
              <a:t>: O JPA possui algumas anotações necessárias para o mapeamento correto. </a:t>
            </a:r>
            <a:r>
              <a:rPr lang="pt-BR" dirty="0" err="1"/>
              <a:t>Ex</a:t>
            </a:r>
            <a:r>
              <a:rPr lang="pt-BR" dirty="0"/>
              <a:t>: @</a:t>
            </a:r>
            <a:r>
              <a:rPr lang="pt-BR" dirty="0" err="1"/>
              <a:t>Entity</a:t>
            </a:r>
            <a:r>
              <a:rPr lang="pt-BR" dirty="0"/>
              <a:t>, @Id, @</a:t>
            </a:r>
            <a:r>
              <a:rPr lang="pt-BR" dirty="0" err="1"/>
              <a:t>GeneratedValue</a:t>
            </a:r>
            <a:r>
              <a:rPr lang="pt-BR" dirty="0"/>
              <a:t>(...)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Relação </a:t>
            </a:r>
            <a:r>
              <a:rPr lang="pt-BR" dirty="0"/>
              <a:t>entre tabelas: No contexto do JPA, utilizam-se anotações </a:t>
            </a:r>
            <a:r>
              <a:rPr lang="pt-BR" dirty="0" smtClean="0"/>
              <a:t>específicas </a:t>
            </a:r>
            <a:r>
              <a:rPr lang="pt-BR" dirty="0"/>
              <a:t>para cada tipo de relação entre tabelas. Desse modo, consegue-se mapear os objetos corretamente para tabelas relacionais.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50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Anotações de Relacionamento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@</a:t>
            </a:r>
            <a:r>
              <a:rPr lang="pt-BR" dirty="0" err="1"/>
              <a:t>OneToOne</a:t>
            </a:r>
            <a:r>
              <a:rPr lang="pt-BR" dirty="0"/>
              <a:t>: Relacionamento 1:1</a:t>
            </a:r>
          </a:p>
          <a:p>
            <a:pPr lvl="0"/>
            <a:r>
              <a:rPr lang="pt-BR" dirty="0"/>
              <a:t>@</a:t>
            </a:r>
            <a:r>
              <a:rPr lang="pt-BR" dirty="0" err="1"/>
              <a:t>ManyToOne</a:t>
            </a:r>
            <a:r>
              <a:rPr lang="pt-BR" dirty="0"/>
              <a:t>: Relacionamento 1:N</a:t>
            </a:r>
          </a:p>
          <a:p>
            <a:pPr lvl="0"/>
            <a:r>
              <a:rPr lang="pt-BR" dirty="0"/>
              <a:t>@</a:t>
            </a:r>
            <a:r>
              <a:rPr lang="pt-BR" dirty="0" err="1"/>
              <a:t>ManyToMany</a:t>
            </a:r>
            <a:r>
              <a:rPr lang="pt-BR" dirty="0"/>
              <a:t>: Relacionamento N:N</a:t>
            </a:r>
          </a:p>
          <a:p>
            <a:pPr lvl="0"/>
            <a:r>
              <a:rPr lang="pt-BR" dirty="0"/>
              <a:t>@</a:t>
            </a:r>
            <a:r>
              <a:rPr lang="pt-BR" dirty="0" err="1"/>
              <a:t>OneToMany</a:t>
            </a:r>
            <a:r>
              <a:rPr lang="pt-BR" dirty="0"/>
              <a:t>: Relacionamento 1:N, porém, não é usual.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/>
              <a:t>Como se pode ver na API, a anotação de relacionamento é sempre feita de forma inversa para as relações 1:1 e N:N. No caso, um usuário pode ter várias tarefas. A anotação é inserida na classe tarefa (Muitas tarefas para um usuário).</a:t>
            </a:r>
          </a:p>
        </p:txBody>
      </p:sp>
    </p:spTree>
    <p:extLst>
      <p:ext uri="{BB962C8B-B14F-4D97-AF65-F5344CB8AC3E}">
        <p14:creationId xmlns:p14="http://schemas.microsoft.com/office/powerpoint/2010/main" val="107810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Camadas do Spring Boot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Interface </a:t>
            </a:r>
            <a:r>
              <a:rPr lang="pt-BR" b="1" dirty="0" err="1" smtClean="0"/>
              <a:t>Repository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/>
              <a:t>Para cada </a:t>
            </a:r>
            <a:r>
              <a:rPr lang="pt-BR" dirty="0" err="1"/>
              <a:t>Entity</a:t>
            </a:r>
            <a:r>
              <a:rPr lang="pt-BR" dirty="0"/>
              <a:t> haverá um </a:t>
            </a:r>
            <a:r>
              <a:rPr lang="pt-BR" dirty="0" err="1"/>
              <a:t>Repository</a:t>
            </a:r>
            <a:r>
              <a:rPr lang="pt-BR" dirty="0"/>
              <a:t>. Esta interface irá definir os métodos de comunicação com o banco, através da interface padrão do JPA. 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 smtClean="0"/>
              <a:t>repository.findAll</a:t>
            </a:r>
            <a:r>
              <a:rPr lang="pt-BR" dirty="0"/>
              <a:t>(), </a:t>
            </a:r>
            <a:r>
              <a:rPr lang="pt-BR" dirty="0" err="1"/>
              <a:t>repository.findById</a:t>
            </a:r>
            <a:r>
              <a:rPr lang="pt-BR" dirty="0" smtClean="0"/>
              <a:t>()</a:t>
            </a:r>
          </a:p>
          <a:p>
            <a:r>
              <a:rPr lang="pt-BR" b="1" dirty="0"/>
              <a:t>Convenção de métodos do </a:t>
            </a:r>
            <a:r>
              <a:rPr lang="pt-BR" b="1" dirty="0" err="1"/>
              <a:t>repository</a:t>
            </a:r>
            <a:r>
              <a:rPr lang="pt-BR" b="1" dirty="0"/>
              <a:t>:</a:t>
            </a:r>
            <a:r>
              <a:rPr lang="pt-BR" dirty="0"/>
              <a:t> No Spring Boot, existe a possibilidade de criarmos novos métodos de comunicação com o banco a partir de nomes específicos, convencionados pelo framework. 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Task</a:t>
            </a:r>
            <a:r>
              <a:rPr lang="pt-BR" dirty="0"/>
              <a:t>&gt; </a:t>
            </a:r>
            <a:r>
              <a:rPr lang="pt-BR" dirty="0" err="1"/>
              <a:t>getAllByUsuarioId</a:t>
            </a:r>
            <a:r>
              <a:rPr lang="pt-BR" dirty="0"/>
              <a:t>(</a:t>
            </a:r>
            <a:r>
              <a:rPr lang="pt-BR" dirty="0" err="1"/>
              <a:t>Long</a:t>
            </a:r>
            <a:r>
              <a:rPr lang="pt-BR" dirty="0"/>
              <a:t> id);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70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Camadas do Spring Boot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Classe Service:</a:t>
            </a:r>
            <a:r>
              <a:rPr lang="pt-BR" dirty="0"/>
              <a:t> Para cada </a:t>
            </a:r>
            <a:r>
              <a:rPr lang="pt-BR" dirty="0" err="1"/>
              <a:t>Entity</a:t>
            </a:r>
            <a:r>
              <a:rPr lang="pt-BR" dirty="0"/>
              <a:t> haverá um Service. Esta camada serve para fazer o intermédio entre o banco e a API. Ela irá utilizar os métodos definidos pelo </a:t>
            </a:r>
            <a:r>
              <a:rPr lang="pt-BR" dirty="0" err="1"/>
              <a:t>Repository</a:t>
            </a:r>
            <a:r>
              <a:rPr lang="pt-BR" dirty="0"/>
              <a:t> para realizar o CRUD do banco e, ainda, algum processamento necessário à API. Esta classe precisa ser anotada com @Service e, os métodos que alteram os dados do banco, </a:t>
            </a:r>
            <a:r>
              <a:rPr lang="pt-BR" dirty="0" smtClean="0"/>
              <a:t>com @</a:t>
            </a:r>
            <a:r>
              <a:rPr lang="pt-BR" dirty="0" err="1" smtClean="0"/>
              <a:t>Transactional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76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Camadas do Spring Boot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Controller</a:t>
            </a:r>
            <a:r>
              <a:rPr lang="pt-BR" b="1" dirty="0"/>
              <a:t>: </a:t>
            </a:r>
            <a:r>
              <a:rPr lang="pt-BR" dirty="0"/>
              <a:t>Para cada </a:t>
            </a:r>
            <a:r>
              <a:rPr lang="pt-BR" dirty="0" err="1"/>
              <a:t>Entity</a:t>
            </a:r>
            <a:r>
              <a:rPr lang="pt-BR" dirty="0"/>
              <a:t> haverá um </a:t>
            </a:r>
            <a:r>
              <a:rPr lang="pt-BR" dirty="0" err="1"/>
              <a:t>Controller</a:t>
            </a:r>
            <a:r>
              <a:rPr lang="pt-BR" dirty="0"/>
              <a:t>.</a:t>
            </a:r>
            <a:r>
              <a:rPr lang="pt-BR" b="1" dirty="0"/>
              <a:t> </a:t>
            </a:r>
            <a:r>
              <a:rPr lang="pt-BR" dirty="0"/>
              <a:t>Nesta camada serão definidos os métodos de requisições HTTP (</a:t>
            </a:r>
            <a:r>
              <a:rPr lang="pt-BR" dirty="0" err="1"/>
              <a:t>Get</a:t>
            </a:r>
            <a:r>
              <a:rPr lang="pt-BR" dirty="0"/>
              <a:t>, </a:t>
            </a:r>
            <a:r>
              <a:rPr lang="pt-BR" dirty="0" err="1"/>
              <a:t>Put</a:t>
            </a:r>
            <a:r>
              <a:rPr lang="pt-BR" dirty="0"/>
              <a:t>, Post e Delete). Nessa camada a API faz a requisição e utiliza da camada de Service para consultar e persistir no banco de dados. Esta camada precisa ser anotada com @</a:t>
            </a:r>
            <a:r>
              <a:rPr lang="pt-BR" dirty="0" err="1"/>
              <a:t>RestController</a:t>
            </a:r>
            <a:r>
              <a:rPr lang="pt-BR" dirty="0"/>
              <a:t> e @</a:t>
            </a:r>
            <a:r>
              <a:rPr lang="pt-BR" dirty="0" err="1"/>
              <a:t>RequestMapping</a:t>
            </a:r>
            <a:r>
              <a:rPr lang="pt-BR" dirty="0"/>
              <a:t>, onde é definida sua rota.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10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Camadas do Spring Boot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Camada DTO (Data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): </a:t>
            </a:r>
            <a:r>
              <a:rPr lang="pt-BR" dirty="0"/>
              <a:t>Para cada </a:t>
            </a:r>
            <a:r>
              <a:rPr lang="pt-BR" dirty="0" err="1"/>
              <a:t>Entity</a:t>
            </a:r>
            <a:r>
              <a:rPr lang="pt-BR" dirty="0"/>
              <a:t> haverá um DTO. Camada utilizada para transferir dados entre a aplicação. No contexto da API Spring Boot, as </a:t>
            </a:r>
            <a:r>
              <a:rPr lang="pt-BR" dirty="0" err="1"/>
              <a:t>DTO’s</a:t>
            </a:r>
            <a:r>
              <a:rPr lang="pt-BR" dirty="0"/>
              <a:t> são utilizadas para definir como os dados irão ser utilizados nas requisições definidas no </a:t>
            </a:r>
            <a:r>
              <a:rPr lang="pt-BR" dirty="0" err="1"/>
              <a:t>Controller</a:t>
            </a:r>
            <a:r>
              <a:rPr lang="pt-BR" dirty="0"/>
              <a:t>. Isto é, ela irá definir quais e como os atributos do </a:t>
            </a:r>
            <a:r>
              <a:rPr lang="pt-BR" dirty="0" err="1"/>
              <a:t>Entity</a:t>
            </a:r>
            <a:r>
              <a:rPr lang="pt-BR" dirty="0"/>
              <a:t> serão transferidos nas requisições. Na camada </a:t>
            </a:r>
            <a:r>
              <a:rPr lang="pt-BR" dirty="0" err="1"/>
              <a:t>Controller</a:t>
            </a:r>
            <a:r>
              <a:rPr lang="pt-BR" dirty="0"/>
              <a:t>, existe um método que mapeia os atributos do DTO para os atributos do </a:t>
            </a:r>
            <a:r>
              <a:rPr lang="pt-BR" dirty="0" err="1"/>
              <a:t>Entity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038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Swagger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É a Ferramenta </a:t>
            </a:r>
            <a:r>
              <a:rPr lang="pt-BR" dirty="0"/>
              <a:t>utilizada para documentar e testar uma API Rest. No Spring boot ela é utilizada para criar uma interface gráfica para facilitar a compreensão de como a API funciona. Em tal interface é possível receber informações sobre rotas, tipos de requisições e até mesmo realizar tais requisições.</a:t>
            </a:r>
            <a:endParaRPr lang="pt-BR" dirty="0"/>
          </a:p>
        </p:txBody>
      </p:sp>
      <p:pic>
        <p:nvPicPr>
          <p:cNvPr id="1026" name="Picture 2" descr="ASP.NET Core Swagger UI Authorization using IdentityServer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66" y="3027363"/>
            <a:ext cx="4907868" cy="137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04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Swagger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Para utiliza-lo </a:t>
            </a:r>
            <a:r>
              <a:rPr lang="pt-BR" dirty="0" smtClean="0"/>
              <a:t>é, </a:t>
            </a:r>
            <a:r>
              <a:rPr lang="pt-BR" dirty="0"/>
              <a:t>necessário criar um arquivo de configuração padrão como se pode ver na API criada. Além disso, na camada </a:t>
            </a:r>
            <a:r>
              <a:rPr lang="pt-BR" dirty="0" err="1"/>
              <a:t>Controller</a:t>
            </a:r>
            <a:r>
              <a:rPr lang="pt-BR" dirty="0"/>
              <a:t> é preciso anotar a classe com @</a:t>
            </a:r>
            <a:r>
              <a:rPr lang="pt-BR" dirty="0" err="1"/>
              <a:t>CrossOrigin</a:t>
            </a:r>
            <a:r>
              <a:rPr lang="pt-BR" dirty="0"/>
              <a:t> e @</a:t>
            </a:r>
            <a:r>
              <a:rPr lang="pt-BR" dirty="0" err="1" smtClean="0"/>
              <a:t>Api</a:t>
            </a:r>
            <a:r>
              <a:rPr lang="pt-BR" dirty="0" smtClean="0"/>
              <a:t>. </a:t>
            </a:r>
            <a:r>
              <a:rPr lang="pt-BR" dirty="0"/>
              <a:t>C</a:t>
            </a:r>
            <a:r>
              <a:rPr lang="pt-BR" dirty="0" smtClean="0"/>
              <a:t>ada </a:t>
            </a:r>
            <a:r>
              <a:rPr lang="pt-BR" dirty="0"/>
              <a:t>método que se deseja documentar precisa ter as anotações @</a:t>
            </a:r>
            <a:r>
              <a:rPr lang="pt-BR" dirty="0" err="1"/>
              <a:t>ApiOperation</a:t>
            </a:r>
            <a:r>
              <a:rPr lang="pt-BR" dirty="0"/>
              <a:t> e @</a:t>
            </a:r>
            <a:r>
              <a:rPr lang="pt-BR" dirty="0" err="1"/>
              <a:t>ApiResponses</a:t>
            </a:r>
            <a:r>
              <a:rPr lang="pt-BR" dirty="0"/>
              <a:t>, como também pode ser conferido no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8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 que é uma API (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Programing</a:t>
            </a:r>
            <a:r>
              <a:rPr lang="pt-BR" dirty="0" smtClean="0"/>
              <a:t> Interface) 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Uma API é um conjunto de definições e protocolos usado no desenvolvimento e na integração de aplicações. Às vezes, </a:t>
            </a:r>
            <a:r>
              <a:rPr lang="pt-BR" dirty="0" err="1"/>
              <a:t>APIs</a:t>
            </a:r>
            <a:r>
              <a:rPr lang="pt-BR" dirty="0"/>
              <a:t> são descritas como um contato entre um </a:t>
            </a:r>
            <a:r>
              <a:rPr lang="pt-BR" b="1" dirty="0"/>
              <a:t>provedor</a:t>
            </a:r>
            <a:r>
              <a:rPr lang="pt-BR" dirty="0"/>
              <a:t> e um </a:t>
            </a:r>
            <a:r>
              <a:rPr lang="pt-BR" b="1" dirty="0"/>
              <a:t>usuário de informações</a:t>
            </a:r>
            <a:r>
              <a:rPr lang="pt-BR" dirty="0"/>
              <a:t>, estabelecendo o conteúdo exigido pelo consumidor (a chamada) e o conteúdo exigido pelo produtor (a resposta).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23" y="3031279"/>
            <a:ext cx="5093154" cy="18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2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95275"/>
            <a:ext cx="537210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Exemplo de uso de API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/>
              <a:t>Por exemplo, o design da API de um serviço meteorológico pode especificar que o usuário forneça um CEP e o produtor responda em duas partes, a primeira contendo a temperatura mais elevada e a segunda com a temperatura mais baixa.</a:t>
            </a:r>
          </a:p>
          <a:p>
            <a:pPr lvl="0"/>
            <a:r>
              <a:rPr lang="pt-BR" dirty="0"/>
              <a:t>Permite compartilhar recursos e informações;</a:t>
            </a:r>
          </a:p>
          <a:p>
            <a:pPr lvl="0"/>
            <a:r>
              <a:rPr lang="pt-BR" dirty="0"/>
              <a:t>Manter a segurança;</a:t>
            </a:r>
          </a:p>
          <a:p>
            <a:r>
              <a:rPr lang="pt-BR" dirty="0"/>
              <a:t>Controle e obrigatoriedade de autenticação ao determinar quem tem acesso e o que pode ser acessado.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28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REST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/>
              <a:t>É um conjunto de restrições de arquitetura. Quando um cliente faz uma solicitação usando uma </a:t>
            </a:r>
            <a:r>
              <a:rPr lang="pt-BR" b="1" dirty="0"/>
              <a:t>API </a:t>
            </a:r>
            <a:r>
              <a:rPr lang="pt-BR" b="1" dirty="0" err="1"/>
              <a:t>RESTful</a:t>
            </a:r>
            <a:r>
              <a:rPr lang="pt-BR" dirty="0"/>
              <a:t>, essa API transfere uma representação do estado do recurso ao solicitante ou </a:t>
            </a:r>
            <a:r>
              <a:rPr lang="pt-BR" b="1" dirty="0" err="1"/>
              <a:t>endpoint</a:t>
            </a:r>
            <a:r>
              <a:rPr lang="pt-BR" dirty="0"/>
              <a:t>. Essa informação (ou representação) é entregue via </a:t>
            </a:r>
            <a:r>
              <a:rPr lang="pt-BR" b="1" dirty="0"/>
              <a:t>HTTP</a:t>
            </a:r>
            <a:r>
              <a:rPr lang="pt-BR" dirty="0"/>
              <a:t> utilizando um dos vários formatos possíveis: </a:t>
            </a:r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Notation</a:t>
            </a:r>
            <a:r>
              <a:rPr lang="pt-BR" b="1" dirty="0"/>
              <a:t> (JSON)</a:t>
            </a:r>
            <a:r>
              <a:rPr lang="pt-BR" dirty="0"/>
              <a:t>, HTML, </a:t>
            </a:r>
            <a:r>
              <a:rPr lang="pt-BR" dirty="0" smtClean="0"/>
              <a:t>XLT, ou </a:t>
            </a:r>
            <a:r>
              <a:rPr lang="pt-BR" dirty="0"/>
              <a:t>texto sem formatação. O formato JSON </a:t>
            </a:r>
            <a:r>
              <a:rPr lang="pt-BR" dirty="0" smtClean="0"/>
              <a:t>é o mais usado </a:t>
            </a:r>
            <a:r>
              <a:rPr lang="pt-BR" dirty="0"/>
              <a:t>porque, apesar de seu nome, é independente de qualquer outra linguagem e pode ser lido por máquinas e humanos.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73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API </a:t>
            </a:r>
            <a:r>
              <a:rPr lang="pt-BR" dirty="0" err="1" smtClean="0"/>
              <a:t>RESTful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/>
              <a:t>Ou seja, para uma API ser considerada </a:t>
            </a:r>
            <a:r>
              <a:rPr lang="pt-BR" dirty="0" err="1"/>
              <a:t>RESTful</a:t>
            </a:r>
            <a:r>
              <a:rPr lang="pt-BR" dirty="0"/>
              <a:t>, ela precisa seguir alguns padrões:</a:t>
            </a:r>
          </a:p>
          <a:p>
            <a:pPr lvl="0"/>
            <a:r>
              <a:rPr lang="pt-BR" dirty="0"/>
              <a:t>Ter uma arquitetura cliente/servidor formada por clientes, servidores e recursos, com solicitações gerenciadas por HTTP.</a:t>
            </a:r>
          </a:p>
          <a:p>
            <a:pPr lvl="0"/>
            <a:r>
              <a:rPr lang="pt-BR" dirty="0"/>
              <a:t>Estabelecer uma comunicação </a:t>
            </a:r>
            <a:r>
              <a:rPr lang="pt-BR" b="1" dirty="0" err="1"/>
              <a:t>stateless</a:t>
            </a:r>
            <a:r>
              <a:rPr lang="pt-BR" dirty="0"/>
              <a:t> entre cliente e servidor. Isso significa que nenhuma informação do cliente é armazenada entre solicitações GET e toda as solicitações são separadas e desconectadas.</a:t>
            </a:r>
          </a:p>
          <a:p>
            <a:pPr lvl="0"/>
            <a:r>
              <a:rPr lang="pt-BR" dirty="0"/>
              <a:t>Armazenar dados em cache para otimizar as interações entre cliente e </a:t>
            </a:r>
            <a:r>
              <a:rPr lang="pt-BR" dirty="0" smtClean="0"/>
              <a:t>servidor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7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Endpoints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/>
              <a:t>Em termos simples, </a:t>
            </a:r>
            <a:r>
              <a:rPr lang="pt-BR" b="1" dirty="0" err="1"/>
              <a:t>endpoints</a:t>
            </a:r>
            <a:r>
              <a:rPr lang="pt-BR" dirty="0"/>
              <a:t> (ou pontos de extremidade) são pontos específicos de comunicação em uma API. Cada </a:t>
            </a:r>
            <a:r>
              <a:rPr lang="pt-BR" dirty="0" err="1"/>
              <a:t>endpoint</a:t>
            </a:r>
            <a:r>
              <a:rPr lang="pt-BR" dirty="0"/>
              <a:t> é uma URL única que representa um recurso ou funcionalidade no sistema, como uma página em um site ou uma operação em um serviço web. Ao acessar um </a:t>
            </a:r>
            <a:r>
              <a:rPr lang="pt-BR" dirty="0" err="1"/>
              <a:t>endpoint</a:t>
            </a:r>
            <a:r>
              <a:rPr lang="pt-BR" dirty="0"/>
              <a:t>, os clientes da API podem realizar ações como obter, enviar, modificar ou excluir dados relacionados a esse recurso específico. Em resumo, os </a:t>
            </a:r>
            <a:r>
              <a:rPr lang="pt-BR" dirty="0" err="1"/>
              <a:t>endpoints</a:t>
            </a:r>
            <a:r>
              <a:rPr lang="pt-BR" dirty="0"/>
              <a:t> são como portas de entrada para interagir com uma API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EXEMPLO: </a:t>
            </a:r>
            <a:r>
              <a:rPr lang="pt-BR" b="1" dirty="0"/>
              <a:t>viacep.com.br/ws/01001000/</a:t>
            </a:r>
            <a:r>
              <a:rPr lang="pt-BR" b="1" dirty="0" err="1"/>
              <a:t>json</a:t>
            </a:r>
            <a:r>
              <a:rPr lang="pt-BR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311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Verbos HTTP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/>
              <a:t>Verbos HTTP são métodos de requisição usados para indicar a ação que o cliente deseja realizar em um recurso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Exemplos de verbos HTTP:</a:t>
            </a:r>
          </a:p>
          <a:p>
            <a:r>
              <a:rPr lang="pt-BR" dirty="0" smtClean="0"/>
              <a:t>GET</a:t>
            </a:r>
          </a:p>
          <a:p>
            <a:r>
              <a:rPr lang="pt-BR" dirty="0" smtClean="0"/>
              <a:t>POST</a:t>
            </a:r>
          </a:p>
          <a:p>
            <a:r>
              <a:rPr lang="pt-BR" dirty="0" smtClean="0"/>
              <a:t>PUT</a:t>
            </a:r>
          </a:p>
          <a:p>
            <a:r>
              <a:rPr lang="pt-BR" dirty="0" smtClean="0"/>
              <a:t>DELETE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2340426"/>
            <a:ext cx="4362866" cy="23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2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6200" y="91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JSON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6200" y="14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um formato de dados leve e independente de linguagem que é </a:t>
            </a:r>
            <a:r>
              <a:rPr lang="pt-BR" dirty="0" smtClean="0"/>
              <a:t>fácil de ler e escrever, </a:t>
            </a:r>
            <a:r>
              <a:rPr lang="pt-BR" dirty="0"/>
              <a:t>e também fácil para máquinas interpretarem e gerarem. Ele é amplamente utilizado para trocar dados estruturados entre diferentes sistemas, especialmente em ambientes web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Ao acessar um dos </a:t>
            </a:r>
            <a:r>
              <a:rPr lang="pt-BR" dirty="0" err="1" smtClean="0"/>
              <a:t>endpoints</a:t>
            </a:r>
            <a:r>
              <a:rPr lang="pt-BR" dirty="0" smtClean="0"/>
              <a:t> do </a:t>
            </a:r>
            <a:r>
              <a:rPr lang="pt-BR" b="1" dirty="0" err="1" smtClean="0"/>
              <a:t>viacep</a:t>
            </a:r>
            <a:r>
              <a:rPr lang="pt-BR" dirty="0" smtClean="0"/>
              <a:t>, temos: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26" y="2577755"/>
            <a:ext cx="2680774" cy="23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250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1849</Words>
  <Application>Microsoft Office PowerPoint</Application>
  <PresentationFormat>Apresentação na tela (16:9)</PresentationFormat>
  <Paragraphs>122</Paragraphs>
  <Slides>30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Desenvolvimento de API utilizando Spring Boot e Java</vt:lpstr>
      <vt:lpstr>Conceitos Iniciais</vt:lpstr>
      <vt:lpstr>O que é uma API (Application Programing Interface) ?</vt:lpstr>
      <vt:lpstr>Exemplo de uso de API</vt:lpstr>
      <vt:lpstr>REST</vt:lpstr>
      <vt:lpstr>API RESTful</vt:lpstr>
      <vt:lpstr>Endpoints</vt:lpstr>
      <vt:lpstr>Verbos HTTP</vt:lpstr>
      <vt:lpstr>JSON</vt:lpstr>
      <vt:lpstr>Spring Framework</vt:lpstr>
      <vt:lpstr>Spring Boot</vt:lpstr>
      <vt:lpstr>O que será feito?</vt:lpstr>
      <vt:lpstr>Como começar o projeto?</vt:lpstr>
      <vt:lpstr>Dependências</vt:lpstr>
      <vt:lpstr>Gerenciador de Dependências</vt:lpstr>
      <vt:lpstr>Bibliotecas de Terceiros</vt:lpstr>
      <vt:lpstr>O que é MVC?</vt:lpstr>
      <vt:lpstr>MVC – Model, View e Controller</vt:lpstr>
      <vt:lpstr>Banco de Dados e Persistência</vt:lpstr>
      <vt:lpstr>Persistência de Dados - ORM</vt:lpstr>
      <vt:lpstr>Persistência de Dados – Hibernate e JPA</vt:lpstr>
      <vt:lpstr>Persistência de Dados na Prática </vt:lpstr>
      <vt:lpstr>Anotações de Relacionamento</vt:lpstr>
      <vt:lpstr>Camadas do Spring Boot</vt:lpstr>
      <vt:lpstr>Camadas do Spring Boot</vt:lpstr>
      <vt:lpstr>Camadas do Spring Boot</vt:lpstr>
      <vt:lpstr>Camadas do Spring Boot</vt:lpstr>
      <vt:lpstr>Swagger</vt:lpstr>
      <vt:lpstr>Configuração do Swagger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API utilizando Spring Boot e Java</dc:title>
  <dc:creator>Mateus Rossi</dc:creator>
  <cp:lastModifiedBy>Conta da Microsoft</cp:lastModifiedBy>
  <cp:revision>18</cp:revision>
  <dcterms:modified xsi:type="dcterms:W3CDTF">2023-09-28T15:42:29Z</dcterms:modified>
</cp:coreProperties>
</file>