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61" r:id="rId4"/>
    <p:sldId id="257" r:id="rId5"/>
    <p:sldId id="258" r:id="rId6"/>
    <p:sldId id="262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11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709B-C544-4C01-ABE0-37255FFF1677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219C-8715-464B-9AB6-77D8247D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2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24BFB9-9D79-E699-8373-C2FDD7F9D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127" y="692151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0" i="0" dirty="0" err="1">
                <a:effectLst/>
              </a:rPr>
              <a:t>Beszédszintézis</a:t>
            </a:r>
            <a:r>
              <a:rPr lang="en-US" sz="4000" b="0" i="0" dirty="0">
                <a:effectLst/>
              </a:rPr>
              <a:t> EEG </a:t>
            </a:r>
            <a:r>
              <a:rPr lang="en-US" sz="4000" b="0" i="0" dirty="0" err="1">
                <a:effectLst/>
              </a:rPr>
              <a:t>agyi</a:t>
            </a:r>
            <a:r>
              <a:rPr lang="en-US" sz="4000" b="0" i="0" dirty="0">
                <a:effectLst/>
              </a:rPr>
              <a:t> </a:t>
            </a:r>
            <a:r>
              <a:rPr lang="en-US" sz="4000" b="0" i="0" dirty="0" err="1">
                <a:effectLst/>
              </a:rPr>
              <a:t>felvételekből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F84F-5E4C-6946-3DBA-A31EC1F6C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818" y="2930815"/>
            <a:ext cx="4655075" cy="236955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gency FB" panose="020B0503020202020204" pitchFamily="34" charset="0"/>
              </a:rPr>
              <a:t>Csapat</a:t>
            </a:r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: ANN2BRAIN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gency FB" panose="020B0503020202020204" pitchFamily="34" charset="0"/>
              </a:rPr>
              <a:t>Borkó</a:t>
            </a:r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gency FB" panose="020B0503020202020204" pitchFamily="34" charset="0"/>
              </a:rPr>
              <a:t>Károly</a:t>
            </a:r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gency FB" panose="020B0503020202020204" pitchFamily="34" charset="0"/>
              </a:rPr>
              <a:t>Gusztáv</a:t>
            </a:r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Fodor Milán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Agency FB" panose="020B0503020202020204" pitchFamily="34" charset="0"/>
              </a:rPr>
              <a:t>Szécsi</a:t>
            </a:r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gency FB" panose="020B0503020202020204" pitchFamily="34" charset="0"/>
              </a:rPr>
              <a:t>Máté</a:t>
            </a:r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A70D14D0-28C2-C8E1-A3D3-30057ECA47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r="4048" b="2"/>
          <a:stretch/>
        </p:blipFill>
        <p:spPr>
          <a:xfrm>
            <a:off x="6646343" y="2506717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9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43B-ADB6-DEA4-102B-EA292B21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Amivel</a:t>
            </a:r>
            <a:r>
              <a:rPr lang="en-US" sz="4800" dirty="0"/>
              <a:t> </a:t>
            </a:r>
            <a:r>
              <a:rPr lang="en-US" sz="4800" dirty="0" err="1"/>
              <a:t>még</a:t>
            </a:r>
            <a:r>
              <a:rPr lang="en-US" sz="4800" dirty="0"/>
              <a:t> </a:t>
            </a:r>
            <a:r>
              <a:rPr lang="en-US" sz="4800" dirty="0" err="1"/>
              <a:t>lehet</a:t>
            </a:r>
            <a:r>
              <a:rPr lang="en-US" sz="4800" dirty="0"/>
              <a:t> </a:t>
            </a:r>
            <a:r>
              <a:rPr lang="en-US" sz="4800" dirty="0" err="1"/>
              <a:t>próbálkozni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B700-7C66-997F-9095-D87A72D7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LSTM </a:t>
            </a:r>
            <a:r>
              <a:rPr lang="en-US" sz="3600" dirty="0" err="1"/>
              <a:t>variációk</a:t>
            </a:r>
            <a:endParaRPr lang="en-US" sz="3600" dirty="0"/>
          </a:p>
          <a:p>
            <a:r>
              <a:rPr lang="en-US" sz="3600" dirty="0"/>
              <a:t>2D CNN</a:t>
            </a:r>
          </a:p>
          <a:p>
            <a:r>
              <a:rPr lang="en-US" sz="3600" dirty="0" err="1"/>
              <a:t>Agyak</a:t>
            </a:r>
            <a:r>
              <a:rPr lang="en-US" sz="3600" dirty="0"/>
              <a:t> </a:t>
            </a:r>
            <a:r>
              <a:rPr lang="en-US" sz="3600" dirty="0" err="1"/>
              <a:t>és</a:t>
            </a:r>
            <a:r>
              <a:rPr lang="en-US" sz="3600" dirty="0"/>
              <a:t> </a:t>
            </a:r>
            <a:r>
              <a:rPr lang="en-US" sz="3600" dirty="0" err="1"/>
              <a:t>elektródák</a:t>
            </a:r>
            <a:r>
              <a:rPr lang="en-US" sz="3600" dirty="0"/>
              <a:t> </a:t>
            </a:r>
            <a:r>
              <a:rPr lang="en-US" sz="3600" dirty="0" err="1"/>
              <a:t>paraméterezése</a:t>
            </a:r>
            <a:endParaRPr lang="en-US" sz="3600" dirty="0"/>
          </a:p>
          <a:p>
            <a:r>
              <a:rPr lang="en-US" sz="3600" dirty="0" err="1"/>
              <a:t>Több</a:t>
            </a:r>
            <a:r>
              <a:rPr lang="en-US" sz="3600" dirty="0"/>
              <a:t> </a:t>
            </a:r>
            <a:r>
              <a:rPr lang="en-US" sz="3600" dirty="0" err="1"/>
              <a:t>adat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578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AF344-8D68-8A29-CE8D-A0E93BAE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491518"/>
            <a:ext cx="9905998" cy="1478570"/>
          </a:xfrm>
        </p:spPr>
        <p:txBody>
          <a:bodyPr>
            <a:normAutofit/>
          </a:bodyPr>
          <a:lstStyle/>
          <a:p>
            <a:r>
              <a:rPr lang="hu-HU" sz="4000" b="1" dirty="0" err="1"/>
              <a:t>Brain</a:t>
            </a:r>
            <a:r>
              <a:rPr lang="hu-HU" sz="4000" b="1" dirty="0"/>
              <a:t> 2 </a:t>
            </a:r>
            <a:r>
              <a:rPr lang="hu-HU" sz="4000" b="1" dirty="0" err="1"/>
              <a:t>Speech</a:t>
            </a:r>
            <a:endParaRPr lang="hu-HU" sz="40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72F32-7BC5-4191-71C5-B2A81C68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2" y="2452687"/>
            <a:ext cx="9905999" cy="3541714"/>
          </a:xfrm>
        </p:spPr>
        <p:txBody>
          <a:bodyPr>
            <a:normAutofit/>
          </a:bodyPr>
          <a:lstStyle/>
          <a:p>
            <a:r>
              <a:rPr lang="hu-HU" sz="3200" dirty="0"/>
              <a:t>Teljes szavak </a:t>
            </a:r>
            <a:r>
              <a:rPr lang="hu-HU" sz="3200" dirty="0" err="1"/>
              <a:t>audió</a:t>
            </a:r>
            <a:r>
              <a:rPr lang="hu-HU" sz="3200" dirty="0"/>
              <a:t> formátumú szintetizálása</a:t>
            </a:r>
          </a:p>
          <a:p>
            <a:r>
              <a:rPr lang="hu-HU" sz="3200" dirty="0" err="1"/>
              <a:t>SingleWordProductionDutch</a:t>
            </a:r>
            <a:endParaRPr lang="hu-HU" sz="3200" dirty="0"/>
          </a:p>
          <a:p>
            <a:r>
              <a:rPr lang="hu-HU" sz="3200" dirty="0" err="1"/>
              <a:t>sEEG</a:t>
            </a:r>
            <a:r>
              <a:rPr lang="hu-HU" sz="3200" dirty="0"/>
              <a:t> mérési eljárás</a:t>
            </a:r>
          </a:p>
          <a:p>
            <a:r>
              <a:rPr lang="hu-HU" sz="3200" dirty="0"/>
              <a:t>Végső cél: Egészségügyi BCI rendszer</a:t>
            </a:r>
          </a:p>
        </p:txBody>
      </p:sp>
    </p:spTree>
    <p:extLst>
      <p:ext uri="{BB962C8B-B14F-4D97-AF65-F5344CB8AC3E}">
        <p14:creationId xmlns:p14="http://schemas.microsoft.com/office/powerpoint/2010/main" val="72603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A2E-47DB-158E-041B-133417EB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Páciensek</a:t>
            </a:r>
            <a:r>
              <a:rPr lang="en-US" sz="5400" dirty="0"/>
              <a:t> </a:t>
            </a:r>
            <a:r>
              <a:rPr lang="en-US" sz="5400" dirty="0" err="1"/>
              <a:t>száma</a:t>
            </a:r>
            <a:r>
              <a:rPr lang="hu-HU" sz="5400" dirty="0"/>
              <a:t> 10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322-883D-EA29-51DA-3100F8C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1836"/>
            <a:ext cx="10263187" cy="423764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u="sng" dirty="0" err="1"/>
              <a:t>Egyemberes</a:t>
            </a:r>
            <a:r>
              <a:rPr lang="en-US" sz="2800" b="1" u="sng" dirty="0"/>
              <a:t> </a:t>
            </a:r>
            <a:r>
              <a:rPr lang="en-US" sz="2800" b="1" u="sng" dirty="0" err="1"/>
              <a:t>adat</a:t>
            </a:r>
            <a:endParaRPr lang="en-US" sz="2800" b="1" u="sng" dirty="0"/>
          </a:p>
          <a:p>
            <a:pPr lvl="1"/>
            <a:r>
              <a:rPr lang="hu-HU" sz="2400" dirty="0"/>
              <a:t>Kivitelezhetőbb</a:t>
            </a:r>
            <a:r>
              <a:rPr lang="en-US" sz="2400" dirty="0"/>
              <a:t> </a:t>
            </a:r>
            <a:r>
              <a:rPr lang="en-US" sz="2400" dirty="0" err="1"/>
              <a:t>feladat</a:t>
            </a:r>
            <a:r>
              <a:rPr lang="en-US" sz="2400" dirty="0"/>
              <a:t>: </a:t>
            </a:r>
            <a:r>
              <a:rPr lang="en-US" sz="2400" dirty="0" err="1"/>
              <a:t>nem</a:t>
            </a:r>
            <a:r>
              <a:rPr lang="en-US" sz="2400" dirty="0"/>
              <a:t> </a:t>
            </a:r>
            <a:r>
              <a:rPr lang="en-US" sz="2400" dirty="0" err="1"/>
              <a:t>kell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emberek</a:t>
            </a:r>
            <a:r>
              <a:rPr lang="en-US" sz="2400" dirty="0"/>
              <a:t> </a:t>
            </a:r>
            <a:r>
              <a:rPr lang="en-US" sz="2400" dirty="0" err="1"/>
              <a:t>közötti</a:t>
            </a:r>
            <a:r>
              <a:rPr lang="en-US" sz="2400" dirty="0"/>
              <a:t> </a:t>
            </a:r>
            <a:r>
              <a:rPr lang="en-US" sz="2400" dirty="0" err="1"/>
              <a:t>eltéréseket</a:t>
            </a:r>
            <a:r>
              <a:rPr lang="en-US" sz="2400" dirty="0"/>
              <a:t> </a:t>
            </a:r>
            <a:r>
              <a:rPr lang="en-US" sz="2400" dirty="0" err="1"/>
              <a:t>paraméterezni</a:t>
            </a:r>
            <a:endParaRPr lang="en-US" sz="2400" dirty="0"/>
          </a:p>
          <a:p>
            <a:pPr lvl="1"/>
            <a:r>
              <a:rPr lang="hu-HU" sz="2400" dirty="0"/>
              <a:t>Kevéssé </a:t>
            </a:r>
            <a:r>
              <a:rPr lang="en-US" sz="2400" dirty="0" err="1"/>
              <a:t>általánosítható</a:t>
            </a:r>
            <a:br>
              <a:rPr lang="hu-HU" sz="2400" dirty="0"/>
            </a:b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 err="1"/>
              <a:t>Többemberes</a:t>
            </a:r>
            <a:r>
              <a:rPr lang="en-US" sz="2800" dirty="0"/>
              <a:t> </a:t>
            </a:r>
            <a:r>
              <a:rPr lang="en-US" sz="2800" dirty="0" err="1"/>
              <a:t>adat</a:t>
            </a:r>
            <a:endParaRPr lang="en-US" sz="2800" dirty="0"/>
          </a:p>
          <a:p>
            <a:pPr lvl="1"/>
            <a:r>
              <a:rPr lang="en-US" sz="2400" dirty="0"/>
              <a:t>Az </a:t>
            </a:r>
            <a:r>
              <a:rPr lang="en-US" sz="2400" dirty="0" err="1"/>
              <a:t>elektróda</a:t>
            </a:r>
            <a:r>
              <a:rPr lang="en-US" sz="2400" dirty="0"/>
              <a:t> </a:t>
            </a:r>
            <a:r>
              <a:rPr lang="en-US" sz="2400" dirty="0" err="1"/>
              <a:t>elhelyezkedés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agystruktúra</a:t>
            </a:r>
            <a:r>
              <a:rPr lang="en-US" sz="2400" dirty="0"/>
              <a:t> </a:t>
            </a:r>
            <a:r>
              <a:rPr lang="en-US" sz="2400" dirty="0" err="1"/>
              <a:t>paraméterezése</a:t>
            </a:r>
            <a:r>
              <a:rPr lang="en-US" sz="2400" dirty="0"/>
              <a:t> </a:t>
            </a:r>
            <a:r>
              <a:rPr lang="en-US" sz="2400" dirty="0" err="1"/>
              <a:t>hasznos</a:t>
            </a:r>
            <a:r>
              <a:rPr lang="en-US" sz="2400" dirty="0"/>
              <a:t> </a:t>
            </a:r>
            <a:r>
              <a:rPr lang="en-US" sz="2400" dirty="0" err="1"/>
              <a:t>lenne</a:t>
            </a:r>
            <a:r>
              <a:rPr lang="en-US" sz="2400" dirty="0"/>
              <a:t>, </a:t>
            </a:r>
            <a:r>
              <a:rPr lang="en-US" sz="2400" dirty="0" err="1"/>
              <a:t>azonban</a:t>
            </a:r>
            <a:r>
              <a:rPr lang="en-US" sz="2400" dirty="0"/>
              <a:t> 10 </a:t>
            </a:r>
            <a:r>
              <a:rPr lang="en-US" sz="2400" dirty="0" err="1"/>
              <a:t>alany</a:t>
            </a:r>
            <a:r>
              <a:rPr lang="en-US" sz="2400" dirty="0"/>
              <a:t> </a:t>
            </a:r>
            <a:r>
              <a:rPr lang="en-US" sz="2400" dirty="0" err="1"/>
              <a:t>esetében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lenne</a:t>
            </a:r>
            <a:r>
              <a:rPr lang="en-US" sz="2400" dirty="0"/>
              <a:t> </a:t>
            </a:r>
            <a:r>
              <a:rPr lang="en-US" sz="2400" dirty="0" err="1"/>
              <a:t>áltlánosítható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eremény</a:t>
            </a:r>
            <a:r>
              <a:rPr lang="en-US" sz="2400" dirty="0"/>
              <a:t>: a </a:t>
            </a:r>
            <a:r>
              <a:rPr lang="en-US" sz="2400" dirty="0" err="1"/>
              <a:t>paramétertér</a:t>
            </a:r>
            <a:r>
              <a:rPr lang="en-US" sz="2400" dirty="0"/>
              <a:t> </a:t>
            </a:r>
            <a:r>
              <a:rPr lang="en-US" sz="2400" dirty="0" err="1"/>
              <a:t>csak</a:t>
            </a:r>
            <a:r>
              <a:rPr lang="en-US" sz="2400" dirty="0"/>
              <a:t> </a:t>
            </a:r>
            <a:r>
              <a:rPr lang="en-US" sz="2400" dirty="0" err="1"/>
              <a:t>nagyon</a:t>
            </a:r>
            <a:r>
              <a:rPr lang="en-US" sz="2400" dirty="0"/>
              <a:t> </a:t>
            </a:r>
            <a:r>
              <a:rPr lang="en-US" sz="2400" dirty="0" err="1"/>
              <a:t>kis</a:t>
            </a:r>
            <a:r>
              <a:rPr lang="en-US" sz="2400" dirty="0"/>
              <a:t> </a:t>
            </a:r>
            <a:r>
              <a:rPr lang="en-US" sz="2400" dirty="0" err="1"/>
              <a:t>részét</a:t>
            </a:r>
            <a:r>
              <a:rPr lang="en-US" sz="2400" dirty="0"/>
              <a:t> </a:t>
            </a:r>
            <a:r>
              <a:rPr lang="en-US" sz="2400" dirty="0" err="1"/>
              <a:t>töltenék</a:t>
            </a:r>
            <a:r>
              <a:rPr lang="en-US" sz="2400" dirty="0"/>
              <a:t> be a </a:t>
            </a:r>
            <a:r>
              <a:rPr lang="en-US" sz="2400" dirty="0" err="1"/>
              <a:t>páciensek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52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F18389-ABA0-46F5-B689-D2BDC39F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82673"/>
            <a:ext cx="3360483" cy="4708528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Adat </a:t>
            </a:r>
            <a:r>
              <a:rPr lang="en-US" sz="2800" dirty="0" err="1"/>
              <a:t>előfeldolgozás</a:t>
            </a:r>
            <a:endParaRPr lang="en-US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39EC-B2CB-B8B3-E611-C514E500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835373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Hilbert-envelop </a:t>
            </a:r>
            <a:r>
              <a:rPr lang="en-US" dirty="0" err="1"/>
              <a:t>kinyerés</a:t>
            </a:r>
            <a:endParaRPr lang="en-US" dirty="0"/>
          </a:p>
          <a:p>
            <a:r>
              <a:rPr lang="en-US" dirty="0" err="1"/>
              <a:t>Szűrés</a:t>
            </a:r>
            <a:endParaRPr lang="en-US" dirty="0"/>
          </a:p>
          <a:p>
            <a:pPr lvl="1"/>
            <a:r>
              <a:rPr lang="en-US" sz="2400" dirty="0"/>
              <a:t>50Hz </a:t>
            </a:r>
            <a:r>
              <a:rPr lang="en-US" sz="2400" dirty="0" err="1"/>
              <a:t>zaj</a:t>
            </a:r>
            <a:endParaRPr lang="en-US" sz="2400" dirty="0"/>
          </a:p>
          <a:p>
            <a:pPr lvl="1"/>
            <a:r>
              <a:rPr lang="en-US" sz="2400" dirty="0" err="1"/>
              <a:t>Csönd</a:t>
            </a:r>
            <a:endParaRPr lang="en-US" sz="2400" dirty="0"/>
          </a:p>
          <a:p>
            <a:r>
              <a:rPr lang="en-US" dirty="0"/>
              <a:t>Adat stack-</a:t>
            </a:r>
            <a:r>
              <a:rPr lang="en-US" dirty="0" err="1"/>
              <a:t>elés</a:t>
            </a:r>
            <a:endParaRPr lang="en-US" dirty="0"/>
          </a:p>
          <a:p>
            <a:r>
              <a:rPr lang="en-US" dirty="0"/>
              <a:t>PCA</a:t>
            </a:r>
          </a:p>
          <a:p>
            <a:r>
              <a:rPr lang="en-US" dirty="0"/>
              <a:t>Audio </a:t>
            </a:r>
            <a:r>
              <a:rPr lang="en-US" dirty="0" err="1"/>
              <a:t>decimálás</a:t>
            </a:r>
            <a:endParaRPr lang="en-US" dirty="0"/>
          </a:p>
          <a:p>
            <a:r>
              <a:rPr lang="en-US" dirty="0"/>
              <a:t>STFT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36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A2E-47DB-158E-041B-133417EB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363" y="586768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8322-883D-EA29-51DA-3100F8C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Időrendiséget</a:t>
            </a:r>
            <a:r>
              <a:rPr lang="en-US" dirty="0"/>
              <a:t> </a:t>
            </a:r>
            <a:r>
              <a:rPr lang="en-US" dirty="0" err="1"/>
              <a:t>tartalmazó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predikciója</a:t>
            </a:r>
            <a:endParaRPr lang="en-US" dirty="0"/>
          </a:p>
          <a:p>
            <a:r>
              <a:rPr lang="en-US" dirty="0"/>
              <a:t>1D</a:t>
            </a:r>
          </a:p>
          <a:p>
            <a:r>
              <a:rPr lang="en-US" dirty="0" err="1"/>
              <a:t>Csönd</a:t>
            </a:r>
            <a:r>
              <a:rPr lang="en-US" dirty="0"/>
              <a:t> filter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A3465A-5A93-6C04-3678-D7CE4D77B0D8}"/>
              </a:ext>
            </a:extLst>
          </p:cNvPr>
          <p:cNvSpPr txBox="1">
            <a:spLocks/>
          </p:cNvSpPr>
          <p:nvPr/>
        </p:nvSpPr>
        <p:spPr>
          <a:xfrm>
            <a:off x="2032000" y="3563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FC-DNN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B83BB3-FF5A-7C29-3B08-38EE76B5CF07}"/>
              </a:ext>
            </a:extLst>
          </p:cNvPr>
          <p:cNvSpPr txBox="1">
            <a:spLocks/>
          </p:cNvSpPr>
          <p:nvPr/>
        </p:nvSpPr>
        <p:spPr>
          <a:xfrm>
            <a:off x="2032000" y="4903662"/>
            <a:ext cx="10515600" cy="195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EEG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stackeltük</a:t>
            </a:r>
            <a:r>
              <a:rPr lang="en-US" dirty="0"/>
              <a:t> -&gt; FC-DNN</a:t>
            </a:r>
          </a:p>
          <a:p>
            <a:r>
              <a:rPr lang="en-US" dirty="0" err="1"/>
              <a:t>Csönd</a:t>
            </a:r>
            <a:r>
              <a:rPr lang="en-US" dirty="0"/>
              <a:t> </a:t>
            </a:r>
            <a:r>
              <a:rPr lang="en-US" dirty="0" err="1"/>
              <a:t>szűréssel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próbálkozni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2E83DA-AA87-5EC6-70C3-1A81D0E4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99" y="1035048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/>
              <a:t>Hiperparaméter</a:t>
            </a:r>
            <a:r>
              <a:rPr lang="en-US" sz="2800" dirty="0"/>
              <a:t> </a:t>
            </a:r>
            <a:r>
              <a:rPr lang="en-US" sz="2800" dirty="0" err="1"/>
              <a:t>optimalizálás</a:t>
            </a:r>
            <a:endParaRPr lang="en-US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9D04-A56D-E206-C7EA-8F83CCF3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28" y="777082"/>
            <a:ext cx="6156049" cy="559117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Keresett</a:t>
            </a:r>
            <a:r>
              <a:rPr lang="en-US" sz="2000" dirty="0"/>
              <a:t> </a:t>
            </a:r>
            <a:r>
              <a:rPr lang="en-US" sz="2000" dirty="0" err="1"/>
              <a:t>paraméterek</a:t>
            </a:r>
            <a:endParaRPr lang="en-US" sz="2000" dirty="0"/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Betas</a:t>
            </a:r>
          </a:p>
          <a:p>
            <a:r>
              <a:rPr lang="en-US" sz="2000" dirty="0"/>
              <a:t>DNN</a:t>
            </a:r>
          </a:p>
          <a:p>
            <a:pPr lvl="1"/>
            <a:r>
              <a:rPr lang="en-US" dirty="0" err="1"/>
              <a:t>Rejtett</a:t>
            </a:r>
            <a:r>
              <a:rPr lang="en-US" dirty="0"/>
              <a:t> </a:t>
            </a:r>
            <a:r>
              <a:rPr lang="en-US" dirty="0" err="1"/>
              <a:t>rétegek</a:t>
            </a:r>
            <a:r>
              <a:rPr lang="en-US" dirty="0"/>
              <a:t> </a:t>
            </a:r>
            <a:r>
              <a:rPr lang="en-US" dirty="0" err="1"/>
              <a:t>száma</a:t>
            </a:r>
            <a:endParaRPr lang="en-US" dirty="0"/>
          </a:p>
          <a:p>
            <a:pPr lvl="1"/>
            <a:r>
              <a:rPr lang="en-US" dirty="0"/>
              <a:t>Neuron </a:t>
            </a:r>
            <a:r>
              <a:rPr lang="en-US" dirty="0" err="1"/>
              <a:t>számok</a:t>
            </a:r>
            <a:endParaRPr lang="en-US" dirty="0"/>
          </a:p>
          <a:p>
            <a:r>
              <a:rPr lang="en-US" sz="2000" dirty="0"/>
              <a:t>CNN</a:t>
            </a:r>
          </a:p>
          <a:p>
            <a:pPr lvl="1"/>
            <a:r>
              <a:rPr lang="en-US" dirty="0"/>
              <a:t>Window size</a:t>
            </a:r>
          </a:p>
          <a:p>
            <a:pPr lvl="1"/>
            <a:r>
              <a:rPr lang="en-US" dirty="0"/>
              <a:t>Filter </a:t>
            </a:r>
            <a:r>
              <a:rPr lang="en-US" dirty="0" err="1"/>
              <a:t>számok</a:t>
            </a:r>
            <a:endParaRPr lang="en-US" dirty="0"/>
          </a:p>
          <a:p>
            <a:pPr lvl="1"/>
            <a:r>
              <a:rPr lang="en-US" dirty="0"/>
              <a:t>Filter </a:t>
            </a:r>
            <a:r>
              <a:rPr lang="en-US" dirty="0" err="1"/>
              <a:t>hossz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5799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6F4-84BF-60BE-64AB-BC239BE3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69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err="1"/>
              <a:t>Eredmények</a:t>
            </a:r>
            <a:r>
              <a:rPr lang="en-US" sz="4800" dirty="0"/>
              <a:t> FC-DNN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F1DD835-1595-E6E6-3BA3-CAD8C009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7" y="1616379"/>
            <a:ext cx="4989703" cy="3742277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961A618-1141-86A9-6329-7DB01F314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6379"/>
            <a:ext cx="4989703" cy="3742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69719-3E23-66E2-4BB4-D8DDBC29CD4D}"/>
              </a:ext>
            </a:extLst>
          </p:cNvPr>
          <p:cNvSpPr txBox="1"/>
          <p:nvPr/>
        </p:nvSpPr>
        <p:spPr>
          <a:xfrm>
            <a:off x="6251216" y="5645330"/>
            <a:ext cx="479778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Rétegek</a:t>
            </a:r>
            <a:r>
              <a:rPr lang="en-US" sz="2400" dirty="0">
                <a:solidFill>
                  <a:schemeClr val="bg1"/>
                </a:solidFill>
              </a:rPr>
              <a:t>: 300, 200, 100, 50 </a:t>
            </a:r>
            <a:r>
              <a:rPr lang="en-US" sz="2400" dirty="0" err="1">
                <a:solidFill>
                  <a:schemeClr val="bg1"/>
                </a:solidFill>
              </a:rPr>
              <a:t>neuronok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Batch </a:t>
            </a:r>
            <a:r>
              <a:rPr lang="en-US" sz="2400" dirty="0" err="1">
                <a:solidFill>
                  <a:schemeClr val="bg1"/>
                </a:solidFill>
              </a:rPr>
              <a:t>méret</a:t>
            </a:r>
            <a:r>
              <a:rPr lang="en-US" sz="2400" dirty="0">
                <a:solidFill>
                  <a:schemeClr val="bg1"/>
                </a:solidFill>
              </a:rPr>
              <a:t>: 256, </a:t>
            </a:r>
            <a:r>
              <a:rPr lang="en-US" sz="2400" dirty="0" err="1">
                <a:solidFill>
                  <a:schemeClr val="bg1"/>
                </a:solidFill>
              </a:rPr>
              <a:t>lr</a:t>
            </a:r>
            <a:r>
              <a:rPr lang="en-US" sz="2400" dirty="0">
                <a:solidFill>
                  <a:schemeClr val="bg1"/>
                </a:solidFill>
              </a:rPr>
              <a:t>: 0.001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9D385B0E-9A53-B0FB-4EBB-7F80E7CCA972}"/>
              </a:ext>
            </a:extLst>
          </p:cNvPr>
          <p:cNvSpPr txBox="1"/>
          <p:nvPr/>
        </p:nvSpPr>
        <p:spPr>
          <a:xfrm>
            <a:off x="1624499" y="5815832"/>
            <a:ext cx="380142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Lineáris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regressziós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predikció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6F4-84BF-60BE-64AB-BC239BE3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46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err="1"/>
              <a:t>Eredmények</a:t>
            </a:r>
            <a:r>
              <a:rPr lang="en-US" sz="4800" dirty="0"/>
              <a:t> FC-DNN</a:t>
            </a:r>
            <a:r>
              <a:rPr lang="hu-HU" sz="4800" dirty="0"/>
              <a:t> - csönd</a:t>
            </a:r>
            <a:endParaRPr lang="en-US" sz="4800" dirty="0"/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0D8E07B-026C-32EE-0AE5-6799CEB2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1430648"/>
            <a:ext cx="5328937" cy="3996703"/>
          </a:xfrm>
          <a:prstGeom prst="rect">
            <a:avLst/>
          </a:prstGeom>
        </p:spPr>
      </p:pic>
      <p:pic>
        <p:nvPicPr>
          <p:cNvPr id="12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822468F-EBCB-BA9F-FC3C-AEDB5B59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" y="1430648"/>
            <a:ext cx="5328937" cy="3996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1C76AD-4598-9105-B47D-5792732557A4}"/>
              </a:ext>
            </a:extLst>
          </p:cNvPr>
          <p:cNvSpPr txBox="1"/>
          <p:nvPr/>
        </p:nvSpPr>
        <p:spPr>
          <a:xfrm>
            <a:off x="1775425" y="5650535"/>
            <a:ext cx="380142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Lineáris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regressziós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predikció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336C7F9F-4C32-D489-CF3C-45446808D491}"/>
              </a:ext>
            </a:extLst>
          </p:cNvPr>
          <p:cNvSpPr txBox="1"/>
          <p:nvPr/>
        </p:nvSpPr>
        <p:spPr>
          <a:xfrm>
            <a:off x="8454667" y="5702480"/>
            <a:ext cx="173708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</a:rPr>
              <a:t>Silence</a:t>
            </a:r>
            <a:r>
              <a:rPr lang="hu-HU" sz="2400" dirty="0">
                <a:solidFill>
                  <a:schemeClr val="bg1"/>
                </a:solidFill>
              </a:rPr>
              <a:t> filter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6F4-84BF-60BE-64AB-BC239BE3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5416"/>
            <a:ext cx="9905998" cy="1478570"/>
          </a:xfrm>
        </p:spPr>
        <p:txBody>
          <a:bodyPr/>
          <a:lstStyle/>
          <a:p>
            <a:r>
              <a:rPr lang="en-US" sz="4800" dirty="0" err="1"/>
              <a:t>Eredmények</a:t>
            </a:r>
            <a:r>
              <a:rPr lang="en-US" dirty="0"/>
              <a:t> </a:t>
            </a:r>
            <a:r>
              <a:rPr lang="en-US" sz="4800" dirty="0"/>
              <a:t>CNN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C466A16E-8F49-4EFB-8984-C83C3029E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44" y="1413338"/>
            <a:ext cx="4962715" cy="3656227"/>
          </a:xfr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88F77021-700D-F6C3-C35A-AE1801F3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16" y="1413337"/>
            <a:ext cx="4874969" cy="3656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05C102-FCC0-9E64-B797-01EF2C7C21C5}"/>
              </a:ext>
            </a:extLst>
          </p:cNvPr>
          <p:cNvSpPr txBox="1"/>
          <p:nvPr/>
        </p:nvSpPr>
        <p:spPr>
          <a:xfrm>
            <a:off x="6280150" y="5279115"/>
            <a:ext cx="463550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Szűrő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darabszámok</a:t>
            </a:r>
            <a:r>
              <a:rPr lang="en-US" sz="2000" dirty="0">
                <a:solidFill>
                  <a:schemeClr val="bg1"/>
                </a:solidFill>
              </a:rPr>
              <a:t>: 40, 40, 30, 30, 20, 20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Szűrő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hossz</a:t>
            </a:r>
            <a:r>
              <a:rPr lang="en-US" sz="2000" dirty="0">
                <a:solidFill>
                  <a:schemeClr val="bg1"/>
                </a:solidFill>
              </a:rPr>
              <a:t>: 8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Batch </a:t>
            </a:r>
            <a:r>
              <a:rPr lang="en-US" sz="2000" dirty="0" err="1">
                <a:solidFill>
                  <a:schemeClr val="bg1"/>
                </a:solidFill>
              </a:rPr>
              <a:t>méret</a:t>
            </a:r>
            <a:r>
              <a:rPr lang="en-US" sz="2000" dirty="0">
                <a:solidFill>
                  <a:schemeClr val="bg1"/>
                </a:solidFill>
              </a:rPr>
              <a:t>: 256, </a:t>
            </a:r>
            <a:r>
              <a:rPr lang="en-US" sz="2000" dirty="0" err="1">
                <a:solidFill>
                  <a:schemeClr val="bg1"/>
                </a:solidFill>
              </a:rPr>
              <a:t>lr</a:t>
            </a:r>
            <a:r>
              <a:rPr lang="en-US" sz="2000" dirty="0">
                <a:solidFill>
                  <a:schemeClr val="bg1"/>
                </a:solidFill>
              </a:rPr>
              <a:t>: 0.001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FF3321CE-408E-2CDB-442A-3F1F3918CE37}"/>
              </a:ext>
            </a:extLst>
          </p:cNvPr>
          <p:cNvSpPr txBox="1"/>
          <p:nvPr/>
        </p:nvSpPr>
        <p:spPr>
          <a:xfrm>
            <a:off x="1623025" y="5444662"/>
            <a:ext cx="380142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Lineáris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regressziós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predikció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52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94</TotalTime>
  <Words>215</Words>
  <Application>Microsoft Office PowerPoint</Application>
  <PresentationFormat>Szélesvásznú</PresentationFormat>
  <Paragraphs>62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Agency FB</vt:lpstr>
      <vt:lpstr>Arial</vt:lpstr>
      <vt:lpstr>Tw Cen MT</vt:lpstr>
      <vt:lpstr>Áramkör</vt:lpstr>
      <vt:lpstr>Beszédszintézis EEG agyi felvételekből</vt:lpstr>
      <vt:lpstr>Brain 2 Speech</vt:lpstr>
      <vt:lpstr>Páciensek száma 10</vt:lpstr>
      <vt:lpstr>Adat előfeldolgozás</vt:lpstr>
      <vt:lpstr>CNN</vt:lpstr>
      <vt:lpstr>Hiperparaméter optimalizálás</vt:lpstr>
      <vt:lpstr>Eredmények FC-DNN</vt:lpstr>
      <vt:lpstr>Eredmények FC-DNN - csönd</vt:lpstr>
      <vt:lpstr>Eredmények CNN</vt:lpstr>
      <vt:lpstr>Amivel még lehet próbálkozni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Beszédszintézis EEG agyi felvételekből</dc:title>
  <dc:creator>Máté Szécsi</dc:creator>
  <cp:lastModifiedBy>Milán Fodor</cp:lastModifiedBy>
  <cp:revision>2</cp:revision>
  <dcterms:created xsi:type="dcterms:W3CDTF">2022-12-19T22:34:31Z</dcterms:created>
  <dcterms:modified xsi:type="dcterms:W3CDTF">2023-01-17T06:34:41Z</dcterms:modified>
</cp:coreProperties>
</file>