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67" r:id="rId2"/>
    <p:sldId id="426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3" r:id="rId27"/>
    <p:sldId id="451" r:id="rId28"/>
    <p:sldId id="452" r:id="rId29"/>
    <p:sldId id="350" r:id="rId30"/>
    <p:sldId id="351" r:id="rId31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00"/>
    <a:srgbClr val="3399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23" autoAdjust="0"/>
  </p:normalViewPr>
  <p:slideViewPr>
    <p:cSldViewPr>
      <p:cViewPr>
        <p:scale>
          <a:sx n="95" d="100"/>
          <a:sy n="95" d="100"/>
        </p:scale>
        <p:origin x="-852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2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70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482600">
              <a:buFont typeface="Arial" charset="0"/>
              <a:buNone/>
              <a:defRPr sz="13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482600">
              <a:buFont typeface="Arial" charset="0"/>
              <a:buNone/>
              <a:defRPr sz="13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482600">
              <a:buFont typeface="Arial" charset="0"/>
              <a:buNone/>
              <a:defRPr sz="13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482600">
              <a:buFont typeface="Arial" charset="0"/>
              <a:buNone/>
              <a:defRPr sz="13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604DA1DA-5E0F-4389-88A4-57E2C56A2B0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801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pPr defTabSz="482600"/>
            <a:endParaRPr lang="en-US" sz="1900"/>
          </a:p>
        </p:txBody>
      </p:sp>
      <p:sp>
        <p:nvSpPr>
          <p:cNvPr id="59395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pPr defTabSz="482600"/>
            <a:endParaRPr lang="en-US" sz="1900"/>
          </a:p>
        </p:txBody>
      </p:sp>
      <p:sp>
        <p:nvSpPr>
          <p:cNvPr id="593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5036800" y="-12387263"/>
            <a:ext cx="17486313" cy="131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6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6762" cy="431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</p:spTree>
    <p:extLst>
      <p:ext uri="{BB962C8B-B14F-4D97-AF65-F5344CB8AC3E}">
        <p14:creationId xmlns:p14="http://schemas.microsoft.com/office/powerpoint/2010/main" val="1562503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21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8479C-C376-427F-A90A-1846335F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9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57A43-2FF7-4F5E-8E66-97C3E9B82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07963"/>
            <a:ext cx="2286000" cy="60293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0" y="207963"/>
            <a:ext cx="6705600" cy="60293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5EF2D-53A1-4156-BBA4-F94E7A14F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79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363" y="207963"/>
            <a:ext cx="7235825" cy="70008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0" y="1196975"/>
            <a:ext cx="9144000" cy="5040313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DBC55-3777-4142-9919-177C85EE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6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D69A1-D4A7-4FEE-B058-974F2D7CF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E7A2D-30BC-474C-9284-4D558EA40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0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7286C-1137-4CDD-B033-64528009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F937A-0283-4598-9052-905B57C93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2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11ACD-CD42-4B00-9A48-9C6C08E1A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1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D1137-C689-4FC3-8343-D8D0894C4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3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3D468-184D-43F3-A495-EDB307E0D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6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075B5-332A-4B59-9FB0-29A114795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4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76767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>
                <a:srgbClr val="646120"/>
              </a:buClr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8243888" y="6616700"/>
            <a:ext cx="509587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Font typeface="Arial Black" pitchFamily="34" charset="0"/>
              <a:buNone/>
              <a:defRPr sz="14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9B6238DA-D4B5-4651-BDB1-47E0B952D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07963"/>
            <a:ext cx="7297614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</a:t>
            </a: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Clique </a:t>
            </a:r>
            <a:r>
              <a:rPr lang="en-GB" dirty="0" err="1" smtClean="0"/>
              <a:t>para</a:t>
            </a:r>
            <a:r>
              <a:rPr lang="en-GB" dirty="0" smtClean="0"/>
              <a:t> </a:t>
            </a:r>
            <a:r>
              <a:rPr lang="en-GB" dirty="0" err="1" smtClean="0"/>
              <a:t>editar</a:t>
            </a:r>
            <a:r>
              <a:rPr lang="en-GB" dirty="0" smtClean="0"/>
              <a:t> o </a:t>
            </a:r>
            <a:r>
              <a:rPr lang="en-GB" dirty="0" err="1" smtClean="0"/>
              <a:t>formato</a:t>
            </a:r>
            <a:r>
              <a:rPr lang="en-GB" dirty="0" smtClean="0"/>
              <a:t> do </a:t>
            </a:r>
            <a:r>
              <a:rPr lang="en-GB" dirty="0" err="1" smtClean="0"/>
              <a:t>texto</a:t>
            </a:r>
            <a:r>
              <a:rPr lang="en-GB" dirty="0" smtClean="0"/>
              <a:t> 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 smtClean="0"/>
              <a:t>estrutura</a:t>
            </a:r>
            <a:r>
              <a:rPr lang="en-GB" dirty="0" smtClean="0"/>
              <a:t> de </a:t>
            </a:r>
            <a:r>
              <a:rPr lang="en-GB" dirty="0" err="1" smtClean="0"/>
              <a:t>tópicos</a:t>
            </a:r>
            <a:endParaRPr lang="en-GB" dirty="0" smtClean="0"/>
          </a:p>
          <a:p>
            <a:pPr lvl="1"/>
            <a:r>
              <a:rPr lang="en-GB" dirty="0" smtClean="0"/>
              <a:t>Segundo </a:t>
            </a:r>
            <a:r>
              <a:rPr lang="en-GB" dirty="0" err="1" smtClean="0"/>
              <a:t>Nível</a:t>
            </a:r>
            <a:r>
              <a:rPr lang="en-GB" dirty="0" smtClean="0"/>
              <a:t> da </a:t>
            </a:r>
            <a:r>
              <a:rPr lang="en-GB" dirty="0" err="1" smtClean="0"/>
              <a:t>Estrutura</a:t>
            </a:r>
            <a:r>
              <a:rPr lang="en-GB" dirty="0" smtClean="0"/>
              <a:t> de </a:t>
            </a:r>
            <a:r>
              <a:rPr lang="en-GB" dirty="0" err="1" smtClean="0"/>
              <a:t>Tópicos</a:t>
            </a:r>
            <a:endParaRPr lang="en-GB" dirty="0" smtClean="0"/>
          </a:p>
          <a:p>
            <a:pPr lvl="2"/>
            <a:r>
              <a:rPr lang="en-GB" dirty="0" err="1" smtClean="0"/>
              <a:t>Terceiro</a:t>
            </a:r>
            <a:r>
              <a:rPr lang="en-GB" dirty="0" smtClean="0"/>
              <a:t> </a:t>
            </a:r>
            <a:r>
              <a:rPr lang="en-GB" dirty="0" err="1" smtClean="0"/>
              <a:t>Nível</a:t>
            </a:r>
            <a:r>
              <a:rPr lang="en-GB" dirty="0" smtClean="0"/>
              <a:t> da </a:t>
            </a:r>
            <a:r>
              <a:rPr lang="en-GB" dirty="0" err="1" smtClean="0"/>
              <a:t>Estrutura</a:t>
            </a:r>
            <a:r>
              <a:rPr lang="en-GB" dirty="0" smtClean="0"/>
              <a:t> de </a:t>
            </a:r>
            <a:r>
              <a:rPr lang="en-GB" dirty="0" err="1" smtClean="0"/>
              <a:t>Tópicos</a:t>
            </a:r>
            <a:endParaRPr lang="en-GB" dirty="0" smtClean="0"/>
          </a:p>
          <a:p>
            <a:pPr lvl="3"/>
            <a:r>
              <a:rPr lang="en-GB" dirty="0" smtClean="0"/>
              <a:t>Quarto </a:t>
            </a:r>
            <a:r>
              <a:rPr lang="en-GB" dirty="0" err="1" smtClean="0"/>
              <a:t>Nível</a:t>
            </a:r>
            <a:r>
              <a:rPr lang="en-GB" dirty="0" smtClean="0"/>
              <a:t> da </a:t>
            </a:r>
            <a:r>
              <a:rPr lang="en-GB" dirty="0" err="1" smtClean="0"/>
              <a:t>Estrutura</a:t>
            </a:r>
            <a:r>
              <a:rPr lang="en-GB" dirty="0" smtClean="0"/>
              <a:t> de </a:t>
            </a:r>
            <a:r>
              <a:rPr lang="en-GB" dirty="0" err="1" smtClean="0"/>
              <a:t>Tópicos</a:t>
            </a:r>
            <a:endParaRPr lang="en-GB" dirty="0" smtClean="0"/>
          </a:p>
          <a:p>
            <a:pPr lvl="4"/>
            <a:r>
              <a:rPr lang="en-GB" dirty="0" err="1" smtClean="0"/>
              <a:t>Quinto</a:t>
            </a:r>
            <a:r>
              <a:rPr lang="en-GB" dirty="0" smtClean="0"/>
              <a:t> </a:t>
            </a:r>
            <a:r>
              <a:rPr lang="en-GB" dirty="0" err="1" smtClean="0"/>
              <a:t>Nível</a:t>
            </a:r>
            <a:r>
              <a:rPr lang="en-GB" dirty="0" smtClean="0"/>
              <a:t> da </a:t>
            </a:r>
            <a:r>
              <a:rPr lang="en-GB" dirty="0" err="1" smtClean="0"/>
              <a:t>Estrutura</a:t>
            </a:r>
            <a:r>
              <a:rPr lang="en-GB" dirty="0" smtClean="0"/>
              <a:t> de </a:t>
            </a:r>
            <a:r>
              <a:rPr lang="en-GB" dirty="0" err="1" smtClean="0"/>
              <a:t>Tópicos</a:t>
            </a:r>
            <a:endParaRPr lang="en-GB" dirty="0" smtClean="0"/>
          </a:p>
          <a:p>
            <a:pPr lvl="4"/>
            <a:r>
              <a:rPr lang="en-GB" dirty="0" err="1" smtClean="0"/>
              <a:t>Sexto</a:t>
            </a:r>
            <a:r>
              <a:rPr lang="en-GB" dirty="0" smtClean="0"/>
              <a:t> </a:t>
            </a:r>
            <a:r>
              <a:rPr lang="en-GB" dirty="0" err="1" smtClean="0"/>
              <a:t>Nível</a:t>
            </a:r>
            <a:r>
              <a:rPr lang="en-GB" dirty="0" smtClean="0"/>
              <a:t> da </a:t>
            </a:r>
            <a:r>
              <a:rPr lang="en-GB" dirty="0" err="1" smtClean="0"/>
              <a:t>Estrutura</a:t>
            </a:r>
            <a:r>
              <a:rPr lang="en-GB" dirty="0" smtClean="0"/>
              <a:t> de </a:t>
            </a:r>
            <a:r>
              <a:rPr lang="en-GB" dirty="0" err="1" smtClean="0"/>
              <a:t>Tópicos</a:t>
            </a:r>
            <a:endParaRPr lang="en-GB" dirty="0" smtClean="0"/>
          </a:p>
          <a:p>
            <a:pPr lvl="4"/>
            <a:r>
              <a:rPr lang="en-GB" dirty="0" err="1" smtClean="0"/>
              <a:t>Sétimo</a:t>
            </a:r>
            <a:r>
              <a:rPr lang="en-GB" dirty="0" smtClean="0"/>
              <a:t> </a:t>
            </a:r>
            <a:r>
              <a:rPr lang="en-GB" dirty="0" err="1" smtClean="0"/>
              <a:t>Nível</a:t>
            </a:r>
            <a:r>
              <a:rPr lang="en-GB" dirty="0" smtClean="0"/>
              <a:t> da </a:t>
            </a:r>
            <a:r>
              <a:rPr lang="en-GB" dirty="0" err="1" smtClean="0"/>
              <a:t>Estrutura</a:t>
            </a:r>
            <a:r>
              <a:rPr lang="en-GB" dirty="0" smtClean="0"/>
              <a:t> de </a:t>
            </a:r>
            <a:r>
              <a:rPr lang="en-GB" dirty="0" err="1" smtClean="0"/>
              <a:t>Tópicos</a:t>
            </a:r>
            <a:endParaRPr lang="en-GB" dirty="0" smtClean="0"/>
          </a:p>
          <a:p>
            <a:pPr lvl="4"/>
            <a:r>
              <a:rPr lang="en-GB" dirty="0" err="1" smtClean="0"/>
              <a:t>Oitavo</a:t>
            </a:r>
            <a:r>
              <a:rPr lang="en-GB" dirty="0" smtClean="0"/>
              <a:t> </a:t>
            </a:r>
            <a:r>
              <a:rPr lang="en-GB" dirty="0" err="1" smtClean="0"/>
              <a:t>Nível</a:t>
            </a:r>
            <a:r>
              <a:rPr lang="en-GB" dirty="0" smtClean="0"/>
              <a:t> da </a:t>
            </a:r>
            <a:r>
              <a:rPr lang="en-GB" dirty="0" err="1" smtClean="0"/>
              <a:t>Estrutura</a:t>
            </a:r>
            <a:r>
              <a:rPr lang="en-GB" dirty="0" smtClean="0"/>
              <a:t> de </a:t>
            </a:r>
            <a:r>
              <a:rPr lang="en-GB" dirty="0" err="1" smtClean="0"/>
              <a:t>Tópicos</a:t>
            </a:r>
            <a:endParaRPr lang="en-GB" dirty="0" smtClean="0"/>
          </a:p>
          <a:p>
            <a:pPr lvl="4"/>
            <a:r>
              <a:rPr lang="en-GB" dirty="0" err="1" smtClean="0"/>
              <a:t>Nono</a:t>
            </a:r>
            <a:r>
              <a:rPr lang="en-GB" dirty="0" smtClean="0"/>
              <a:t> </a:t>
            </a:r>
            <a:r>
              <a:rPr lang="en-GB" dirty="0" err="1" smtClean="0"/>
              <a:t>Nível</a:t>
            </a:r>
            <a:r>
              <a:rPr lang="en-GB" dirty="0" smtClean="0"/>
              <a:t> da </a:t>
            </a:r>
            <a:r>
              <a:rPr lang="en-GB" dirty="0" err="1" smtClean="0"/>
              <a:t>Estrutura</a:t>
            </a:r>
            <a:r>
              <a:rPr lang="en-GB" dirty="0" smtClean="0"/>
              <a:t> de </a:t>
            </a:r>
            <a:r>
              <a:rPr lang="en-GB" dirty="0" err="1" smtClean="0"/>
              <a:t>Tópicos</a:t>
            </a:r>
            <a:endParaRPr lang="en-GB" dirty="0" smtClean="0"/>
          </a:p>
        </p:txBody>
      </p:sp>
      <p:sp>
        <p:nvSpPr>
          <p:cNvPr id="1030" name="Rectangle 17"/>
          <p:cNvSpPr>
            <a:spLocks noChangeArrowheads="1"/>
          </p:cNvSpPr>
          <p:nvPr userDrawn="1"/>
        </p:nvSpPr>
        <p:spPr bwMode="auto">
          <a:xfrm>
            <a:off x="107950" y="6308725"/>
            <a:ext cx="8928100" cy="287338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1" name="Text Box 19"/>
          <p:cNvSpPr txBox="1">
            <a:spLocks noChangeArrowheads="1"/>
          </p:cNvSpPr>
          <p:nvPr userDrawn="1"/>
        </p:nvSpPr>
        <p:spPr bwMode="auto">
          <a:xfrm>
            <a:off x="-36513" y="6572250"/>
            <a:ext cx="87487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sz="1400" b="1" i="0" u="none" strike="noStrike" kern="1200" dirty="0" smtClean="0">
                <a:solidFill>
                  <a:srgbClr val="000000"/>
                </a:solidFill>
                <a:effectLst/>
                <a:latin typeface="+mj-lt"/>
                <a:ea typeface="+mn-ea"/>
                <a:cs typeface="+mn-cs"/>
              </a:rPr>
              <a:t>Problema do Maior Caminho - </a:t>
            </a:r>
            <a:r>
              <a:rPr lang="pt-BR" sz="1400" b="1" dirty="0" smtClean="0">
                <a:solidFill>
                  <a:srgbClr val="000000"/>
                </a:solidFill>
                <a:latin typeface="+mj-lt"/>
              </a:rPr>
              <a:t>Cleber Gugel Machado e</a:t>
            </a:r>
            <a:r>
              <a:rPr lang="pt-BR" sz="1400" b="1" baseline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pt-BR" sz="1400" b="1" i="0" u="none" strike="noStrike" kern="1200" dirty="0" smtClean="0">
                <a:solidFill>
                  <a:srgbClr val="000000"/>
                </a:solidFill>
                <a:effectLst/>
                <a:latin typeface="+mj-lt"/>
                <a:ea typeface="+mn-ea"/>
                <a:cs typeface="+mn-cs"/>
              </a:rPr>
              <a:t>João Luiz Grave Gross - </a:t>
            </a:r>
            <a:r>
              <a:rPr lang="pt-BR" sz="1400" b="1" dirty="0" smtClean="0">
                <a:solidFill>
                  <a:srgbClr val="000000"/>
                </a:solidFill>
                <a:latin typeface="+mj-lt"/>
              </a:rPr>
              <a:t>04 / 06 / 2012</a:t>
            </a:r>
          </a:p>
        </p:txBody>
      </p:sp>
      <p:sp>
        <p:nvSpPr>
          <p:cNvPr id="1032" name="Rectangle 27"/>
          <p:cNvSpPr>
            <a:spLocks noChangeArrowheads="1"/>
          </p:cNvSpPr>
          <p:nvPr userDrawn="1"/>
        </p:nvSpPr>
        <p:spPr bwMode="auto">
          <a:xfrm>
            <a:off x="1588" y="1055688"/>
            <a:ext cx="9140825" cy="1539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3" name="Text Box 28"/>
          <p:cNvSpPr txBox="1">
            <a:spLocks noChangeArrowheads="1"/>
          </p:cNvSpPr>
          <p:nvPr userDrawn="1"/>
        </p:nvSpPr>
        <p:spPr bwMode="auto">
          <a:xfrm>
            <a:off x="8604250" y="65706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sz="1400" dirty="0" smtClean="0">
                <a:solidFill>
                  <a:schemeClr val="tx1"/>
                </a:solidFill>
              </a:rPr>
              <a:t>/ 30</a:t>
            </a:r>
          </a:p>
        </p:txBody>
      </p:sp>
      <p:pic>
        <p:nvPicPr>
          <p:cNvPr id="1034" name="Picture 2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92075"/>
            <a:ext cx="161925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000000"/>
          </a:solidFill>
          <a:latin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000000"/>
          </a:solidFill>
          <a:latin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000000"/>
          </a:solidFill>
          <a:latin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4400">
          <a:solidFill>
            <a:srgbClr val="000000"/>
          </a:solidFill>
          <a:latin typeface="Arial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</a:defRPr>
      </a:lvl9pPr>
    </p:titleStyle>
    <p:bodyStyle>
      <a:lvl1pPr marL="338138" indent="-338138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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57200" rtl="0" eaLnBrk="0" fontAlgn="base" hangingPunct="0">
        <a:spcBef>
          <a:spcPts val="700"/>
        </a:spcBef>
        <a:spcAft>
          <a:spcPct val="0"/>
        </a:spcAft>
        <a:buClr>
          <a:srgbClr val="9999CC"/>
        </a:buClr>
        <a:buSzPct val="80000"/>
        <a:buFont typeface="Wingdings" pitchFamily="2" charset="2"/>
        <a:buChar char="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65000"/>
        <a:buFont typeface="Wingdings" pitchFamily="2" charset="2"/>
        <a:buChar char="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9999CC"/>
        </a:buClr>
        <a:buSzPct val="70000"/>
        <a:buFont typeface="Wingdings" pitchFamily="2" charset="2"/>
        <a:buChar char="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9999CC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//upload.wikimedia.org/wikipedia/commons/f/f3/Markstr%C3%B6m-Graph.sv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//upload.wikimedia.org/wikipedia/commons/f/f3/Markstr%C3%B6m-Graph.sv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0" y="44624"/>
            <a:ext cx="7345661" cy="1008112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pt-BR" sz="2000" b="1" dirty="0" smtClean="0">
                <a:solidFill>
                  <a:schemeClr val="tx1"/>
                </a:solidFill>
                <a:latin typeface="+mj-lt"/>
              </a:rPr>
              <a:t>UNIVERSIDADE FEDERAL DO RIO GRANDE DO SUL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pt-BR" sz="2000" b="1" dirty="0" smtClean="0">
                <a:solidFill>
                  <a:schemeClr val="tx1"/>
                </a:solidFill>
                <a:latin typeface="+mj-lt"/>
              </a:rPr>
              <a:t>INSTITUTO DE INFORMÁTICA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pt-BR" sz="2000" b="1" dirty="0" smtClean="0">
                <a:solidFill>
                  <a:schemeClr val="tx1"/>
                </a:solidFill>
                <a:latin typeface="+mj-lt"/>
              </a:rPr>
              <a:t>DEPARTAMENTO DE INFORMÁTICA TEÓRICA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pt-BR" sz="2000" b="1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pt-BR" sz="2000" b="1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073" name="Text Box 1056"/>
          <p:cNvSpPr txBox="1">
            <a:spLocks noChangeArrowheads="1"/>
          </p:cNvSpPr>
          <p:nvPr/>
        </p:nvSpPr>
        <p:spPr bwMode="auto">
          <a:xfrm>
            <a:off x="331" y="5173002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ctr"/>
            <a:r>
              <a:rPr lang="pt-BR" b="1" dirty="0">
                <a:solidFill>
                  <a:srgbClr val="000000"/>
                </a:solidFill>
              </a:rPr>
              <a:t>Complexidade de Algoritmos</a:t>
            </a:r>
            <a:endParaRPr lang="pt-BR" dirty="0">
              <a:solidFill>
                <a:srgbClr val="000000"/>
              </a:solidFill>
            </a:endParaRPr>
          </a:p>
          <a:p>
            <a:pPr algn="ctr"/>
            <a:r>
              <a:rPr lang="pt-BR" b="1" dirty="0" smtClean="0">
                <a:solidFill>
                  <a:srgbClr val="000000"/>
                </a:solidFill>
                <a:latin typeface="+mj-lt"/>
              </a:rPr>
              <a:t>Profª. Mariana Kolberg</a:t>
            </a:r>
          </a:p>
          <a:p>
            <a:pPr algn="ctr"/>
            <a:r>
              <a:rPr lang="pt-BR" b="1" dirty="0" smtClean="0">
                <a:solidFill>
                  <a:srgbClr val="000000"/>
                </a:solidFill>
                <a:latin typeface="+mj-lt"/>
              </a:rPr>
              <a:t>Grupo: Cléber Gugel Machado, João Luiz Grave Gross</a:t>
            </a:r>
            <a:endParaRPr lang="pt-BR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0" y="1311702"/>
            <a:ext cx="9144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PROBLEMA DO MAIOR CAMINHO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8" name="Picture 4" descr="File:Markström-Graph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17226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8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3931542" cy="47244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Exemplo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 Caracterização </a:t>
            </a:r>
            <a:r>
              <a:rPr lang="pt-BR" dirty="0"/>
              <a:t>do </a:t>
            </a:r>
            <a:r>
              <a:rPr lang="pt-BR" dirty="0" smtClean="0"/>
              <a:t>problema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17033"/>
            <a:ext cx="3428572" cy="228571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031940" y="3491737"/>
            <a:ext cx="1080120" cy="7200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17033"/>
            <a:ext cx="3428572" cy="2285714"/>
          </a:xfrm>
          <a:prstGeom prst="rect">
            <a:avLst/>
          </a:prstGeom>
        </p:spPr>
      </p:pic>
      <p:sp>
        <p:nvSpPr>
          <p:cNvPr id="30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10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1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Rectangle 1040"/>
          <p:cNvSpPr>
            <a:spLocks noChangeArrowheads="1"/>
          </p:cNvSpPr>
          <p:nvPr/>
        </p:nvSpPr>
        <p:spPr bwMode="auto">
          <a:xfrm>
            <a:off x="2812221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30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3931542" cy="47244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Exemplo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 Caracterização </a:t>
            </a:r>
            <a:r>
              <a:rPr lang="pt-BR" dirty="0"/>
              <a:t>do </a:t>
            </a:r>
            <a:r>
              <a:rPr lang="pt-BR" dirty="0" smtClean="0"/>
              <a:t>problema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17033"/>
            <a:ext cx="3428572" cy="228571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031940" y="3491737"/>
            <a:ext cx="1080120" cy="7200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17033"/>
            <a:ext cx="3428572" cy="2285714"/>
          </a:xfrm>
          <a:prstGeom prst="rect">
            <a:avLst/>
          </a:prstGeom>
        </p:spPr>
      </p:pic>
      <p:sp>
        <p:nvSpPr>
          <p:cNvPr id="30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11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1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Rectangle 1040"/>
          <p:cNvSpPr>
            <a:spLocks noChangeArrowheads="1"/>
          </p:cNvSpPr>
          <p:nvPr/>
        </p:nvSpPr>
        <p:spPr bwMode="auto">
          <a:xfrm>
            <a:off x="2812221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" name="Rectangle 1042"/>
          <p:cNvSpPr>
            <a:spLocks noChangeArrowheads="1"/>
          </p:cNvSpPr>
          <p:nvPr/>
        </p:nvSpPr>
        <p:spPr bwMode="auto">
          <a:xfrm>
            <a:off x="310969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53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3931542" cy="47244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Exemplo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 Caracterização </a:t>
            </a:r>
            <a:r>
              <a:rPr lang="pt-BR" dirty="0"/>
              <a:t>do </a:t>
            </a:r>
            <a:r>
              <a:rPr lang="pt-BR" dirty="0" smtClean="0"/>
              <a:t>problema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17033"/>
            <a:ext cx="3428572" cy="228571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031940" y="3491737"/>
            <a:ext cx="1080120" cy="7200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17033"/>
            <a:ext cx="3428572" cy="2285714"/>
          </a:xfrm>
          <a:prstGeom prst="rect">
            <a:avLst/>
          </a:prstGeom>
        </p:spPr>
      </p:pic>
      <p:sp>
        <p:nvSpPr>
          <p:cNvPr id="30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12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1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Rectangle 1040"/>
          <p:cNvSpPr>
            <a:spLocks noChangeArrowheads="1"/>
          </p:cNvSpPr>
          <p:nvPr/>
        </p:nvSpPr>
        <p:spPr bwMode="auto">
          <a:xfrm>
            <a:off x="2812221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Rectangle 1041"/>
          <p:cNvSpPr>
            <a:spLocks noChangeArrowheads="1"/>
          </p:cNvSpPr>
          <p:nvPr/>
        </p:nvSpPr>
        <p:spPr bwMode="auto">
          <a:xfrm>
            <a:off x="3405055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" name="Rectangle 1042"/>
          <p:cNvSpPr>
            <a:spLocks noChangeArrowheads="1"/>
          </p:cNvSpPr>
          <p:nvPr/>
        </p:nvSpPr>
        <p:spPr bwMode="auto">
          <a:xfrm>
            <a:off x="310969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73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3931542" cy="47244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Exemplo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 Caracterização </a:t>
            </a:r>
            <a:r>
              <a:rPr lang="pt-BR" dirty="0"/>
              <a:t>do </a:t>
            </a:r>
            <a:r>
              <a:rPr lang="pt-BR" dirty="0" smtClean="0"/>
              <a:t>problema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17033"/>
            <a:ext cx="3428572" cy="228571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031940" y="3491737"/>
            <a:ext cx="1080120" cy="7200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17033"/>
            <a:ext cx="3428572" cy="2285714"/>
          </a:xfrm>
          <a:prstGeom prst="rect">
            <a:avLst/>
          </a:prstGeom>
        </p:spPr>
      </p:pic>
      <p:sp>
        <p:nvSpPr>
          <p:cNvPr id="30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13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1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Rectangle 1040"/>
          <p:cNvSpPr>
            <a:spLocks noChangeArrowheads="1"/>
          </p:cNvSpPr>
          <p:nvPr/>
        </p:nvSpPr>
        <p:spPr bwMode="auto">
          <a:xfrm>
            <a:off x="2812221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Rectangle 1041"/>
          <p:cNvSpPr>
            <a:spLocks noChangeArrowheads="1"/>
          </p:cNvSpPr>
          <p:nvPr/>
        </p:nvSpPr>
        <p:spPr bwMode="auto">
          <a:xfrm>
            <a:off x="3405055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" name="Rectangle 1042"/>
          <p:cNvSpPr>
            <a:spLocks noChangeArrowheads="1"/>
          </p:cNvSpPr>
          <p:nvPr/>
        </p:nvSpPr>
        <p:spPr bwMode="auto">
          <a:xfrm>
            <a:off x="310969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3" name="Rectangle 1043"/>
          <p:cNvSpPr>
            <a:spLocks noChangeArrowheads="1"/>
          </p:cNvSpPr>
          <p:nvPr/>
        </p:nvSpPr>
        <p:spPr bwMode="auto">
          <a:xfrm>
            <a:off x="370253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07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3931542" cy="47244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Exemplo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 Caracterização </a:t>
            </a:r>
            <a:r>
              <a:rPr lang="pt-BR" dirty="0"/>
              <a:t>do </a:t>
            </a:r>
            <a:r>
              <a:rPr lang="pt-BR" dirty="0" smtClean="0"/>
              <a:t>problema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17033"/>
            <a:ext cx="3428572" cy="228571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031940" y="3491737"/>
            <a:ext cx="1080120" cy="7200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27462"/>
            <a:ext cx="3428572" cy="2285714"/>
          </a:xfrm>
          <a:prstGeom prst="rect">
            <a:avLst/>
          </a:prstGeom>
        </p:spPr>
      </p:pic>
      <p:sp>
        <p:nvSpPr>
          <p:cNvPr id="30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14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1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Rectangle 1040"/>
          <p:cNvSpPr>
            <a:spLocks noChangeArrowheads="1"/>
          </p:cNvSpPr>
          <p:nvPr/>
        </p:nvSpPr>
        <p:spPr bwMode="auto">
          <a:xfrm>
            <a:off x="2812221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Rectangle 1041"/>
          <p:cNvSpPr>
            <a:spLocks noChangeArrowheads="1"/>
          </p:cNvSpPr>
          <p:nvPr/>
        </p:nvSpPr>
        <p:spPr bwMode="auto">
          <a:xfrm>
            <a:off x="3405055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" name="Rectangle 1042"/>
          <p:cNvSpPr>
            <a:spLocks noChangeArrowheads="1"/>
          </p:cNvSpPr>
          <p:nvPr/>
        </p:nvSpPr>
        <p:spPr bwMode="auto">
          <a:xfrm>
            <a:off x="310969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3" name="Rectangle 1043"/>
          <p:cNvSpPr>
            <a:spLocks noChangeArrowheads="1"/>
          </p:cNvSpPr>
          <p:nvPr/>
        </p:nvSpPr>
        <p:spPr bwMode="auto">
          <a:xfrm>
            <a:off x="370253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" name="Rectangle 1044"/>
          <p:cNvSpPr>
            <a:spLocks noChangeArrowheads="1"/>
          </p:cNvSpPr>
          <p:nvPr/>
        </p:nvSpPr>
        <p:spPr bwMode="auto">
          <a:xfrm>
            <a:off x="400000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19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3931542" cy="47244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Exemplo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 Caracterização </a:t>
            </a:r>
            <a:r>
              <a:rPr lang="pt-BR" dirty="0"/>
              <a:t>do </a:t>
            </a:r>
            <a:r>
              <a:rPr lang="pt-BR" dirty="0" smtClean="0"/>
              <a:t>problema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27462"/>
            <a:ext cx="3428572" cy="228571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2914319"/>
            <a:ext cx="3931542" cy="19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pt-BR" sz="2400" dirty="0" smtClean="0"/>
              <a:t>Qual o maior caminho simples deste grafo?</a:t>
            </a:r>
          </a:p>
          <a:p>
            <a:pPr lvl="1" indent="0">
              <a:buNone/>
            </a:pPr>
            <a:endParaRPr lang="pt-BR" sz="2400" dirty="0"/>
          </a:p>
          <a:p>
            <a:pPr marL="514350" lvl="1" indent="-342900"/>
            <a:r>
              <a:rPr lang="pt-BR" sz="2400" dirty="0" smtClean="0"/>
              <a:t>Comprimento: 5</a:t>
            </a:r>
          </a:p>
          <a:p>
            <a:pPr lvl="1" indent="0">
              <a:buNone/>
            </a:pPr>
            <a:endParaRPr lang="pt-BR" sz="2400" dirty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lvl="1" indent="0">
              <a:buNone/>
            </a:pPr>
            <a:endParaRPr lang="pt-BR" dirty="0"/>
          </a:p>
        </p:txBody>
      </p:sp>
      <p:sp>
        <p:nvSpPr>
          <p:cNvPr id="29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15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0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Rectangle 1040"/>
          <p:cNvSpPr>
            <a:spLocks noChangeArrowheads="1"/>
          </p:cNvSpPr>
          <p:nvPr/>
        </p:nvSpPr>
        <p:spPr bwMode="auto">
          <a:xfrm>
            <a:off x="2812221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Rectangle 1041"/>
          <p:cNvSpPr>
            <a:spLocks noChangeArrowheads="1"/>
          </p:cNvSpPr>
          <p:nvPr/>
        </p:nvSpPr>
        <p:spPr bwMode="auto">
          <a:xfrm>
            <a:off x="3405055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Rectangle 1042"/>
          <p:cNvSpPr>
            <a:spLocks noChangeArrowheads="1"/>
          </p:cNvSpPr>
          <p:nvPr/>
        </p:nvSpPr>
        <p:spPr bwMode="auto">
          <a:xfrm>
            <a:off x="310969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" name="Rectangle 1043"/>
          <p:cNvSpPr>
            <a:spLocks noChangeArrowheads="1"/>
          </p:cNvSpPr>
          <p:nvPr/>
        </p:nvSpPr>
        <p:spPr bwMode="auto">
          <a:xfrm>
            <a:off x="370253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3" name="Rectangle 1044"/>
          <p:cNvSpPr>
            <a:spLocks noChangeArrowheads="1"/>
          </p:cNvSpPr>
          <p:nvPr/>
        </p:nvSpPr>
        <p:spPr bwMode="auto">
          <a:xfrm>
            <a:off x="400000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5" name="Rectangle 1046"/>
          <p:cNvSpPr>
            <a:spLocks noChangeArrowheads="1"/>
          </p:cNvSpPr>
          <p:nvPr/>
        </p:nvSpPr>
        <p:spPr bwMode="auto">
          <a:xfrm>
            <a:off x="429642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4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8396038" cy="47244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sz="2800" dirty="0" smtClean="0"/>
              <a:t>Considerações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2400" dirty="0" smtClean="0"/>
              <a:t>Em um grafo G, com n vértices, o maior caminho simples possível será </a:t>
            </a:r>
            <a:r>
              <a:rPr lang="pt-BR" sz="2400" b="1" dirty="0" smtClean="0">
                <a:solidFill>
                  <a:srgbClr val="00B0F0"/>
                </a:solidFill>
              </a:rPr>
              <a:t>sempre</a:t>
            </a:r>
            <a:r>
              <a:rPr lang="pt-BR" sz="2400" dirty="0" smtClean="0"/>
              <a:t> de comprimento  n – 1 ou menor.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2400" dirty="0" smtClean="0"/>
              <a:t>Um caminho com comprimento n – 1 em um grafo G com n vértices é um caminho Hamiltoano.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2400" dirty="0" smtClean="0"/>
              <a:t>Um caminho Hamiltoniano é um caminho que contempla </a:t>
            </a:r>
            <a:r>
              <a:rPr lang="pt-BR" sz="2400" b="1" dirty="0" smtClean="0">
                <a:solidFill>
                  <a:srgbClr val="00B0F0"/>
                </a:solidFill>
              </a:rPr>
              <a:t>todos</a:t>
            </a:r>
            <a:r>
              <a:rPr lang="pt-BR" sz="2400" b="1" dirty="0" smtClean="0"/>
              <a:t> </a:t>
            </a:r>
            <a:r>
              <a:rPr lang="pt-BR" sz="2400" dirty="0" smtClean="0"/>
              <a:t>os vértices de um grafo.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sz="2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BR" sz="2800" dirty="0" smtClean="0"/>
              <a:t>O conceito de caminho Hamiltoniano é de suma importância para a prova do problema.</a:t>
            </a:r>
            <a:endParaRPr lang="pt-BR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 Caracterização </a:t>
            </a:r>
            <a:r>
              <a:rPr lang="pt-BR" dirty="0"/>
              <a:t>do </a:t>
            </a:r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26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16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7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Rectangle 1040"/>
          <p:cNvSpPr>
            <a:spLocks noChangeArrowheads="1"/>
          </p:cNvSpPr>
          <p:nvPr/>
        </p:nvSpPr>
        <p:spPr bwMode="auto">
          <a:xfrm>
            <a:off x="2812221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Rectangle 1041"/>
          <p:cNvSpPr>
            <a:spLocks noChangeArrowheads="1"/>
          </p:cNvSpPr>
          <p:nvPr/>
        </p:nvSpPr>
        <p:spPr bwMode="auto">
          <a:xfrm>
            <a:off x="3405055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Rectangle 1042"/>
          <p:cNvSpPr>
            <a:spLocks noChangeArrowheads="1"/>
          </p:cNvSpPr>
          <p:nvPr/>
        </p:nvSpPr>
        <p:spPr bwMode="auto">
          <a:xfrm>
            <a:off x="310969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Rectangle 1043"/>
          <p:cNvSpPr>
            <a:spLocks noChangeArrowheads="1"/>
          </p:cNvSpPr>
          <p:nvPr/>
        </p:nvSpPr>
        <p:spPr bwMode="auto">
          <a:xfrm>
            <a:off x="370253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Rectangle 1044"/>
          <p:cNvSpPr>
            <a:spLocks noChangeArrowheads="1"/>
          </p:cNvSpPr>
          <p:nvPr/>
        </p:nvSpPr>
        <p:spPr bwMode="auto">
          <a:xfrm>
            <a:off x="400000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Rectangle 1045"/>
          <p:cNvSpPr>
            <a:spLocks noChangeArrowheads="1"/>
          </p:cNvSpPr>
          <p:nvPr/>
        </p:nvSpPr>
        <p:spPr bwMode="auto">
          <a:xfrm>
            <a:off x="459284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" name="Rectangle 1046"/>
          <p:cNvSpPr>
            <a:spLocks noChangeArrowheads="1"/>
          </p:cNvSpPr>
          <p:nvPr/>
        </p:nvSpPr>
        <p:spPr bwMode="auto">
          <a:xfrm>
            <a:off x="429642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94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8396038" cy="47244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sz="2400" dirty="0" smtClean="0"/>
              <a:t>Para a prova assumimos que existe um algoritmo que recebe uma entrada e verifica em tempo polinomial se ela é solução do problema.</a:t>
            </a:r>
          </a:p>
          <a:p>
            <a:pPr marL="285750" indent="-285750">
              <a:buFont typeface="Wingdings" pitchFamily="2" charset="2"/>
              <a:buChar char="q"/>
            </a:pPr>
            <a:endParaRPr lang="pt-BR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pt-BR" sz="2400" dirty="0" smtClean="0"/>
              <a:t>Para este algoritmo, dado um inteiro k e um grafo G, queremos saber se existe um caminho de comprimento maior ou igual a k em G. </a:t>
            </a:r>
          </a:p>
          <a:p>
            <a:pPr marL="285750" indent="-285750">
              <a:buFont typeface="Wingdings" pitchFamily="2" charset="2"/>
              <a:buChar char="q"/>
            </a:pPr>
            <a:endParaRPr lang="pt-BR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pt-BR" sz="2400" dirty="0" smtClean="0"/>
              <a:t>A possível solução chamamos de certificado.</a:t>
            </a:r>
          </a:p>
          <a:p>
            <a:pPr marL="285750" indent="-285750">
              <a:buFont typeface="Wingdings" pitchFamily="2" charset="2"/>
              <a:buChar char="q"/>
            </a:pPr>
            <a:endParaRPr lang="pt-BR" sz="2400" dirty="0"/>
          </a:p>
          <a:p>
            <a:pPr marL="285750" indent="-285750">
              <a:buFont typeface="Wingdings" pitchFamily="2" charset="2"/>
              <a:buChar char="q"/>
            </a:pPr>
            <a:endParaRPr lang="pt-B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 Prova que pertence a NP</a:t>
            </a:r>
            <a:endParaRPr lang="pt-BR" dirty="0"/>
          </a:p>
        </p:txBody>
      </p:sp>
      <p:sp>
        <p:nvSpPr>
          <p:cNvPr id="26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17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7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Rectangle 1040"/>
          <p:cNvSpPr>
            <a:spLocks noChangeArrowheads="1"/>
          </p:cNvSpPr>
          <p:nvPr/>
        </p:nvSpPr>
        <p:spPr bwMode="auto">
          <a:xfrm>
            <a:off x="2812221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Rectangle 1041"/>
          <p:cNvSpPr>
            <a:spLocks noChangeArrowheads="1"/>
          </p:cNvSpPr>
          <p:nvPr/>
        </p:nvSpPr>
        <p:spPr bwMode="auto">
          <a:xfrm>
            <a:off x="3405055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Rectangle 1042"/>
          <p:cNvSpPr>
            <a:spLocks noChangeArrowheads="1"/>
          </p:cNvSpPr>
          <p:nvPr/>
        </p:nvSpPr>
        <p:spPr bwMode="auto">
          <a:xfrm>
            <a:off x="310969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Rectangle 1043"/>
          <p:cNvSpPr>
            <a:spLocks noChangeArrowheads="1"/>
          </p:cNvSpPr>
          <p:nvPr/>
        </p:nvSpPr>
        <p:spPr bwMode="auto">
          <a:xfrm>
            <a:off x="370253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Rectangle 1044"/>
          <p:cNvSpPr>
            <a:spLocks noChangeArrowheads="1"/>
          </p:cNvSpPr>
          <p:nvPr/>
        </p:nvSpPr>
        <p:spPr bwMode="auto">
          <a:xfrm>
            <a:off x="400000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Rectangle 1045"/>
          <p:cNvSpPr>
            <a:spLocks noChangeArrowheads="1"/>
          </p:cNvSpPr>
          <p:nvPr/>
        </p:nvSpPr>
        <p:spPr bwMode="auto">
          <a:xfrm>
            <a:off x="459284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" name="Rectangle 1046"/>
          <p:cNvSpPr>
            <a:spLocks noChangeArrowheads="1"/>
          </p:cNvSpPr>
          <p:nvPr/>
        </p:nvSpPr>
        <p:spPr bwMode="auto">
          <a:xfrm>
            <a:off x="429642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3" name="Rectangle 1047"/>
          <p:cNvSpPr>
            <a:spLocks noChangeArrowheads="1"/>
          </p:cNvSpPr>
          <p:nvPr/>
        </p:nvSpPr>
        <p:spPr bwMode="auto">
          <a:xfrm>
            <a:off x="488820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72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8396038" cy="4724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BR" sz="3400" dirty="0" smtClean="0"/>
              <a:t>Algoritmo de Verificação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Dado u grafo G e um natural k, decidir se existe em G um caminho de comprimento maior ou igual a k.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Suponha </a:t>
            </a:r>
            <a:r>
              <a:rPr lang="pt-BR" dirty="0"/>
              <a:t>que a </a:t>
            </a:r>
            <a:r>
              <a:rPr lang="pt-BR" dirty="0" smtClean="0"/>
              <a:t>função </a:t>
            </a:r>
            <a:r>
              <a:rPr lang="pt-BR" b="1" dirty="0" smtClean="0">
                <a:solidFill>
                  <a:srgbClr val="00B0F0"/>
                </a:solidFill>
              </a:rPr>
              <a:t>CAMINHO(k</a:t>
            </a:r>
            <a:r>
              <a:rPr lang="pt-BR" b="1" dirty="0">
                <a:solidFill>
                  <a:srgbClr val="00B0F0"/>
                </a:solidFill>
              </a:rPr>
              <a:t>, G)</a:t>
            </a:r>
            <a:r>
              <a:rPr lang="pt-BR" dirty="0"/>
              <a:t> receba um inteiro k e um grafo G e devolva </a:t>
            </a:r>
            <a:r>
              <a:rPr lang="pt-BR" b="1" dirty="0">
                <a:solidFill>
                  <a:srgbClr val="00B0F0"/>
                </a:solidFill>
              </a:rPr>
              <a:t>sim</a:t>
            </a:r>
            <a:r>
              <a:rPr lang="pt-BR" dirty="0"/>
              <a:t> </a:t>
            </a:r>
            <a:r>
              <a:rPr lang="pt-BR" dirty="0" smtClean="0"/>
              <a:t>se existe </a:t>
            </a:r>
            <a:r>
              <a:rPr lang="pt-BR" dirty="0"/>
              <a:t>um caminho de comprimento maior ou igual a k em G e devolva </a:t>
            </a:r>
            <a:r>
              <a:rPr lang="pt-BR" b="1" dirty="0" smtClean="0">
                <a:solidFill>
                  <a:srgbClr val="00B0F0"/>
                </a:solidFill>
              </a:rPr>
              <a:t>não</a:t>
            </a:r>
            <a:r>
              <a:rPr lang="pt-BR" dirty="0"/>
              <a:t>, caso </a:t>
            </a:r>
            <a:r>
              <a:rPr lang="pt-BR" dirty="0" smtClean="0"/>
              <a:t>contrário</a:t>
            </a:r>
            <a:r>
              <a:rPr lang="pt-BR" dirty="0"/>
              <a:t>. </a:t>
            </a: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  <a:p>
            <a:pPr marL="1234440" lvl="8" indent="0">
              <a:buNone/>
            </a:pPr>
            <a:r>
              <a:rPr lang="pt-BR" b="1" dirty="0"/>
              <a:t>CAMINHO MAIS LONGO(G)</a:t>
            </a:r>
          </a:p>
          <a:p>
            <a:pPr marL="1234440" lvl="8" indent="0">
              <a:buNone/>
            </a:pPr>
            <a:r>
              <a:rPr lang="pt-BR" dirty="0" smtClean="0"/>
              <a:t>1 	k </a:t>
            </a:r>
            <a:r>
              <a:rPr lang="pt-BR" dirty="0"/>
              <a:t>← ||V(G)|| - 1 </a:t>
            </a:r>
            <a:endParaRPr lang="pt-BR" dirty="0" smtClean="0"/>
          </a:p>
          <a:p>
            <a:pPr marL="1234440" lvl="8" indent="0">
              <a:buNone/>
            </a:pPr>
            <a:r>
              <a:rPr lang="pt-BR" dirty="0" smtClean="0"/>
              <a:t>2 	</a:t>
            </a:r>
            <a:r>
              <a:rPr lang="pt-BR" b="1" dirty="0" smtClean="0"/>
              <a:t>enquanto </a:t>
            </a:r>
            <a:r>
              <a:rPr lang="pt-BR" dirty="0"/>
              <a:t>(CAMINHO(k, G) = nao)</a:t>
            </a:r>
          </a:p>
          <a:p>
            <a:pPr marL="1234440" lvl="8" indent="0">
              <a:buNone/>
            </a:pPr>
            <a:r>
              <a:rPr lang="pt-BR" dirty="0"/>
              <a:t>3 </a:t>
            </a:r>
            <a:r>
              <a:rPr lang="pt-BR" dirty="0" smtClean="0"/>
              <a:t>		k </a:t>
            </a:r>
            <a:r>
              <a:rPr lang="pt-BR" dirty="0"/>
              <a:t>← k - 1</a:t>
            </a:r>
          </a:p>
          <a:p>
            <a:pPr marL="1234440" lvl="8" indent="0">
              <a:buNone/>
            </a:pPr>
            <a:r>
              <a:rPr lang="pt-BR" dirty="0" smtClean="0"/>
              <a:t>4 	H </a:t>
            </a:r>
            <a:r>
              <a:rPr lang="pt-BR" dirty="0"/>
              <a:t>← G </a:t>
            </a:r>
            <a:endParaRPr lang="pt-BR" dirty="0" smtClean="0"/>
          </a:p>
          <a:p>
            <a:pPr marL="1234440" lvl="8" indent="0">
              <a:buNone/>
            </a:pPr>
            <a:r>
              <a:rPr lang="pt-BR" dirty="0" smtClean="0"/>
              <a:t>5 	</a:t>
            </a:r>
            <a:r>
              <a:rPr lang="pt-BR" b="1" dirty="0" smtClean="0"/>
              <a:t>para </a:t>
            </a:r>
            <a:r>
              <a:rPr lang="pt-BR" dirty="0" smtClean="0"/>
              <a:t>i em E(H)  //seleciona uma aresta i de H</a:t>
            </a:r>
          </a:p>
          <a:p>
            <a:pPr marL="1234440" lvl="8" indent="0">
              <a:buNone/>
            </a:pPr>
            <a:r>
              <a:rPr lang="pt-BR" dirty="0" smtClean="0"/>
              <a:t>6 		remova </a:t>
            </a:r>
            <a:r>
              <a:rPr lang="pt-BR" dirty="0"/>
              <a:t>i de H</a:t>
            </a:r>
          </a:p>
          <a:p>
            <a:pPr marL="1234440" lvl="8" indent="0">
              <a:buNone/>
            </a:pPr>
            <a:r>
              <a:rPr lang="pt-BR" dirty="0"/>
              <a:t>7 </a:t>
            </a:r>
            <a:r>
              <a:rPr lang="pt-BR" dirty="0" smtClean="0"/>
              <a:t>		</a:t>
            </a:r>
            <a:r>
              <a:rPr lang="pt-BR" b="1" dirty="0" smtClean="0"/>
              <a:t>se </a:t>
            </a:r>
            <a:r>
              <a:rPr lang="pt-BR" dirty="0"/>
              <a:t>(CAMINHO(k, H) = nao) </a:t>
            </a:r>
            <a:r>
              <a:rPr lang="pt-BR" dirty="0" smtClean="0"/>
              <a:t> //</a:t>
            </a:r>
            <a:r>
              <a:rPr lang="pt-BR" dirty="0"/>
              <a:t>chama recursivamente CAMINHO</a:t>
            </a:r>
          </a:p>
          <a:p>
            <a:pPr marL="1234440" lvl="8" indent="0">
              <a:buNone/>
            </a:pPr>
            <a:r>
              <a:rPr lang="pt-BR" dirty="0"/>
              <a:t>8 </a:t>
            </a:r>
            <a:r>
              <a:rPr lang="pt-BR" dirty="0" smtClean="0"/>
              <a:t>			insira </a:t>
            </a:r>
            <a:r>
              <a:rPr lang="pt-BR" dirty="0"/>
              <a:t>i de volta em H</a:t>
            </a:r>
          </a:p>
          <a:p>
            <a:pPr marL="1234440" lvl="8" indent="0">
              <a:buNone/>
            </a:pPr>
            <a:r>
              <a:rPr lang="pt-BR" dirty="0"/>
              <a:t>9 </a:t>
            </a:r>
            <a:r>
              <a:rPr lang="pt-BR" dirty="0" smtClean="0"/>
              <a:t>	retorne </a:t>
            </a:r>
            <a:r>
              <a:rPr lang="pt-BR" dirty="0"/>
              <a:t>H</a:t>
            </a:r>
            <a:endParaRPr lang="pt-BR" dirty="0" smtClean="0"/>
          </a:p>
          <a:p>
            <a:pPr marL="285750" indent="-285750">
              <a:buFont typeface="Wingdings" pitchFamily="2" charset="2"/>
              <a:buChar char="q"/>
            </a:pPr>
            <a:endParaRPr lang="pt-BR" dirty="0"/>
          </a:p>
          <a:p>
            <a:pPr marL="285750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 Prova que pertence a NP</a:t>
            </a:r>
            <a:endParaRPr lang="pt-BR" dirty="0"/>
          </a:p>
        </p:txBody>
      </p:sp>
      <p:sp>
        <p:nvSpPr>
          <p:cNvPr id="26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18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7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Rectangle 1040"/>
          <p:cNvSpPr>
            <a:spLocks noChangeArrowheads="1"/>
          </p:cNvSpPr>
          <p:nvPr/>
        </p:nvSpPr>
        <p:spPr bwMode="auto">
          <a:xfrm>
            <a:off x="2812221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Rectangle 1041"/>
          <p:cNvSpPr>
            <a:spLocks noChangeArrowheads="1"/>
          </p:cNvSpPr>
          <p:nvPr/>
        </p:nvSpPr>
        <p:spPr bwMode="auto">
          <a:xfrm>
            <a:off x="3405055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Rectangle 1042"/>
          <p:cNvSpPr>
            <a:spLocks noChangeArrowheads="1"/>
          </p:cNvSpPr>
          <p:nvPr/>
        </p:nvSpPr>
        <p:spPr bwMode="auto">
          <a:xfrm>
            <a:off x="310969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Rectangle 1043"/>
          <p:cNvSpPr>
            <a:spLocks noChangeArrowheads="1"/>
          </p:cNvSpPr>
          <p:nvPr/>
        </p:nvSpPr>
        <p:spPr bwMode="auto">
          <a:xfrm>
            <a:off x="370253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Rectangle 1044"/>
          <p:cNvSpPr>
            <a:spLocks noChangeArrowheads="1"/>
          </p:cNvSpPr>
          <p:nvPr/>
        </p:nvSpPr>
        <p:spPr bwMode="auto">
          <a:xfrm>
            <a:off x="400000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Rectangle 1045"/>
          <p:cNvSpPr>
            <a:spLocks noChangeArrowheads="1"/>
          </p:cNvSpPr>
          <p:nvPr/>
        </p:nvSpPr>
        <p:spPr bwMode="auto">
          <a:xfrm>
            <a:off x="459284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" name="Rectangle 1046"/>
          <p:cNvSpPr>
            <a:spLocks noChangeArrowheads="1"/>
          </p:cNvSpPr>
          <p:nvPr/>
        </p:nvSpPr>
        <p:spPr bwMode="auto">
          <a:xfrm>
            <a:off x="429642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3" name="Rectangle 1047"/>
          <p:cNvSpPr>
            <a:spLocks noChangeArrowheads="1"/>
          </p:cNvSpPr>
          <p:nvPr/>
        </p:nvSpPr>
        <p:spPr bwMode="auto">
          <a:xfrm>
            <a:off x="488820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5" name="Rectangle 1049"/>
          <p:cNvSpPr>
            <a:spLocks noChangeArrowheads="1"/>
          </p:cNvSpPr>
          <p:nvPr/>
        </p:nvSpPr>
        <p:spPr bwMode="auto">
          <a:xfrm>
            <a:off x="518567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98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8396038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BR" sz="2800" dirty="0" smtClean="0"/>
              <a:t>Prova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2400" dirty="0" smtClean="0"/>
              <a:t>A prova de que o problema pertence a NP é trivial.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2400" dirty="0" smtClean="0"/>
              <a:t>Um certicado para </a:t>
            </a:r>
            <a:r>
              <a:rPr lang="pt-BR" sz="2400" dirty="0"/>
              <a:t>a </a:t>
            </a:r>
            <a:r>
              <a:rPr lang="pt-BR" sz="2400" dirty="0" smtClean="0"/>
              <a:t>instância </a:t>
            </a:r>
            <a:r>
              <a:rPr lang="pt-BR" sz="2400" dirty="0"/>
              <a:t>sim do problema </a:t>
            </a:r>
            <a:r>
              <a:rPr lang="pt-BR" sz="2400" dirty="0" smtClean="0"/>
              <a:t>é </a:t>
            </a:r>
            <a:r>
              <a:rPr lang="pt-BR" sz="2400" dirty="0"/>
              <a:t>a </a:t>
            </a:r>
            <a:r>
              <a:rPr lang="pt-BR" sz="2400" dirty="0" smtClean="0"/>
              <a:t>descrição </a:t>
            </a:r>
            <a:r>
              <a:rPr lang="pt-BR" sz="2400" dirty="0"/>
              <a:t>de um caminho </a:t>
            </a:r>
            <a:r>
              <a:rPr lang="pt-BR" sz="2400" dirty="0" smtClean="0"/>
              <a:t>de comprimento </a:t>
            </a:r>
            <a:r>
              <a:rPr lang="pt-BR" sz="2400" dirty="0"/>
              <a:t>maior </a:t>
            </a:r>
            <a:r>
              <a:rPr lang="pt-BR" sz="2400" dirty="0" smtClean="0"/>
              <a:t>ou igual </a:t>
            </a:r>
            <a:r>
              <a:rPr lang="pt-BR" sz="2400" dirty="0"/>
              <a:t>a k</a:t>
            </a:r>
            <a:r>
              <a:rPr lang="pt-BR" sz="2400" dirty="0" smtClean="0"/>
              <a:t>. [RSK]</a:t>
            </a:r>
            <a:endParaRPr lang="pt-BR" sz="2400" dirty="0"/>
          </a:p>
          <a:p>
            <a:pPr marL="285750" indent="-285750">
              <a:buFont typeface="Wingdings" pitchFamily="2" charset="2"/>
              <a:buChar char="q"/>
            </a:pPr>
            <a:endParaRPr lang="pt-BR" sz="2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BR" sz="2800" dirty="0" smtClean="0"/>
              <a:t>Análise de complexidade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2400" dirty="0" smtClean="0"/>
              <a:t>C</a:t>
            </a:r>
            <a:r>
              <a:rPr lang="pt-BR" sz="1400" dirty="0" smtClean="0"/>
              <a:t>algoritmo</a:t>
            </a:r>
            <a:r>
              <a:rPr lang="pt-BR" sz="2400" dirty="0" smtClean="0"/>
              <a:t>  = O(n²)</a:t>
            </a:r>
            <a:endParaRPr lang="pt-B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 Prova que pertence a NP</a:t>
            </a:r>
            <a:endParaRPr lang="pt-BR" dirty="0"/>
          </a:p>
        </p:txBody>
      </p:sp>
      <p:sp>
        <p:nvSpPr>
          <p:cNvPr id="26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19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7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Rectangle 1040"/>
          <p:cNvSpPr>
            <a:spLocks noChangeArrowheads="1"/>
          </p:cNvSpPr>
          <p:nvPr/>
        </p:nvSpPr>
        <p:spPr bwMode="auto">
          <a:xfrm>
            <a:off x="2812221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Rectangle 1041"/>
          <p:cNvSpPr>
            <a:spLocks noChangeArrowheads="1"/>
          </p:cNvSpPr>
          <p:nvPr/>
        </p:nvSpPr>
        <p:spPr bwMode="auto">
          <a:xfrm>
            <a:off x="3405055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Rectangle 1042"/>
          <p:cNvSpPr>
            <a:spLocks noChangeArrowheads="1"/>
          </p:cNvSpPr>
          <p:nvPr/>
        </p:nvSpPr>
        <p:spPr bwMode="auto">
          <a:xfrm>
            <a:off x="310969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Rectangle 1043"/>
          <p:cNvSpPr>
            <a:spLocks noChangeArrowheads="1"/>
          </p:cNvSpPr>
          <p:nvPr/>
        </p:nvSpPr>
        <p:spPr bwMode="auto">
          <a:xfrm>
            <a:off x="370253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Rectangle 1044"/>
          <p:cNvSpPr>
            <a:spLocks noChangeArrowheads="1"/>
          </p:cNvSpPr>
          <p:nvPr/>
        </p:nvSpPr>
        <p:spPr bwMode="auto">
          <a:xfrm>
            <a:off x="400000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Rectangle 1045"/>
          <p:cNvSpPr>
            <a:spLocks noChangeArrowheads="1"/>
          </p:cNvSpPr>
          <p:nvPr/>
        </p:nvSpPr>
        <p:spPr bwMode="auto">
          <a:xfrm>
            <a:off x="459284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" name="Rectangle 1046"/>
          <p:cNvSpPr>
            <a:spLocks noChangeArrowheads="1"/>
          </p:cNvSpPr>
          <p:nvPr/>
        </p:nvSpPr>
        <p:spPr bwMode="auto">
          <a:xfrm>
            <a:off x="429642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3" name="Rectangle 1047"/>
          <p:cNvSpPr>
            <a:spLocks noChangeArrowheads="1"/>
          </p:cNvSpPr>
          <p:nvPr/>
        </p:nvSpPr>
        <p:spPr bwMode="auto">
          <a:xfrm>
            <a:off x="488820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" name="Rectangle 1048"/>
          <p:cNvSpPr>
            <a:spLocks noChangeArrowheads="1"/>
          </p:cNvSpPr>
          <p:nvPr/>
        </p:nvSpPr>
        <p:spPr bwMode="auto">
          <a:xfrm>
            <a:off x="548103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5" name="Rectangle 1049"/>
          <p:cNvSpPr>
            <a:spLocks noChangeArrowheads="1"/>
          </p:cNvSpPr>
          <p:nvPr/>
        </p:nvSpPr>
        <p:spPr bwMode="auto">
          <a:xfrm>
            <a:off x="518567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93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/>
          <p:cNvGrpSpPr/>
          <p:nvPr/>
        </p:nvGrpSpPr>
        <p:grpSpPr>
          <a:xfrm>
            <a:off x="1187624" y="1304196"/>
            <a:ext cx="6763568" cy="2506612"/>
            <a:chOff x="987425" y="1498422"/>
            <a:chExt cx="7112968" cy="2722666"/>
          </a:xfrm>
        </p:grpSpPr>
        <p:grpSp>
          <p:nvGrpSpPr>
            <p:cNvPr id="18" name="Grupo 17"/>
            <p:cNvGrpSpPr/>
            <p:nvPr/>
          </p:nvGrpSpPr>
          <p:grpSpPr>
            <a:xfrm>
              <a:off x="987425" y="1498422"/>
              <a:ext cx="7112968" cy="2722666"/>
              <a:chOff x="863588" y="2239021"/>
              <a:chExt cx="6912768" cy="3384375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863588" y="2239021"/>
                <a:ext cx="6912768" cy="338437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599892" y="3309591"/>
                <a:ext cx="4104457" cy="2042599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1439652" y="3309591"/>
                <a:ext cx="3600400" cy="2042599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2161404" y="3781790"/>
                <a:ext cx="1008112" cy="936104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CaixaDeTexto 9"/>
              <p:cNvSpPr txBox="1"/>
              <p:nvPr/>
            </p:nvSpPr>
            <p:spPr>
              <a:xfrm>
                <a:off x="4933908" y="2928266"/>
                <a:ext cx="1146467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rgbClr val="000000"/>
                    </a:solidFill>
                  </a:rPr>
                  <a:t>NP-Difícil</a:t>
                </a:r>
                <a:endParaRPr lang="pt-BR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CaixaDeTexto 10"/>
              <p:cNvSpPr txBox="1"/>
              <p:nvPr/>
            </p:nvSpPr>
            <p:spPr>
              <a:xfrm>
                <a:off x="3562522" y="4087378"/>
                <a:ext cx="1569660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rgbClr val="000000"/>
                    </a:solidFill>
                  </a:rPr>
                  <a:t>NP-Completo</a:t>
                </a:r>
                <a:endParaRPr lang="pt-BR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2504516" y="406815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rgbClr val="000000"/>
                    </a:solidFill>
                  </a:rPr>
                  <a:t>P</a:t>
                </a:r>
                <a:endParaRPr lang="pt-BR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3078042" y="3484475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rgbClr val="000000"/>
                    </a:solidFill>
                  </a:rPr>
                  <a:t>NDI</a:t>
                </a:r>
                <a:endParaRPr lang="pt-BR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3071482" y="2920694"/>
                <a:ext cx="505267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rgbClr val="000000"/>
                    </a:solidFill>
                  </a:rPr>
                  <a:t>NP</a:t>
                </a:r>
                <a:endParaRPr lang="pt-BR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1079613" y="2660826"/>
                <a:ext cx="5976664" cy="2880056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CaixaDeTexto 16"/>
              <p:cNvSpPr txBox="1"/>
              <p:nvPr/>
            </p:nvSpPr>
            <p:spPr>
              <a:xfrm>
                <a:off x="3470273" y="2274834"/>
                <a:ext cx="1415772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rgbClr val="000000"/>
                    </a:solidFill>
                  </a:rPr>
                  <a:t>Computável</a:t>
                </a:r>
                <a:endParaRPr lang="pt-BR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" name="CaixaDeTexto 18"/>
            <p:cNvSpPr txBox="1"/>
            <p:nvPr/>
          </p:nvSpPr>
          <p:spPr>
            <a:xfrm>
              <a:off x="4173442" y="3337083"/>
              <a:ext cx="717831" cy="29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FF0000"/>
                  </a:solidFill>
                </a:rPr>
                <a:t>PMC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Rectangle 1119"/>
          <p:cNvSpPr txBox="1">
            <a:spLocks noChangeArrowheads="1"/>
          </p:cNvSpPr>
          <p:nvPr/>
        </p:nvSpPr>
        <p:spPr bwMode="auto">
          <a:xfrm>
            <a:off x="198437" y="3774038"/>
            <a:ext cx="8766051" cy="254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38138" indent="-338138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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8188" indent="-280988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itchFamily="2" charset="2"/>
              <a:buChar char="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Char char="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999CC"/>
              </a:buClr>
              <a:buSzPct val="70000"/>
              <a:buFont typeface="Wingdings" pitchFamily="2" charset="2"/>
              <a:buChar char="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999CC"/>
              </a:buClr>
              <a:buSzPct val="100000"/>
              <a:buFont typeface="Wingdings" pitchFamily="2" charset="2"/>
              <a:buChar char="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999CC"/>
              </a:buClr>
              <a:buSzPct val="100000"/>
              <a:buFont typeface="Wingdings" pitchFamily="2" charset="2"/>
              <a:buChar char="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999CC"/>
              </a:buClr>
              <a:buSzPct val="100000"/>
              <a:buFont typeface="Wingdings" pitchFamily="2" charset="2"/>
              <a:buChar char="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999CC"/>
              </a:buClr>
              <a:buSzPct val="100000"/>
              <a:buFont typeface="Wingdings" pitchFamily="2" charset="2"/>
              <a:buChar char="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9999CC"/>
              </a:buClr>
              <a:buSzPct val="100000"/>
              <a:buFont typeface="Wingdings" pitchFamily="2" charset="2"/>
              <a:buChar char="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algn="just" fontAlgn="t">
              <a:buFont typeface="Wingdings" pitchFamily="2" charset="2"/>
              <a:buChar char="q"/>
            </a:pPr>
            <a:r>
              <a:rPr lang="pt-BR" sz="1400" dirty="0">
                <a:latin typeface="Cambria" pitchFamily="18" charset="0"/>
              </a:rPr>
              <a:t>P ⟶</a:t>
            </a:r>
            <a:r>
              <a:rPr lang="pt-BR" sz="1400" dirty="0" smtClean="0">
                <a:latin typeface="Cambria" pitchFamily="18" charset="0"/>
              </a:rPr>
              <a:t> </a:t>
            </a:r>
            <a:r>
              <a:rPr lang="pt-BR" sz="1400" dirty="0">
                <a:latin typeface="Cambria" pitchFamily="18" charset="0"/>
              </a:rPr>
              <a:t>Problema de Decisão que podem ser resolvidos por algoritmo determinístico em tempo </a:t>
            </a:r>
            <a:r>
              <a:rPr lang="pt-BR" sz="1400" dirty="0" smtClean="0">
                <a:latin typeface="Cambria" pitchFamily="18" charset="0"/>
              </a:rPr>
              <a:t>polinomial.</a:t>
            </a:r>
          </a:p>
          <a:p>
            <a:pPr algn="just" fontAlgn="t">
              <a:buFont typeface="Wingdings" pitchFamily="2" charset="2"/>
              <a:buChar char="q"/>
            </a:pPr>
            <a:r>
              <a:rPr lang="pt-BR" sz="1400" dirty="0" smtClean="0">
                <a:latin typeface="Cambria" pitchFamily="18" charset="0"/>
              </a:rPr>
              <a:t>NP </a:t>
            </a:r>
            <a:r>
              <a:rPr lang="pt-BR" sz="1400" dirty="0">
                <a:latin typeface="Cambria" pitchFamily="18" charset="0"/>
              </a:rPr>
              <a:t>⟶</a:t>
            </a:r>
            <a:r>
              <a:rPr lang="pt-BR" sz="1400" dirty="0" smtClean="0">
                <a:latin typeface="Cambria" pitchFamily="18" charset="0"/>
              </a:rPr>
              <a:t> </a:t>
            </a:r>
            <a:r>
              <a:rPr lang="pt-BR" sz="1400" dirty="0">
                <a:latin typeface="Cambria" pitchFamily="18" charset="0"/>
              </a:rPr>
              <a:t>Problema de Decisão que podem ser resolvidos por algoritmo não determinístico em tempo polinomial, podem ser certificados em tempo </a:t>
            </a:r>
            <a:r>
              <a:rPr lang="pt-BR" sz="1400" dirty="0" smtClean="0">
                <a:latin typeface="Cambria" pitchFamily="18" charset="0"/>
              </a:rPr>
              <a:t>polinomial.</a:t>
            </a:r>
          </a:p>
          <a:p>
            <a:pPr algn="just" fontAlgn="t">
              <a:buFont typeface="Wingdings" pitchFamily="2" charset="2"/>
              <a:buChar char="q"/>
            </a:pPr>
            <a:r>
              <a:rPr lang="pt-BR" sz="1400" dirty="0" smtClean="0">
                <a:latin typeface="Cambria" pitchFamily="18" charset="0"/>
              </a:rPr>
              <a:t>NP-Completo </a:t>
            </a:r>
            <a:r>
              <a:rPr lang="pt-BR" sz="1400" dirty="0">
                <a:latin typeface="Cambria" pitchFamily="18" charset="0"/>
              </a:rPr>
              <a:t>⟶ </a:t>
            </a:r>
            <a:r>
              <a:rPr lang="pt-BR" sz="1400" dirty="0" smtClean="0">
                <a:latin typeface="Cambria" pitchFamily="18" charset="0"/>
              </a:rPr>
              <a:t>Subconjunto </a:t>
            </a:r>
            <a:r>
              <a:rPr lang="pt-BR" sz="1400" dirty="0">
                <a:latin typeface="Cambria" pitchFamily="18" charset="0"/>
              </a:rPr>
              <a:t>de problema de decisão NP os quais tem soluções que podem ser verificadas em tempo </a:t>
            </a:r>
            <a:r>
              <a:rPr lang="pt-BR" sz="1400" dirty="0" smtClean="0">
                <a:latin typeface="Cambria" pitchFamily="18" charset="0"/>
              </a:rPr>
              <a:t>polinomial.</a:t>
            </a:r>
          </a:p>
          <a:p>
            <a:pPr algn="just" fontAlgn="t">
              <a:buFont typeface="Wingdings" pitchFamily="2" charset="2"/>
              <a:buChar char="q"/>
            </a:pPr>
            <a:r>
              <a:rPr lang="pt-BR" sz="1400" dirty="0" smtClean="0">
                <a:latin typeface="Cambria" pitchFamily="18" charset="0"/>
              </a:rPr>
              <a:t>NP-difíceis </a:t>
            </a:r>
            <a:r>
              <a:rPr lang="pt-BR" sz="1400" dirty="0">
                <a:latin typeface="Cambria" pitchFamily="18" charset="0"/>
              </a:rPr>
              <a:t>⟶ </a:t>
            </a:r>
            <a:r>
              <a:rPr lang="pt-BR" sz="1400" dirty="0" smtClean="0">
                <a:latin typeface="Cambria" pitchFamily="18" charset="0"/>
              </a:rPr>
              <a:t>São problemas </a:t>
            </a:r>
            <a:r>
              <a:rPr lang="pt-BR" sz="1400" dirty="0">
                <a:latin typeface="Cambria" pitchFamily="18" charset="0"/>
              </a:rPr>
              <a:t>de decisão, problemas de pesquisa ou problemas de </a:t>
            </a:r>
            <a:r>
              <a:rPr lang="pt-BR" sz="1400" dirty="0" smtClean="0">
                <a:latin typeface="Cambria" pitchFamily="18" charset="0"/>
              </a:rPr>
              <a:t>otimização tão </a:t>
            </a:r>
            <a:r>
              <a:rPr lang="pt-BR" sz="1400" dirty="0">
                <a:latin typeface="Cambria" pitchFamily="18" charset="0"/>
              </a:rPr>
              <a:t>difíceis quanto os problemas mais difíceis em </a:t>
            </a:r>
            <a:r>
              <a:rPr lang="pt-BR" sz="1400" dirty="0" smtClean="0">
                <a:latin typeface="Cambria" pitchFamily="18" charset="0"/>
              </a:rPr>
              <a:t>NP.</a:t>
            </a:r>
          </a:p>
          <a:p>
            <a:pPr algn="just" fontAlgn="t">
              <a:buFont typeface="Wingdings" pitchFamily="2" charset="2"/>
              <a:buChar char="q"/>
            </a:pPr>
            <a:r>
              <a:rPr lang="pt-BR" sz="1400" dirty="0" smtClean="0">
                <a:latin typeface="Cambria" pitchFamily="18" charset="0"/>
              </a:rPr>
              <a:t>NDI ⟶ (NP – P) – NP-Completo</a:t>
            </a:r>
          </a:p>
          <a:p>
            <a:pPr algn="just" fontAlgn="t">
              <a:buFont typeface="Wingdings" pitchFamily="2" charset="2"/>
              <a:buChar char="q"/>
            </a:pPr>
            <a:r>
              <a:rPr lang="pt-PT" sz="1400" dirty="0" smtClean="0">
                <a:latin typeface="Cambria" pitchFamily="18" charset="0"/>
              </a:rPr>
              <a:t>PMC</a:t>
            </a:r>
            <a:r>
              <a:rPr lang="pt-BR" sz="1400" dirty="0" smtClean="0">
                <a:latin typeface="Cambria" pitchFamily="18" charset="0"/>
              </a:rPr>
              <a:t>  </a:t>
            </a:r>
            <a:r>
              <a:rPr lang="pt-BR" sz="1400" dirty="0">
                <a:latin typeface="Cambria" pitchFamily="18" charset="0"/>
              </a:rPr>
              <a:t>⟶ </a:t>
            </a:r>
            <a:r>
              <a:rPr lang="pt-BR" sz="1400" dirty="0" smtClean="0">
                <a:latin typeface="Cambria" pitchFamily="18" charset="0"/>
              </a:rPr>
              <a:t>Problema </a:t>
            </a:r>
            <a:r>
              <a:rPr lang="pt-BR" sz="1400" dirty="0">
                <a:latin typeface="Cambria" pitchFamily="18" charset="0"/>
              </a:rPr>
              <a:t>do Maior Caminho </a:t>
            </a:r>
            <a:r>
              <a:rPr lang="pt-BR" sz="1400" dirty="0" smtClean="0">
                <a:latin typeface="Cambria" pitchFamily="18" charset="0"/>
              </a:rPr>
              <a:t>∈ </a:t>
            </a:r>
            <a:r>
              <a:rPr lang="pt-BR" sz="1400" dirty="0">
                <a:latin typeface="Cambria" pitchFamily="18" charset="0"/>
              </a:rPr>
              <a:t>NP-Completo</a:t>
            </a:r>
            <a:endParaRPr lang="pt-PT" sz="1400" dirty="0" smtClean="0">
              <a:latin typeface="Cambria" pitchFamily="18" charset="0"/>
            </a:endParaRPr>
          </a:p>
        </p:txBody>
      </p:sp>
      <p:sp>
        <p:nvSpPr>
          <p:cNvPr id="60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1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2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0" y="404664"/>
            <a:ext cx="9144000" cy="5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  <a:normAutofit fontScale="82500" lnSpcReduction="20000"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4400">
                <a:solidFill>
                  <a:srgbClr val="000000"/>
                </a:solidFill>
                <a:latin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4400">
                <a:solidFill>
                  <a:srgbClr val="000000"/>
                </a:solidFill>
                <a:latin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4400">
                <a:solidFill>
                  <a:srgbClr val="000000"/>
                </a:solidFill>
                <a:latin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4400">
                <a:solidFill>
                  <a:srgbClr val="000000"/>
                </a:solidFill>
                <a:latin typeface="Arial" charset="0"/>
              </a:defRPr>
            </a:lvl5pPr>
            <a:lvl6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4400">
                <a:solidFill>
                  <a:srgbClr val="000000"/>
                </a:solidFill>
                <a:latin typeface="Arial" charset="0"/>
              </a:defRPr>
            </a:lvl6pPr>
            <a:lvl7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4400">
                <a:solidFill>
                  <a:srgbClr val="000000"/>
                </a:solidFill>
                <a:latin typeface="Arial" charset="0"/>
              </a:defRPr>
            </a:lvl7pPr>
            <a:lvl8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4400">
                <a:solidFill>
                  <a:srgbClr val="000000"/>
                </a:solidFill>
                <a:latin typeface="Arial" charset="0"/>
              </a:defRPr>
            </a:lvl8pPr>
            <a:lvl9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44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 smtClean="0"/>
              <a:t> Universo de Problemas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460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8396038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BR" sz="2400" dirty="0" smtClean="0"/>
              <a:t>Definições para a prova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1800" dirty="0" smtClean="0"/>
              <a:t>G </a:t>
            </a:r>
            <a:r>
              <a:rPr lang="pt-BR" sz="1800" dirty="0"/>
              <a:t>= (V, A</a:t>
            </a:r>
            <a:r>
              <a:rPr lang="pt-BR" sz="1800" dirty="0" smtClean="0"/>
              <a:t>) é um grafo, </a:t>
            </a:r>
            <a:r>
              <a:rPr lang="pt-BR" sz="1800" dirty="0"/>
              <a:t>onde V e o conjunto de </a:t>
            </a:r>
            <a:r>
              <a:rPr lang="pt-BR" sz="1800" dirty="0" smtClean="0"/>
              <a:t>vértices </a:t>
            </a:r>
            <a:r>
              <a:rPr lang="pt-BR" sz="1800" dirty="0"/>
              <a:t>e A o conjunto de </a:t>
            </a:r>
            <a:r>
              <a:rPr lang="pt-BR" sz="1800" dirty="0" smtClean="0"/>
              <a:t>arestas.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1800" dirty="0" smtClean="0"/>
              <a:t>f</a:t>
            </a:r>
            <a:r>
              <a:rPr lang="pt-BR" sz="1800" dirty="0"/>
              <a:t>(&lt;G&gt;) = &lt;G, n - 1</a:t>
            </a:r>
            <a:r>
              <a:rPr lang="pt-BR" sz="1800" dirty="0" smtClean="0"/>
              <a:t>&gt; é uma função, </a:t>
            </a:r>
            <a:r>
              <a:rPr lang="pt-BR" sz="1800" dirty="0"/>
              <a:t>onde n </a:t>
            </a:r>
            <a:r>
              <a:rPr lang="pt-BR" sz="1800" dirty="0" smtClean="0"/>
              <a:t>é </a:t>
            </a:r>
            <a:r>
              <a:rPr lang="pt-BR" sz="1800" dirty="0"/>
              <a:t>o </a:t>
            </a:r>
            <a:r>
              <a:rPr lang="pt-BR" sz="1800" dirty="0" smtClean="0"/>
              <a:t>número </a:t>
            </a:r>
            <a:r>
              <a:rPr lang="pt-BR" sz="1800" dirty="0"/>
              <a:t>de </a:t>
            </a:r>
            <a:r>
              <a:rPr lang="pt-BR" sz="1800" dirty="0" smtClean="0"/>
              <a:t>vértices </a:t>
            </a:r>
            <a:r>
              <a:rPr lang="pt-BR" sz="1800" dirty="0"/>
              <a:t>em G, ou seja, n = ||V</a:t>
            </a:r>
            <a:r>
              <a:rPr lang="pt-BR" sz="1800" dirty="0" smtClean="0"/>
              <a:t>||.</a:t>
            </a:r>
          </a:p>
          <a:p>
            <a:pPr marL="630238" lvl="2" indent="-285750">
              <a:buFont typeface="Wingdings" pitchFamily="2" charset="2"/>
              <a:buChar char="q"/>
            </a:pPr>
            <a:r>
              <a:rPr lang="pt-BR" sz="1800" dirty="0" smtClean="0"/>
              <a:t>Claramente f é computavel </a:t>
            </a:r>
            <a:r>
              <a:rPr lang="pt-BR" sz="1800" dirty="0"/>
              <a:t>em tempo polinomial: um algoritmo para computar f simplesmente conta o </a:t>
            </a:r>
            <a:r>
              <a:rPr lang="pt-BR" sz="1800" dirty="0" smtClean="0"/>
              <a:t>número de vértices </a:t>
            </a:r>
            <a:r>
              <a:rPr lang="pt-BR" sz="1800" dirty="0"/>
              <a:t>do grafo G e anexa o valor decrescido de uma unidade ao seu resultado (</a:t>
            </a:r>
            <a:r>
              <a:rPr lang="pt-BR" sz="1800" dirty="0" smtClean="0"/>
              <a:t>saída</a:t>
            </a:r>
            <a:r>
              <a:rPr lang="pt-BR" sz="1800" dirty="0"/>
              <a:t>), </a:t>
            </a:r>
            <a:r>
              <a:rPr lang="pt-BR" sz="1800" dirty="0" smtClean="0"/>
              <a:t>n </a:t>
            </a:r>
            <a:r>
              <a:rPr lang="pt-BR" sz="1800" dirty="0"/>
              <a:t>- 1.</a:t>
            </a:r>
          </a:p>
          <a:p>
            <a:pPr marL="342900" lvl="1">
              <a:buFont typeface="Wingdings" pitchFamily="2" charset="2"/>
              <a:buChar char="q"/>
            </a:pPr>
            <a:endParaRPr lang="pt-BR" sz="9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3600" dirty="0" smtClean="0"/>
              <a:t> Prova que pertence a NP-Completo</a:t>
            </a:r>
            <a:endParaRPr lang="pt-BR" sz="3600" dirty="0"/>
          </a:p>
        </p:txBody>
      </p:sp>
      <p:sp>
        <p:nvSpPr>
          <p:cNvPr id="26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20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7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Rectangle 1040"/>
          <p:cNvSpPr>
            <a:spLocks noChangeArrowheads="1"/>
          </p:cNvSpPr>
          <p:nvPr/>
        </p:nvSpPr>
        <p:spPr bwMode="auto">
          <a:xfrm>
            <a:off x="2812221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Rectangle 1041"/>
          <p:cNvSpPr>
            <a:spLocks noChangeArrowheads="1"/>
          </p:cNvSpPr>
          <p:nvPr/>
        </p:nvSpPr>
        <p:spPr bwMode="auto">
          <a:xfrm>
            <a:off x="3405055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Rectangle 1042"/>
          <p:cNvSpPr>
            <a:spLocks noChangeArrowheads="1"/>
          </p:cNvSpPr>
          <p:nvPr/>
        </p:nvSpPr>
        <p:spPr bwMode="auto">
          <a:xfrm>
            <a:off x="310969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Rectangle 1043"/>
          <p:cNvSpPr>
            <a:spLocks noChangeArrowheads="1"/>
          </p:cNvSpPr>
          <p:nvPr/>
        </p:nvSpPr>
        <p:spPr bwMode="auto">
          <a:xfrm>
            <a:off x="370253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Rectangle 1044"/>
          <p:cNvSpPr>
            <a:spLocks noChangeArrowheads="1"/>
          </p:cNvSpPr>
          <p:nvPr/>
        </p:nvSpPr>
        <p:spPr bwMode="auto">
          <a:xfrm>
            <a:off x="400000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Rectangle 1045"/>
          <p:cNvSpPr>
            <a:spLocks noChangeArrowheads="1"/>
          </p:cNvSpPr>
          <p:nvPr/>
        </p:nvSpPr>
        <p:spPr bwMode="auto">
          <a:xfrm>
            <a:off x="459284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" name="Rectangle 1046"/>
          <p:cNvSpPr>
            <a:spLocks noChangeArrowheads="1"/>
          </p:cNvSpPr>
          <p:nvPr/>
        </p:nvSpPr>
        <p:spPr bwMode="auto">
          <a:xfrm>
            <a:off x="429642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3" name="Rectangle 1047"/>
          <p:cNvSpPr>
            <a:spLocks noChangeArrowheads="1"/>
          </p:cNvSpPr>
          <p:nvPr/>
        </p:nvSpPr>
        <p:spPr bwMode="auto">
          <a:xfrm>
            <a:off x="488820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" name="Rectangle 1048"/>
          <p:cNvSpPr>
            <a:spLocks noChangeArrowheads="1"/>
          </p:cNvSpPr>
          <p:nvPr/>
        </p:nvSpPr>
        <p:spPr bwMode="auto">
          <a:xfrm>
            <a:off x="548103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5" name="Rectangle 1049"/>
          <p:cNvSpPr>
            <a:spLocks noChangeArrowheads="1"/>
          </p:cNvSpPr>
          <p:nvPr/>
        </p:nvSpPr>
        <p:spPr bwMode="auto">
          <a:xfrm>
            <a:off x="518567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6" name="Rectangle 1050"/>
          <p:cNvSpPr>
            <a:spLocks noChangeArrowheads="1"/>
          </p:cNvSpPr>
          <p:nvPr/>
        </p:nvSpPr>
        <p:spPr bwMode="auto">
          <a:xfrm>
            <a:off x="577851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5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8396038" cy="47244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BR" sz="2600" dirty="0" smtClean="0"/>
              <a:t>Definições para a prova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1900" dirty="0" smtClean="0"/>
              <a:t>G </a:t>
            </a:r>
            <a:r>
              <a:rPr lang="pt-BR" sz="1900" dirty="0"/>
              <a:t>= (V, A</a:t>
            </a:r>
            <a:r>
              <a:rPr lang="pt-BR" sz="1900" dirty="0" smtClean="0"/>
              <a:t>) é um grafo, </a:t>
            </a:r>
            <a:r>
              <a:rPr lang="pt-BR" sz="1900" dirty="0"/>
              <a:t>onde V e o conjunto de </a:t>
            </a:r>
            <a:r>
              <a:rPr lang="pt-BR" sz="1900" dirty="0" smtClean="0"/>
              <a:t>vértices </a:t>
            </a:r>
            <a:r>
              <a:rPr lang="pt-BR" sz="1900" dirty="0"/>
              <a:t>e A o conjunto de </a:t>
            </a:r>
            <a:r>
              <a:rPr lang="pt-BR" sz="1900" dirty="0" smtClean="0"/>
              <a:t>arestas.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1900" dirty="0" smtClean="0"/>
              <a:t>f</a:t>
            </a:r>
            <a:r>
              <a:rPr lang="pt-BR" sz="1900" dirty="0"/>
              <a:t>(&lt;G&gt;) = &lt;G, n - 1</a:t>
            </a:r>
            <a:r>
              <a:rPr lang="pt-BR" sz="1900" dirty="0" smtClean="0"/>
              <a:t>&gt; é uma função, </a:t>
            </a:r>
            <a:r>
              <a:rPr lang="pt-BR" sz="1900" dirty="0"/>
              <a:t>onde n </a:t>
            </a:r>
            <a:r>
              <a:rPr lang="pt-BR" sz="1900" dirty="0" smtClean="0"/>
              <a:t>é </a:t>
            </a:r>
            <a:r>
              <a:rPr lang="pt-BR" sz="1900" dirty="0"/>
              <a:t>o </a:t>
            </a:r>
            <a:r>
              <a:rPr lang="pt-BR" sz="1900" dirty="0" smtClean="0"/>
              <a:t>número </a:t>
            </a:r>
            <a:r>
              <a:rPr lang="pt-BR" sz="1900" dirty="0"/>
              <a:t>de </a:t>
            </a:r>
            <a:r>
              <a:rPr lang="pt-BR" sz="1900" dirty="0" smtClean="0"/>
              <a:t>vértices </a:t>
            </a:r>
            <a:r>
              <a:rPr lang="pt-BR" sz="1900" dirty="0"/>
              <a:t>em G, ou seja, n = ||V</a:t>
            </a:r>
            <a:r>
              <a:rPr lang="pt-BR" sz="1900" dirty="0" smtClean="0"/>
              <a:t>||.</a:t>
            </a:r>
          </a:p>
          <a:p>
            <a:pPr marL="630238" lvl="2" indent="-285750">
              <a:buFont typeface="Wingdings" pitchFamily="2" charset="2"/>
              <a:buChar char="q"/>
            </a:pPr>
            <a:r>
              <a:rPr lang="pt-BR" sz="1900" dirty="0" smtClean="0"/>
              <a:t>Claramente f é computavel </a:t>
            </a:r>
            <a:r>
              <a:rPr lang="pt-BR" sz="1900" dirty="0"/>
              <a:t>em tempo polinomial: um algoritmo para computar f simplesmente conta o </a:t>
            </a:r>
            <a:r>
              <a:rPr lang="pt-BR" sz="1900" dirty="0" smtClean="0"/>
              <a:t>número de vértices </a:t>
            </a:r>
            <a:r>
              <a:rPr lang="pt-BR" sz="1900" dirty="0"/>
              <a:t>do grafo G e anexa o valor decrescido de uma unidade ao seu resultado (</a:t>
            </a:r>
            <a:r>
              <a:rPr lang="pt-BR" sz="1900" dirty="0" smtClean="0"/>
              <a:t>saída</a:t>
            </a:r>
            <a:r>
              <a:rPr lang="pt-BR" sz="1900" dirty="0"/>
              <a:t>), n - 1.</a:t>
            </a:r>
          </a:p>
          <a:p>
            <a:pPr marL="342900" lvl="1">
              <a:buFont typeface="Wingdings" pitchFamily="2" charset="2"/>
              <a:buChar char="q"/>
            </a:pPr>
            <a:endParaRPr lang="pt-BR" sz="26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BR" sz="2600" dirty="0" smtClean="0"/>
              <a:t>Prova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1900" dirty="0" smtClean="0"/>
              <a:t>Assumimos </a:t>
            </a:r>
            <a:r>
              <a:rPr lang="pt-BR" sz="1900" dirty="0"/>
              <a:t>que G possui um caminho </a:t>
            </a:r>
            <a:r>
              <a:rPr lang="pt-BR" sz="1900" dirty="0" smtClean="0"/>
              <a:t>hamiltoniano e aplicamos </a:t>
            </a:r>
            <a:r>
              <a:rPr lang="pt-BR" sz="1900" dirty="0"/>
              <a:t>a </a:t>
            </a:r>
            <a:r>
              <a:rPr lang="pt-BR" sz="1900" dirty="0" smtClean="0"/>
              <a:t>redução: </a:t>
            </a:r>
          </a:p>
          <a:p>
            <a:pPr lvl="1" indent="0" algn="ctr">
              <a:buNone/>
            </a:pPr>
            <a:endParaRPr lang="pt-BR" sz="1900" dirty="0" smtClean="0"/>
          </a:p>
          <a:p>
            <a:pPr lvl="1" indent="0" algn="ctr">
              <a:buNone/>
            </a:pPr>
            <a:r>
              <a:rPr lang="pt-BR" sz="1900" dirty="0" smtClean="0"/>
              <a:t>Caminho-Hamiltoniano </a:t>
            </a:r>
            <a:r>
              <a:rPr lang="pt-BR" sz="1900" dirty="0"/>
              <a:t>≤p Caminho-Mais-Longo</a:t>
            </a:r>
          </a:p>
          <a:p>
            <a:pPr lvl="1" indent="0">
              <a:buNone/>
            </a:pP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3600" dirty="0" smtClean="0"/>
              <a:t> Prova que pertence a NP-Completo</a:t>
            </a:r>
            <a:endParaRPr lang="pt-BR" sz="3600" dirty="0"/>
          </a:p>
        </p:txBody>
      </p:sp>
      <p:sp>
        <p:nvSpPr>
          <p:cNvPr id="26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21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7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Rectangle 1040"/>
          <p:cNvSpPr>
            <a:spLocks noChangeArrowheads="1"/>
          </p:cNvSpPr>
          <p:nvPr/>
        </p:nvSpPr>
        <p:spPr bwMode="auto">
          <a:xfrm>
            <a:off x="2812221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Rectangle 1041"/>
          <p:cNvSpPr>
            <a:spLocks noChangeArrowheads="1"/>
          </p:cNvSpPr>
          <p:nvPr/>
        </p:nvSpPr>
        <p:spPr bwMode="auto">
          <a:xfrm>
            <a:off x="3405055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Rectangle 1042"/>
          <p:cNvSpPr>
            <a:spLocks noChangeArrowheads="1"/>
          </p:cNvSpPr>
          <p:nvPr/>
        </p:nvSpPr>
        <p:spPr bwMode="auto">
          <a:xfrm>
            <a:off x="310969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Rectangle 1043"/>
          <p:cNvSpPr>
            <a:spLocks noChangeArrowheads="1"/>
          </p:cNvSpPr>
          <p:nvPr/>
        </p:nvSpPr>
        <p:spPr bwMode="auto">
          <a:xfrm>
            <a:off x="370253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Rectangle 1044"/>
          <p:cNvSpPr>
            <a:spLocks noChangeArrowheads="1"/>
          </p:cNvSpPr>
          <p:nvPr/>
        </p:nvSpPr>
        <p:spPr bwMode="auto">
          <a:xfrm>
            <a:off x="400000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Rectangle 1045"/>
          <p:cNvSpPr>
            <a:spLocks noChangeArrowheads="1"/>
          </p:cNvSpPr>
          <p:nvPr/>
        </p:nvSpPr>
        <p:spPr bwMode="auto">
          <a:xfrm>
            <a:off x="459284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" name="Rectangle 1046"/>
          <p:cNvSpPr>
            <a:spLocks noChangeArrowheads="1"/>
          </p:cNvSpPr>
          <p:nvPr/>
        </p:nvSpPr>
        <p:spPr bwMode="auto">
          <a:xfrm>
            <a:off x="429642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3" name="Rectangle 1047"/>
          <p:cNvSpPr>
            <a:spLocks noChangeArrowheads="1"/>
          </p:cNvSpPr>
          <p:nvPr/>
        </p:nvSpPr>
        <p:spPr bwMode="auto">
          <a:xfrm>
            <a:off x="488820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" name="Rectangle 1048"/>
          <p:cNvSpPr>
            <a:spLocks noChangeArrowheads="1"/>
          </p:cNvSpPr>
          <p:nvPr/>
        </p:nvSpPr>
        <p:spPr bwMode="auto">
          <a:xfrm>
            <a:off x="548103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5" name="Rectangle 1049"/>
          <p:cNvSpPr>
            <a:spLocks noChangeArrowheads="1"/>
          </p:cNvSpPr>
          <p:nvPr/>
        </p:nvSpPr>
        <p:spPr bwMode="auto">
          <a:xfrm>
            <a:off x="518567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6" name="Rectangle 1050"/>
          <p:cNvSpPr>
            <a:spLocks noChangeArrowheads="1"/>
          </p:cNvSpPr>
          <p:nvPr/>
        </p:nvSpPr>
        <p:spPr bwMode="auto">
          <a:xfrm>
            <a:off x="577851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7" name="Rectangle 1031"/>
          <p:cNvSpPr>
            <a:spLocks noChangeArrowheads="1"/>
          </p:cNvSpPr>
          <p:nvPr/>
        </p:nvSpPr>
        <p:spPr bwMode="auto">
          <a:xfrm>
            <a:off x="607389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29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8396038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BR" sz="2000" dirty="0" smtClean="0"/>
              <a:t>Prova (continuação)</a:t>
            </a:r>
          </a:p>
          <a:p>
            <a:endParaRPr lang="pt-BR" sz="1500" dirty="0" smtClean="0"/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1800" dirty="0"/>
              <a:t>Se &lt;G&gt; ∈ Caminho-Hamiltoniano, então G tem um caminho hamiltoniano.</a:t>
            </a:r>
          </a:p>
          <a:p>
            <a:pPr marL="630238" lvl="2" indent="-285750">
              <a:buFont typeface="Wingdings" pitchFamily="2" charset="2"/>
              <a:buChar char="q"/>
            </a:pPr>
            <a:r>
              <a:rPr lang="pt-BR" sz="1500" dirty="0"/>
              <a:t>implica que f(&lt;G&gt;) = &lt;G, n - 1&gt; ∈ Caminho-Mais-Longo.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sz="1500" dirty="0" smtClean="0"/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1800" dirty="0" smtClean="0"/>
              <a:t>Se </a:t>
            </a:r>
            <a:r>
              <a:rPr lang="pt-BR" sz="1800" dirty="0"/>
              <a:t>f(&lt;G&gt;) = &lt;G, n - 1&gt; ∈ Caminho-Mais-Longo, então G tem um caminho simples com n - 1 arestas.</a:t>
            </a:r>
          </a:p>
          <a:p>
            <a:pPr marL="630238" lvl="2" indent="-285750">
              <a:buFont typeface="Wingdings" pitchFamily="2" charset="2"/>
              <a:buChar char="q"/>
            </a:pPr>
            <a:r>
              <a:rPr lang="pt-BR" sz="1500" dirty="0"/>
              <a:t>Implica que &lt;G&gt; possui um caminho hamiltoniano, logo &lt;G&gt; ∈ Caminho-Hamiltoniano</a:t>
            </a:r>
            <a:r>
              <a:rPr lang="pt-BR" sz="1500" dirty="0" smtClean="0"/>
              <a:t>.</a:t>
            </a:r>
            <a:endParaRPr lang="pt-BR" sz="1500" dirty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3600" dirty="0" smtClean="0"/>
              <a:t> Prova que pertence a NP-Completo</a:t>
            </a:r>
            <a:endParaRPr lang="pt-BR" sz="3600" dirty="0"/>
          </a:p>
        </p:txBody>
      </p:sp>
      <p:sp>
        <p:nvSpPr>
          <p:cNvPr id="26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22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7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Rectangle 1040"/>
          <p:cNvSpPr>
            <a:spLocks noChangeArrowheads="1"/>
          </p:cNvSpPr>
          <p:nvPr/>
        </p:nvSpPr>
        <p:spPr bwMode="auto">
          <a:xfrm>
            <a:off x="2812221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Rectangle 1041"/>
          <p:cNvSpPr>
            <a:spLocks noChangeArrowheads="1"/>
          </p:cNvSpPr>
          <p:nvPr/>
        </p:nvSpPr>
        <p:spPr bwMode="auto">
          <a:xfrm>
            <a:off x="3405055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Rectangle 1042"/>
          <p:cNvSpPr>
            <a:spLocks noChangeArrowheads="1"/>
          </p:cNvSpPr>
          <p:nvPr/>
        </p:nvSpPr>
        <p:spPr bwMode="auto">
          <a:xfrm>
            <a:off x="310969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Rectangle 1043"/>
          <p:cNvSpPr>
            <a:spLocks noChangeArrowheads="1"/>
          </p:cNvSpPr>
          <p:nvPr/>
        </p:nvSpPr>
        <p:spPr bwMode="auto">
          <a:xfrm>
            <a:off x="370253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Rectangle 1044"/>
          <p:cNvSpPr>
            <a:spLocks noChangeArrowheads="1"/>
          </p:cNvSpPr>
          <p:nvPr/>
        </p:nvSpPr>
        <p:spPr bwMode="auto">
          <a:xfrm>
            <a:off x="400000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Rectangle 1045"/>
          <p:cNvSpPr>
            <a:spLocks noChangeArrowheads="1"/>
          </p:cNvSpPr>
          <p:nvPr/>
        </p:nvSpPr>
        <p:spPr bwMode="auto">
          <a:xfrm>
            <a:off x="459284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" name="Rectangle 1046"/>
          <p:cNvSpPr>
            <a:spLocks noChangeArrowheads="1"/>
          </p:cNvSpPr>
          <p:nvPr/>
        </p:nvSpPr>
        <p:spPr bwMode="auto">
          <a:xfrm>
            <a:off x="429642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3" name="Rectangle 1047"/>
          <p:cNvSpPr>
            <a:spLocks noChangeArrowheads="1"/>
          </p:cNvSpPr>
          <p:nvPr/>
        </p:nvSpPr>
        <p:spPr bwMode="auto">
          <a:xfrm>
            <a:off x="488820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" name="Rectangle 1048"/>
          <p:cNvSpPr>
            <a:spLocks noChangeArrowheads="1"/>
          </p:cNvSpPr>
          <p:nvPr/>
        </p:nvSpPr>
        <p:spPr bwMode="auto">
          <a:xfrm>
            <a:off x="548103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5" name="Rectangle 1049"/>
          <p:cNvSpPr>
            <a:spLocks noChangeArrowheads="1"/>
          </p:cNvSpPr>
          <p:nvPr/>
        </p:nvSpPr>
        <p:spPr bwMode="auto">
          <a:xfrm>
            <a:off x="518567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6" name="Rectangle 1050"/>
          <p:cNvSpPr>
            <a:spLocks noChangeArrowheads="1"/>
          </p:cNvSpPr>
          <p:nvPr/>
        </p:nvSpPr>
        <p:spPr bwMode="auto">
          <a:xfrm>
            <a:off x="577851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7" name="Rectangle 1031"/>
          <p:cNvSpPr>
            <a:spLocks noChangeArrowheads="1"/>
          </p:cNvSpPr>
          <p:nvPr/>
        </p:nvSpPr>
        <p:spPr bwMode="auto">
          <a:xfrm>
            <a:off x="607389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8" name="Rectangle 1032"/>
          <p:cNvSpPr>
            <a:spLocks noChangeArrowheads="1"/>
          </p:cNvSpPr>
          <p:nvPr/>
        </p:nvSpPr>
        <p:spPr bwMode="auto">
          <a:xfrm>
            <a:off x="6371370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45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8396038" cy="4724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Prova (continuação)</a:t>
            </a:r>
          </a:p>
          <a:p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/>
              <a:t>Se &lt;G&gt; ∈ Caminho-Hamiltoniano, então G tem um caminho hamiltoniano.</a:t>
            </a:r>
          </a:p>
          <a:p>
            <a:pPr marL="630238" lvl="2" indent="-285750">
              <a:buFont typeface="Wingdings" pitchFamily="2" charset="2"/>
              <a:buChar char="q"/>
            </a:pPr>
            <a:r>
              <a:rPr lang="pt-BR" dirty="0"/>
              <a:t>implica que f(&lt;G&gt;) = &lt;G, n - 1&gt; ∈ Caminho-Mais-Longo.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Se </a:t>
            </a:r>
            <a:r>
              <a:rPr lang="pt-BR" dirty="0"/>
              <a:t>f(&lt;G&gt;) = &lt;G, n - 1&gt; ∈ Caminho-Mais-Longo, então G tem um caminho simples com n - 1 arestas.</a:t>
            </a:r>
          </a:p>
          <a:p>
            <a:pPr marL="630238" lvl="2" indent="-285750">
              <a:buFont typeface="Wingdings" pitchFamily="2" charset="2"/>
              <a:buChar char="q"/>
            </a:pPr>
            <a:r>
              <a:rPr lang="pt-BR" dirty="0"/>
              <a:t>Implica que &lt;G&gt; possui um caminho hamiltoniano, logo &lt;G&gt; ∈ Caminho-Hamiltoniano.</a:t>
            </a:r>
          </a:p>
          <a:p>
            <a:pPr marL="285750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Mostrou-se que f é computável em tempo polinomial.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Para </a:t>
            </a:r>
            <a:r>
              <a:rPr lang="pt-BR" dirty="0"/>
              <a:t>todos os grafos G, &lt;G&gt; ∈ Caminho-Hamiltoniano e f(&lt;G&gt;) ∈ Caminho-Mais-Longo. </a:t>
            </a: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r>
              <a:rPr lang="pt-BR" dirty="0" smtClean="0"/>
              <a:t>Logo, Caminho-Hamiltoniano </a:t>
            </a:r>
            <a:r>
              <a:rPr lang="pt-BR" dirty="0"/>
              <a:t>≤p </a:t>
            </a:r>
            <a:r>
              <a:rPr lang="pt-BR" dirty="0" smtClean="0"/>
              <a:t>Caminho-Mais-Longo e como </a:t>
            </a:r>
            <a:r>
              <a:rPr lang="pt-BR" dirty="0"/>
              <a:t>Caminho-Hamiltoniano </a:t>
            </a:r>
            <a:r>
              <a:rPr lang="pt-BR" dirty="0" smtClean="0"/>
              <a:t>é NP-completo, Caminho-Mais-Longo é </a:t>
            </a:r>
            <a:r>
              <a:rPr lang="pt-BR" dirty="0"/>
              <a:t>NP-completo</a:t>
            </a:r>
            <a:r>
              <a:rPr lang="pt-BR" dirty="0" smtClean="0"/>
              <a:t>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3600" dirty="0" smtClean="0"/>
              <a:t> Prova que pertence a NP-Completo</a:t>
            </a:r>
            <a:endParaRPr lang="pt-BR" sz="3600" dirty="0"/>
          </a:p>
        </p:txBody>
      </p:sp>
      <p:sp>
        <p:nvSpPr>
          <p:cNvPr id="26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23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7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Rectangle 1040"/>
          <p:cNvSpPr>
            <a:spLocks noChangeArrowheads="1"/>
          </p:cNvSpPr>
          <p:nvPr/>
        </p:nvSpPr>
        <p:spPr bwMode="auto">
          <a:xfrm>
            <a:off x="2812221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Rectangle 1041"/>
          <p:cNvSpPr>
            <a:spLocks noChangeArrowheads="1"/>
          </p:cNvSpPr>
          <p:nvPr/>
        </p:nvSpPr>
        <p:spPr bwMode="auto">
          <a:xfrm>
            <a:off x="3405055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Rectangle 1042"/>
          <p:cNvSpPr>
            <a:spLocks noChangeArrowheads="1"/>
          </p:cNvSpPr>
          <p:nvPr/>
        </p:nvSpPr>
        <p:spPr bwMode="auto">
          <a:xfrm>
            <a:off x="310969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Rectangle 1043"/>
          <p:cNvSpPr>
            <a:spLocks noChangeArrowheads="1"/>
          </p:cNvSpPr>
          <p:nvPr/>
        </p:nvSpPr>
        <p:spPr bwMode="auto">
          <a:xfrm>
            <a:off x="370253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Rectangle 1044"/>
          <p:cNvSpPr>
            <a:spLocks noChangeArrowheads="1"/>
          </p:cNvSpPr>
          <p:nvPr/>
        </p:nvSpPr>
        <p:spPr bwMode="auto">
          <a:xfrm>
            <a:off x="400000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Rectangle 1045"/>
          <p:cNvSpPr>
            <a:spLocks noChangeArrowheads="1"/>
          </p:cNvSpPr>
          <p:nvPr/>
        </p:nvSpPr>
        <p:spPr bwMode="auto">
          <a:xfrm>
            <a:off x="459284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" name="Rectangle 1046"/>
          <p:cNvSpPr>
            <a:spLocks noChangeArrowheads="1"/>
          </p:cNvSpPr>
          <p:nvPr/>
        </p:nvSpPr>
        <p:spPr bwMode="auto">
          <a:xfrm>
            <a:off x="429642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3" name="Rectangle 1047"/>
          <p:cNvSpPr>
            <a:spLocks noChangeArrowheads="1"/>
          </p:cNvSpPr>
          <p:nvPr/>
        </p:nvSpPr>
        <p:spPr bwMode="auto">
          <a:xfrm>
            <a:off x="488820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" name="Rectangle 1048"/>
          <p:cNvSpPr>
            <a:spLocks noChangeArrowheads="1"/>
          </p:cNvSpPr>
          <p:nvPr/>
        </p:nvSpPr>
        <p:spPr bwMode="auto">
          <a:xfrm>
            <a:off x="548103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5" name="Rectangle 1049"/>
          <p:cNvSpPr>
            <a:spLocks noChangeArrowheads="1"/>
          </p:cNvSpPr>
          <p:nvPr/>
        </p:nvSpPr>
        <p:spPr bwMode="auto">
          <a:xfrm>
            <a:off x="518567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6" name="Rectangle 1050"/>
          <p:cNvSpPr>
            <a:spLocks noChangeArrowheads="1"/>
          </p:cNvSpPr>
          <p:nvPr/>
        </p:nvSpPr>
        <p:spPr bwMode="auto">
          <a:xfrm>
            <a:off x="577851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7" name="Rectangle 1031"/>
          <p:cNvSpPr>
            <a:spLocks noChangeArrowheads="1"/>
          </p:cNvSpPr>
          <p:nvPr/>
        </p:nvSpPr>
        <p:spPr bwMode="auto">
          <a:xfrm>
            <a:off x="607389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8" name="Rectangle 1032"/>
          <p:cNvSpPr>
            <a:spLocks noChangeArrowheads="1"/>
          </p:cNvSpPr>
          <p:nvPr/>
        </p:nvSpPr>
        <p:spPr bwMode="auto">
          <a:xfrm>
            <a:off x="6371370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0" name="Rectangle 1034"/>
          <p:cNvSpPr>
            <a:spLocks noChangeArrowheads="1"/>
          </p:cNvSpPr>
          <p:nvPr/>
        </p:nvSpPr>
        <p:spPr bwMode="auto">
          <a:xfrm>
            <a:off x="666778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8396038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BR" sz="2400" dirty="0" smtClean="0"/>
              <a:t>Algoritmo de Redução</a:t>
            </a:r>
          </a:p>
          <a:p>
            <a:pPr marL="285750" indent="-285750">
              <a:buFont typeface="Wingdings" pitchFamily="2" charset="2"/>
              <a:buChar char="q"/>
            </a:pPr>
            <a:endParaRPr lang="pt-BR" dirty="0"/>
          </a:p>
          <a:p>
            <a:pPr marL="1235138" lvl="8" indent="0">
              <a:buNone/>
            </a:pPr>
            <a:r>
              <a:rPr lang="pt-BR" sz="1800" b="1" dirty="0"/>
              <a:t>ReduceHamiltonianToLongestPath(G)</a:t>
            </a:r>
          </a:p>
          <a:p>
            <a:pPr marL="1235138" lvl="8" indent="0">
              <a:buNone/>
            </a:pPr>
            <a:r>
              <a:rPr lang="pt-BR" sz="1800" dirty="0"/>
              <a:t>1 </a:t>
            </a:r>
            <a:r>
              <a:rPr lang="pt-BR" sz="1800" dirty="0" smtClean="0"/>
              <a:t>	path </a:t>
            </a:r>
            <a:r>
              <a:rPr lang="pt-BR" sz="1800" dirty="0"/>
              <a:t>← </a:t>
            </a:r>
            <a:r>
              <a:rPr lang="pt-BR" sz="1800" dirty="0" smtClean="0"/>
              <a:t>vazio</a:t>
            </a:r>
            <a:endParaRPr lang="pt-BR" sz="1800" dirty="0"/>
          </a:p>
          <a:p>
            <a:pPr marL="1235138" lvl="8" indent="0">
              <a:buNone/>
            </a:pPr>
            <a:r>
              <a:rPr lang="pt-BR" sz="1800" dirty="0"/>
              <a:t>2 </a:t>
            </a:r>
            <a:r>
              <a:rPr lang="pt-BR" sz="1800" dirty="0" smtClean="0"/>
              <a:t>	</a:t>
            </a:r>
            <a:r>
              <a:rPr lang="pt-BR" sz="1800" b="1" dirty="0" smtClean="0"/>
              <a:t>se </a:t>
            </a:r>
            <a:r>
              <a:rPr lang="pt-BR" sz="1800" dirty="0"/>
              <a:t>(CAMINHO-HAMILTONIANO-EXISTE(G) = </a:t>
            </a:r>
            <a:r>
              <a:rPr lang="pt-BR" sz="1800" dirty="0" smtClean="0"/>
              <a:t>sim)</a:t>
            </a:r>
            <a:endParaRPr lang="pt-BR" sz="1800" dirty="0"/>
          </a:p>
          <a:p>
            <a:pPr marL="1235138" lvl="8" indent="0">
              <a:buNone/>
            </a:pPr>
            <a:r>
              <a:rPr lang="pt-BR" sz="1800" dirty="0"/>
              <a:t>3 </a:t>
            </a:r>
            <a:r>
              <a:rPr lang="pt-BR" sz="1800" dirty="0" smtClean="0"/>
              <a:t>		path </a:t>
            </a:r>
            <a:r>
              <a:rPr lang="pt-BR" sz="1800" dirty="0"/>
              <a:t>← ||V(G)|| - 1</a:t>
            </a:r>
          </a:p>
          <a:p>
            <a:pPr marL="1235138" lvl="8" indent="0">
              <a:buNone/>
            </a:pPr>
            <a:r>
              <a:rPr lang="pt-BR" sz="1800" dirty="0"/>
              <a:t>4 </a:t>
            </a:r>
            <a:r>
              <a:rPr lang="pt-BR" sz="1800" dirty="0" smtClean="0"/>
              <a:t>	retorna </a:t>
            </a:r>
            <a:r>
              <a:rPr lang="pt-BR" sz="1800" dirty="0"/>
              <a:t>&lt;G, path&gt;</a:t>
            </a:r>
            <a:endParaRPr lang="pt-BR" sz="1800" dirty="0" smtClean="0"/>
          </a:p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3600" dirty="0" smtClean="0"/>
              <a:t> Prova que pertence a NP-Completo</a:t>
            </a:r>
            <a:endParaRPr lang="pt-BR" sz="3600" dirty="0"/>
          </a:p>
        </p:txBody>
      </p:sp>
      <p:sp>
        <p:nvSpPr>
          <p:cNvPr id="26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24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7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Rectangle 1040"/>
          <p:cNvSpPr>
            <a:spLocks noChangeArrowheads="1"/>
          </p:cNvSpPr>
          <p:nvPr/>
        </p:nvSpPr>
        <p:spPr bwMode="auto">
          <a:xfrm>
            <a:off x="2812221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Rectangle 1041"/>
          <p:cNvSpPr>
            <a:spLocks noChangeArrowheads="1"/>
          </p:cNvSpPr>
          <p:nvPr/>
        </p:nvSpPr>
        <p:spPr bwMode="auto">
          <a:xfrm>
            <a:off x="3405055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Rectangle 1042"/>
          <p:cNvSpPr>
            <a:spLocks noChangeArrowheads="1"/>
          </p:cNvSpPr>
          <p:nvPr/>
        </p:nvSpPr>
        <p:spPr bwMode="auto">
          <a:xfrm>
            <a:off x="310969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Rectangle 1043"/>
          <p:cNvSpPr>
            <a:spLocks noChangeArrowheads="1"/>
          </p:cNvSpPr>
          <p:nvPr/>
        </p:nvSpPr>
        <p:spPr bwMode="auto">
          <a:xfrm>
            <a:off x="370253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Rectangle 1044"/>
          <p:cNvSpPr>
            <a:spLocks noChangeArrowheads="1"/>
          </p:cNvSpPr>
          <p:nvPr/>
        </p:nvSpPr>
        <p:spPr bwMode="auto">
          <a:xfrm>
            <a:off x="400000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Rectangle 1045"/>
          <p:cNvSpPr>
            <a:spLocks noChangeArrowheads="1"/>
          </p:cNvSpPr>
          <p:nvPr/>
        </p:nvSpPr>
        <p:spPr bwMode="auto">
          <a:xfrm>
            <a:off x="459284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2" name="Rectangle 1046"/>
          <p:cNvSpPr>
            <a:spLocks noChangeArrowheads="1"/>
          </p:cNvSpPr>
          <p:nvPr/>
        </p:nvSpPr>
        <p:spPr bwMode="auto">
          <a:xfrm>
            <a:off x="429642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3" name="Rectangle 1047"/>
          <p:cNvSpPr>
            <a:spLocks noChangeArrowheads="1"/>
          </p:cNvSpPr>
          <p:nvPr/>
        </p:nvSpPr>
        <p:spPr bwMode="auto">
          <a:xfrm>
            <a:off x="488820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" name="Rectangle 1048"/>
          <p:cNvSpPr>
            <a:spLocks noChangeArrowheads="1"/>
          </p:cNvSpPr>
          <p:nvPr/>
        </p:nvSpPr>
        <p:spPr bwMode="auto">
          <a:xfrm>
            <a:off x="548103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5" name="Rectangle 1049"/>
          <p:cNvSpPr>
            <a:spLocks noChangeArrowheads="1"/>
          </p:cNvSpPr>
          <p:nvPr/>
        </p:nvSpPr>
        <p:spPr bwMode="auto">
          <a:xfrm>
            <a:off x="518567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6" name="Rectangle 1050"/>
          <p:cNvSpPr>
            <a:spLocks noChangeArrowheads="1"/>
          </p:cNvSpPr>
          <p:nvPr/>
        </p:nvSpPr>
        <p:spPr bwMode="auto">
          <a:xfrm>
            <a:off x="577851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7" name="Rectangle 1031"/>
          <p:cNvSpPr>
            <a:spLocks noChangeArrowheads="1"/>
          </p:cNvSpPr>
          <p:nvPr/>
        </p:nvSpPr>
        <p:spPr bwMode="auto">
          <a:xfrm>
            <a:off x="607389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8" name="Rectangle 1032"/>
          <p:cNvSpPr>
            <a:spLocks noChangeArrowheads="1"/>
          </p:cNvSpPr>
          <p:nvPr/>
        </p:nvSpPr>
        <p:spPr bwMode="auto">
          <a:xfrm>
            <a:off x="6371370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9" name="Rectangle 1033"/>
          <p:cNvSpPr>
            <a:spLocks noChangeArrowheads="1"/>
          </p:cNvSpPr>
          <p:nvPr/>
        </p:nvSpPr>
        <p:spPr bwMode="auto">
          <a:xfrm>
            <a:off x="696420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0" name="Rectangle 1034"/>
          <p:cNvSpPr>
            <a:spLocks noChangeArrowheads="1"/>
          </p:cNvSpPr>
          <p:nvPr/>
        </p:nvSpPr>
        <p:spPr bwMode="auto">
          <a:xfrm>
            <a:off x="666778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98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8396038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BR" sz="2400" dirty="0" smtClean="0"/>
              <a:t>Algoritmo de Redução</a:t>
            </a:r>
          </a:p>
          <a:p>
            <a:pPr marL="285750" indent="-285750">
              <a:buFont typeface="Wingdings" pitchFamily="2" charset="2"/>
              <a:buChar char="q"/>
            </a:pPr>
            <a:endParaRPr lang="pt-BR" dirty="0"/>
          </a:p>
          <a:p>
            <a:pPr marL="1235138" lvl="8" indent="0">
              <a:buNone/>
            </a:pPr>
            <a:r>
              <a:rPr lang="pt-BR" sz="1800" b="1" dirty="0"/>
              <a:t>ReduceHamiltonianToLongestPath(G)</a:t>
            </a:r>
          </a:p>
          <a:p>
            <a:pPr marL="1235138" lvl="8" indent="0">
              <a:buNone/>
            </a:pPr>
            <a:r>
              <a:rPr lang="pt-BR" sz="1800" dirty="0"/>
              <a:t>1 </a:t>
            </a:r>
            <a:r>
              <a:rPr lang="pt-BR" sz="1800" dirty="0" smtClean="0"/>
              <a:t>	path </a:t>
            </a:r>
            <a:r>
              <a:rPr lang="pt-BR" sz="1800" dirty="0"/>
              <a:t>← </a:t>
            </a:r>
            <a:r>
              <a:rPr lang="pt-BR" sz="1800" dirty="0" smtClean="0"/>
              <a:t>vazio</a:t>
            </a:r>
            <a:endParaRPr lang="pt-BR" sz="1800" dirty="0"/>
          </a:p>
          <a:p>
            <a:pPr marL="1235138" lvl="8" indent="0">
              <a:buNone/>
            </a:pPr>
            <a:r>
              <a:rPr lang="pt-BR" sz="1800" dirty="0"/>
              <a:t>2 </a:t>
            </a:r>
            <a:r>
              <a:rPr lang="pt-BR" sz="1800" dirty="0" smtClean="0"/>
              <a:t>	</a:t>
            </a:r>
            <a:r>
              <a:rPr lang="pt-BR" sz="1800" b="1" dirty="0" smtClean="0"/>
              <a:t>se </a:t>
            </a:r>
            <a:r>
              <a:rPr lang="pt-BR" sz="1800" dirty="0"/>
              <a:t>(CAMINHO-HAMILTONIANO-EXISTE(G) = </a:t>
            </a:r>
            <a:r>
              <a:rPr lang="pt-BR" sz="1800" dirty="0" smtClean="0"/>
              <a:t>sim)</a:t>
            </a:r>
            <a:endParaRPr lang="pt-BR" sz="1800" dirty="0"/>
          </a:p>
          <a:p>
            <a:pPr marL="1235138" lvl="8" indent="0">
              <a:buNone/>
            </a:pPr>
            <a:r>
              <a:rPr lang="pt-BR" sz="1800" dirty="0"/>
              <a:t>3 </a:t>
            </a:r>
            <a:r>
              <a:rPr lang="pt-BR" sz="1800" dirty="0" smtClean="0"/>
              <a:t>		path </a:t>
            </a:r>
            <a:r>
              <a:rPr lang="pt-BR" sz="1800" dirty="0"/>
              <a:t>← ||V(G)|| - 1</a:t>
            </a:r>
          </a:p>
          <a:p>
            <a:pPr marL="1235138" lvl="8" indent="0">
              <a:buNone/>
            </a:pPr>
            <a:r>
              <a:rPr lang="pt-BR" sz="1800" dirty="0"/>
              <a:t>4 </a:t>
            </a:r>
            <a:r>
              <a:rPr lang="pt-BR" sz="1800" dirty="0" smtClean="0"/>
              <a:t>	retorna </a:t>
            </a:r>
            <a:r>
              <a:rPr lang="pt-BR" sz="1800" dirty="0"/>
              <a:t>&lt;G, path&gt;</a:t>
            </a:r>
            <a:endParaRPr lang="pt-BR" sz="1800" dirty="0" smtClean="0"/>
          </a:p>
          <a:p>
            <a:endParaRPr lang="pt-BR" dirty="0"/>
          </a:p>
          <a:p>
            <a:pPr marL="285750" indent="-285750">
              <a:buFont typeface="Wingdings" pitchFamily="2" charset="2"/>
              <a:buChar char="q"/>
            </a:pPr>
            <a:r>
              <a:rPr lang="pt-BR" sz="2400" dirty="0"/>
              <a:t>Análise de complexidade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2000" dirty="0"/>
              <a:t>C</a:t>
            </a:r>
            <a:r>
              <a:rPr lang="pt-BR" sz="1400" dirty="0"/>
              <a:t>algoritmo</a:t>
            </a:r>
            <a:r>
              <a:rPr lang="pt-BR" sz="2000" dirty="0"/>
              <a:t>  = </a:t>
            </a:r>
            <a:r>
              <a:rPr lang="pt-BR" sz="2000" dirty="0" smtClean="0"/>
              <a:t>O(n^m)</a:t>
            </a:r>
            <a:endParaRPr lang="pt-BR" sz="2000" dirty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3600" dirty="0" smtClean="0"/>
              <a:t> Prova que pertence a NP-Completo</a:t>
            </a:r>
            <a:endParaRPr lang="pt-BR" sz="3600" dirty="0"/>
          </a:p>
        </p:txBody>
      </p:sp>
      <p:sp>
        <p:nvSpPr>
          <p:cNvPr id="57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25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8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9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0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2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3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4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6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7" name="Rectangle 1040"/>
          <p:cNvSpPr>
            <a:spLocks noChangeArrowheads="1"/>
          </p:cNvSpPr>
          <p:nvPr/>
        </p:nvSpPr>
        <p:spPr bwMode="auto">
          <a:xfrm>
            <a:off x="2812221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8" name="Rectangle 1041"/>
          <p:cNvSpPr>
            <a:spLocks noChangeArrowheads="1"/>
          </p:cNvSpPr>
          <p:nvPr/>
        </p:nvSpPr>
        <p:spPr bwMode="auto">
          <a:xfrm>
            <a:off x="3405055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9" name="Rectangle 1042"/>
          <p:cNvSpPr>
            <a:spLocks noChangeArrowheads="1"/>
          </p:cNvSpPr>
          <p:nvPr/>
        </p:nvSpPr>
        <p:spPr bwMode="auto">
          <a:xfrm>
            <a:off x="310969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" name="Rectangle 1043"/>
          <p:cNvSpPr>
            <a:spLocks noChangeArrowheads="1"/>
          </p:cNvSpPr>
          <p:nvPr/>
        </p:nvSpPr>
        <p:spPr bwMode="auto">
          <a:xfrm>
            <a:off x="370253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" name="Rectangle 1044"/>
          <p:cNvSpPr>
            <a:spLocks noChangeArrowheads="1"/>
          </p:cNvSpPr>
          <p:nvPr/>
        </p:nvSpPr>
        <p:spPr bwMode="auto">
          <a:xfrm>
            <a:off x="400000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" name="Rectangle 1045"/>
          <p:cNvSpPr>
            <a:spLocks noChangeArrowheads="1"/>
          </p:cNvSpPr>
          <p:nvPr/>
        </p:nvSpPr>
        <p:spPr bwMode="auto">
          <a:xfrm>
            <a:off x="459284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" name="Rectangle 1046"/>
          <p:cNvSpPr>
            <a:spLocks noChangeArrowheads="1"/>
          </p:cNvSpPr>
          <p:nvPr/>
        </p:nvSpPr>
        <p:spPr bwMode="auto">
          <a:xfrm>
            <a:off x="429642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4" name="Rectangle 1047"/>
          <p:cNvSpPr>
            <a:spLocks noChangeArrowheads="1"/>
          </p:cNvSpPr>
          <p:nvPr/>
        </p:nvSpPr>
        <p:spPr bwMode="auto">
          <a:xfrm>
            <a:off x="488820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" name="Rectangle 1048"/>
          <p:cNvSpPr>
            <a:spLocks noChangeArrowheads="1"/>
          </p:cNvSpPr>
          <p:nvPr/>
        </p:nvSpPr>
        <p:spPr bwMode="auto">
          <a:xfrm>
            <a:off x="548103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" name="Rectangle 1049"/>
          <p:cNvSpPr>
            <a:spLocks noChangeArrowheads="1"/>
          </p:cNvSpPr>
          <p:nvPr/>
        </p:nvSpPr>
        <p:spPr bwMode="auto">
          <a:xfrm>
            <a:off x="518567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7" name="Rectangle 1050"/>
          <p:cNvSpPr>
            <a:spLocks noChangeArrowheads="1"/>
          </p:cNvSpPr>
          <p:nvPr/>
        </p:nvSpPr>
        <p:spPr bwMode="auto">
          <a:xfrm>
            <a:off x="577851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" name="Rectangle 1031"/>
          <p:cNvSpPr>
            <a:spLocks noChangeArrowheads="1"/>
          </p:cNvSpPr>
          <p:nvPr/>
        </p:nvSpPr>
        <p:spPr bwMode="auto">
          <a:xfrm>
            <a:off x="607389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" name="Rectangle 1032"/>
          <p:cNvSpPr>
            <a:spLocks noChangeArrowheads="1"/>
          </p:cNvSpPr>
          <p:nvPr/>
        </p:nvSpPr>
        <p:spPr bwMode="auto">
          <a:xfrm>
            <a:off x="6371370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" name="Rectangle 1033"/>
          <p:cNvSpPr>
            <a:spLocks noChangeArrowheads="1"/>
          </p:cNvSpPr>
          <p:nvPr/>
        </p:nvSpPr>
        <p:spPr bwMode="auto">
          <a:xfrm>
            <a:off x="696420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1" name="Rectangle 1034"/>
          <p:cNvSpPr>
            <a:spLocks noChangeArrowheads="1"/>
          </p:cNvSpPr>
          <p:nvPr/>
        </p:nvSpPr>
        <p:spPr bwMode="auto">
          <a:xfrm>
            <a:off x="666778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" name="Rectangle 1035"/>
          <p:cNvSpPr>
            <a:spLocks noChangeArrowheads="1"/>
          </p:cNvSpPr>
          <p:nvPr/>
        </p:nvSpPr>
        <p:spPr bwMode="auto">
          <a:xfrm>
            <a:off x="7260622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2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sz="1400" dirty="0" smtClean="0"/>
          </a:p>
          <a:p>
            <a:pPr algn="just"/>
            <a:r>
              <a:rPr lang="pt-BR" sz="2000" dirty="0" smtClean="0"/>
              <a:t>O </a:t>
            </a:r>
            <a:r>
              <a:rPr lang="pt-BR" sz="2000" dirty="0"/>
              <a:t>problema do maior caminho </a:t>
            </a:r>
            <a:r>
              <a:rPr lang="pt-BR" sz="2000" dirty="0" smtClean="0"/>
              <a:t>é equivalente </a:t>
            </a:r>
            <a:r>
              <a:rPr lang="pt-BR" sz="2000" dirty="0"/>
              <a:t>a achar o maior tempo necessário para cumprir todas as </a:t>
            </a:r>
            <a:r>
              <a:rPr lang="pt-BR" sz="2000" dirty="0" smtClean="0"/>
              <a:t>tarefas </a:t>
            </a:r>
            <a:r>
              <a:rPr lang="pt-BR" sz="2000" dirty="0"/>
              <a:t>ou </a:t>
            </a:r>
            <a:r>
              <a:rPr lang="pt-BR" sz="2000" dirty="0" smtClean="0"/>
              <a:t>a </a:t>
            </a:r>
            <a:r>
              <a:rPr lang="pt-BR" sz="2000" dirty="0"/>
              <a:t>sequência de atividades que devem ser concluídas nas datas programadas para que </a:t>
            </a:r>
            <a:r>
              <a:rPr lang="pt-BR" sz="2000" dirty="0" smtClean="0"/>
              <a:t>um </a:t>
            </a:r>
            <a:r>
              <a:rPr lang="pt-BR" sz="2000" dirty="0"/>
              <a:t>projeto possa ser concluído dentro </a:t>
            </a:r>
            <a:r>
              <a:rPr lang="pt-BR" sz="2000" dirty="0" smtClean="0"/>
              <a:t>de um </a:t>
            </a:r>
            <a:r>
              <a:rPr lang="pt-BR" sz="2000" dirty="0"/>
              <a:t>prazo </a:t>
            </a:r>
            <a:r>
              <a:rPr lang="pt-BR" sz="2000" dirty="0" smtClean="0"/>
              <a:t>estipulado, o chamado </a:t>
            </a:r>
            <a:r>
              <a:rPr lang="pt-BR" sz="2000" dirty="0" smtClean="0"/>
              <a:t>caminho </a:t>
            </a:r>
            <a:r>
              <a:rPr lang="pt-BR" sz="2000" dirty="0" smtClean="0"/>
              <a:t>crítico.</a:t>
            </a:r>
            <a:endParaRPr lang="pt-BR" sz="2000" dirty="0"/>
          </a:p>
          <a:p>
            <a:pPr algn="just"/>
            <a:r>
              <a:rPr lang="pt-BR" sz="2000" dirty="0"/>
              <a:t>É </a:t>
            </a:r>
            <a:r>
              <a:rPr lang="pt-BR" sz="2000" dirty="0" smtClean="0"/>
              <a:t>objeto de estudos em Pesquisa Operacional.</a:t>
            </a:r>
          </a:p>
          <a:p>
            <a:pPr algn="just"/>
            <a:r>
              <a:rPr lang="pt-BR" sz="2000" dirty="0" smtClean="0"/>
              <a:t>É um </a:t>
            </a:r>
            <a:r>
              <a:rPr lang="pt-BR" sz="2000" dirty="0"/>
              <a:t>problema </a:t>
            </a:r>
            <a:r>
              <a:rPr lang="pt-BR" sz="2000"/>
              <a:t>recorrente </a:t>
            </a:r>
            <a:r>
              <a:rPr lang="pt-BR" sz="2000"/>
              <a:t>d</a:t>
            </a:r>
            <a:r>
              <a:rPr lang="pt-BR" sz="2000" smtClean="0"/>
              <a:t>a </a:t>
            </a:r>
            <a:r>
              <a:rPr lang="pt-BR" sz="2000" dirty="0" smtClean="0"/>
              <a:t>Gerência </a:t>
            </a:r>
            <a:r>
              <a:rPr lang="pt-BR" sz="2000" dirty="0"/>
              <a:t>de </a:t>
            </a:r>
            <a:r>
              <a:rPr lang="pt-BR" sz="2000" dirty="0" smtClean="0"/>
              <a:t>Projetos que aparece nas duas técnicas para controle e planejamento de projetos usadas atualmente:</a:t>
            </a:r>
            <a:endParaRPr lang="pt-BR" sz="2000" dirty="0"/>
          </a:p>
          <a:p>
            <a:pPr lvl="1" algn="just"/>
            <a:r>
              <a:rPr lang="pt-BR" sz="2000" dirty="0" smtClean="0"/>
              <a:t>CPM(Critical </a:t>
            </a:r>
            <a:r>
              <a:rPr lang="pt-BR" sz="2000" dirty="0"/>
              <a:t>Path Method</a:t>
            </a:r>
            <a:r>
              <a:rPr lang="pt-BR" sz="2000" dirty="0" smtClean="0"/>
              <a:t>): </a:t>
            </a:r>
            <a:r>
              <a:rPr lang="pt-BR" sz="2000" dirty="0"/>
              <a:t>atividades com durações e custos determinísticos (dados são oriundos de projetos passados)</a:t>
            </a:r>
          </a:p>
          <a:p>
            <a:pPr lvl="1" algn="just"/>
            <a:r>
              <a:rPr lang="pt-BR" sz="2000" dirty="0" smtClean="0"/>
              <a:t>PERT</a:t>
            </a:r>
            <a:r>
              <a:rPr lang="pt-BR" sz="2000" dirty="0"/>
              <a:t>(Program Evaluation and Review Technique</a:t>
            </a:r>
            <a:r>
              <a:rPr lang="pt-BR" sz="2000" dirty="0" smtClean="0"/>
              <a:t>): atividades </a:t>
            </a:r>
            <a:r>
              <a:rPr lang="pt-BR" sz="2000" dirty="0"/>
              <a:t>com durações e custos probabilísticos/estocásticos (probabilidade utilizada para estimar tempos e custos</a:t>
            </a:r>
            <a:r>
              <a:rPr lang="pt-BR" sz="2000" dirty="0" smtClean="0"/>
              <a:t>).</a:t>
            </a:r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26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" name="Rectangle 1040"/>
          <p:cNvSpPr>
            <a:spLocks noChangeArrowheads="1"/>
          </p:cNvSpPr>
          <p:nvPr/>
        </p:nvSpPr>
        <p:spPr bwMode="auto">
          <a:xfrm>
            <a:off x="2812221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Rectangle 1041"/>
          <p:cNvSpPr>
            <a:spLocks noChangeArrowheads="1"/>
          </p:cNvSpPr>
          <p:nvPr/>
        </p:nvSpPr>
        <p:spPr bwMode="auto">
          <a:xfrm>
            <a:off x="3405055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" name="Rectangle 1042"/>
          <p:cNvSpPr>
            <a:spLocks noChangeArrowheads="1"/>
          </p:cNvSpPr>
          <p:nvPr/>
        </p:nvSpPr>
        <p:spPr bwMode="auto">
          <a:xfrm>
            <a:off x="310969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" name="Rectangle 1043"/>
          <p:cNvSpPr>
            <a:spLocks noChangeArrowheads="1"/>
          </p:cNvSpPr>
          <p:nvPr/>
        </p:nvSpPr>
        <p:spPr bwMode="auto">
          <a:xfrm>
            <a:off x="370253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" name="Rectangle 1044"/>
          <p:cNvSpPr>
            <a:spLocks noChangeArrowheads="1"/>
          </p:cNvSpPr>
          <p:nvPr/>
        </p:nvSpPr>
        <p:spPr bwMode="auto">
          <a:xfrm>
            <a:off x="400000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" name="Rectangle 1045"/>
          <p:cNvSpPr>
            <a:spLocks noChangeArrowheads="1"/>
          </p:cNvSpPr>
          <p:nvPr/>
        </p:nvSpPr>
        <p:spPr bwMode="auto">
          <a:xfrm>
            <a:off x="459284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" name="Rectangle 1046"/>
          <p:cNvSpPr>
            <a:spLocks noChangeArrowheads="1"/>
          </p:cNvSpPr>
          <p:nvPr/>
        </p:nvSpPr>
        <p:spPr bwMode="auto">
          <a:xfrm>
            <a:off x="429642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" name="Rectangle 1047"/>
          <p:cNvSpPr>
            <a:spLocks noChangeArrowheads="1"/>
          </p:cNvSpPr>
          <p:nvPr/>
        </p:nvSpPr>
        <p:spPr bwMode="auto">
          <a:xfrm>
            <a:off x="488820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Rectangle 1048"/>
          <p:cNvSpPr>
            <a:spLocks noChangeArrowheads="1"/>
          </p:cNvSpPr>
          <p:nvPr/>
        </p:nvSpPr>
        <p:spPr bwMode="auto">
          <a:xfrm>
            <a:off x="548103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" name="Rectangle 1049"/>
          <p:cNvSpPr>
            <a:spLocks noChangeArrowheads="1"/>
          </p:cNvSpPr>
          <p:nvPr/>
        </p:nvSpPr>
        <p:spPr bwMode="auto">
          <a:xfrm>
            <a:off x="518567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Rectangle 1050"/>
          <p:cNvSpPr>
            <a:spLocks noChangeArrowheads="1"/>
          </p:cNvSpPr>
          <p:nvPr/>
        </p:nvSpPr>
        <p:spPr bwMode="auto">
          <a:xfrm>
            <a:off x="577851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" name="Rectangle 1031"/>
          <p:cNvSpPr>
            <a:spLocks noChangeArrowheads="1"/>
          </p:cNvSpPr>
          <p:nvPr/>
        </p:nvSpPr>
        <p:spPr bwMode="auto">
          <a:xfrm>
            <a:off x="607389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Rectangle 1032"/>
          <p:cNvSpPr>
            <a:spLocks noChangeArrowheads="1"/>
          </p:cNvSpPr>
          <p:nvPr/>
        </p:nvSpPr>
        <p:spPr bwMode="auto">
          <a:xfrm>
            <a:off x="6371370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Rectangle 1033"/>
          <p:cNvSpPr>
            <a:spLocks noChangeArrowheads="1"/>
          </p:cNvSpPr>
          <p:nvPr/>
        </p:nvSpPr>
        <p:spPr bwMode="auto">
          <a:xfrm>
            <a:off x="696420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Rectangle 1034"/>
          <p:cNvSpPr>
            <a:spLocks noChangeArrowheads="1"/>
          </p:cNvSpPr>
          <p:nvPr/>
        </p:nvSpPr>
        <p:spPr bwMode="auto">
          <a:xfrm>
            <a:off x="666778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Rectangle 1035"/>
          <p:cNvSpPr>
            <a:spLocks noChangeArrowheads="1"/>
          </p:cNvSpPr>
          <p:nvPr/>
        </p:nvSpPr>
        <p:spPr bwMode="auto">
          <a:xfrm>
            <a:off x="7260622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Rectangle 1036"/>
          <p:cNvSpPr>
            <a:spLocks noChangeArrowheads="1"/>
          </p:cNvSpPr>
          <p:nvPr/>
        </p:nvSpPr>
        <p:spPr bwMode="auto">
          <a:xfrm>
            <a:off x="755809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962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8396038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BR" sz="2000" dirty="0" smtClean="0"/>
              <a:t>Conseguimos </a:t>
            </a:r>
            <a:r>
              <a:rPr lang="pt-BR" sz="2000" dirty="0"/>
              <a:t>realizar a prova de que o problema do maior caminho </a:t>
            </a:r>
            <a:r>
              <a:rPr lang="pt-BR" sz="2000" dirty="0" smtClean="0"/>
              <a:t>em grafos </a:t>
            </a:r>
            <a:r>
              <a:rPr lang="pt-BR" sz="2000" dirty="0"/>
              <a:t>e um problema NP-completo, pois </a:t>
            </a:r>
            <a:r>
              <a:rPr lang="pt-BR" sz="2000" dirty="0" smtClean="0"/>
              <a:t>não </a:t>
            </a:r>
            <a:r>
              <a:rPr lang="pt-BR" sz="2000" dirty="0"/>
              <a:t>possui </a:t>
            </a:r>
            <a:r>
              <a:rPr lang="pt-BR" sz="2000" dirty="0" smtClean="0"/>
              <a:t>solução </a:t>
            </a:r>
            <a:r>
              <a:rPr lang="pt-BR" sz="2000" dirty="0"/>
              <a:t>em tempo polinomial. </a:t>
            </a:r>
            <a:endParaRPr lang="pt-BR" sz="2000" dirty="0" smtClean="0"/>
          </a:p>
          <a:p>
            <a:pPr marL="285750" indent="-285750">
              <a:buFont typeface="Wingdings" pitchFamily="2" charset="2"/>
              <a:buChar char="q"/>
            </a:pPr>
            <a:endParaRPr lang="pt-BR" sz="20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BR" sz="2000" dirty="0" smtClean="0"/>
              <a:t>As </a:t>
            </a:r>
            <a:r>
              <a:rPr lang="pt-BR" sz="2000" dirty="0"/>
              <a:t>provas </a:t>
            </a:r>
            <a:r>
              <a:rPr lang="pt-BR" sz="2000" dirty="0" smtClean="0"/>
              <a:t>e reduções </a:t>
            </a:r>
            <a:r>
              <a:rPr lang="pt-BR" sz="2000" dirty="0"/>
              <a:t>nos mostraram que o problema em </a:t>
            </a:r>
            <a:r>
              <a:rPr lang="pt-BR" sz="2000" dirty="0" smtClean="0"/>
              <a:t>questão </a:t>
            </a:r>
            <a:r>
              <a:rPr lang="pt-BR" sz="2000" dirty="0"/>
              <a:t>apenas </a:t>
            </a:r>
            <a:r>
              <a:rPr lang="pt-BR" sz="2000" dirty="0" smtClean="0"/>
              <a:t>é verificável </a:t>
            </a:r>
            <a:r>
              <a:rPr lang="pt-BR" sz="2000" dirty="0"/>
              <a:t>em tempo </a:t>
            </a:r>
            <a:r>
              <a:rPr lang="pt-BR" sz="2000" dirty="0" smtClean="0"/>
              <a:t>polinomial.</a:t>
            </a:r>
          </a:p>
          <a:p>
            <a:pPr marL="285750" indent="-285750">
              <a:buFont typeface="Wingdings" pitchFamily="2" charset="2"/>
              <a:buChar char="q"/>
            </a:pPr>
            <a:endParaRPr lang="pt-BR" sz="20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BR" sz="2000" dirty="0" smtClean="0"/>
              <a:t>Ótima opotunidade para exercitar os conteúdos apresentados na disciplina.</a:t>
            </a:r>
            <a:endParaRPr lang="pt-B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 Conclusão</a:t>
            </a:r>
            <a:endParaRPr lang="pt-BR" dirty="0"/>
          </a:p>
        </p:txBody>
      </p:sp>
      <p:sp>
        <p:nvSpPr>
          <p:cNvPr id="54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27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5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6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7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9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0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2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3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4" name="Rectangle 1040"/>
          <p:cNvSpPr>
            <a:spLocks noChangeArrowheads="1"/>
          </p:cNvSpPr>
          <p:nvPr/>
        </p:nvSpPr>
        <p:spPr bwMode="auto">
          <a:xfrm>
            <a:off x="2812221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" name="Rectangle 1041"/>
          <p:cNvSpPr>
            <a:spLocks noChangeArrowheads="1"/>
          </p:cNvSpPr>
          <p:nvPr/>
        </p:nvSpPr>
        <p:spPr bwMode="auto">
          <a:xfrm>
            <a:off x="3405055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6" name="Rectangle 1042"/>
          <p:cNvSpPr>
            <a:spLocks noChangeArrowheads="1"/>
          </p:cNvSpPr>
          <p:nvPr/>
        </p:nvSpPr>
        <p:spPr bwMode="auto">
          <a:xfrm>
            <a:off x="310969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7" name="Rectangle 1043"/>
          <p:cNvSpPr>
            <a:spLocks noChangeArrowheads="1"/>
          </p:cNvSpPr>
          <p:nvPr/>
        </p:nvSpPr>
        <p:spPr bwMode="auto">
          <a:xfrm>
            <a:off x="370253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8" name="Rectangle 1044"/>
          <p:cNvSpPr>
            <a:spLocks noChangeArrowheads="1"/>
          </p:cNvSpPr>
          <p:nvPr/>
        </p:nvSpPr>
        <p:spPr bwMode="auto">
          <a:xfrm>
            <a:off x="400000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9" name="Rectangle 1045"/>
          <p:cNvSpPr>
            <a:spLocks noChangeArrowheads="1"/>
          </p:cNvSpPr>
          <p:nvPr/>
        </p:nvSpPr>
        <p:spPr bwMode="auto">
          <a:xfrm>
            <a:off x="459284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" name="Rectangle 1046"/>
          <p:cNvSpPr>
            <a:spLocks noChangeArrowheads="1"/>
          </p:cNvSpPr>
          <p:nvPr/>
        </p:nvSpPr>
        <p:spPr bwMode="auto">
          <a:xfrm>
            <a:off x="429642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" name="Rectangle 1047"/>
          <p:cNvSpPr>
            <a:spLocks noChangeArrowheads="1"/>
          </p:cNvSpPr>
          <p:nvPr/>
        </p:nvSpPr>
        <p:spPr bwMode="auto">
          <a:xfrm>
            <a:off x="488820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" name="Rectangle 1048"/>
          <p:cNvSpPr>
            <a:spLocks noChangeArrowheads="1"/>
          </p:cNvSpPr>
          <p:nvPr/>
        </p:nvSpPr>
        <p:spPr bwMode="auto">
          <a:xfrm>
            <a:off x="548103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" name="Rectangle 1049"/>
          <p:cNvSpPr>
            <a:spLocks noChangeArrowheads="1"/>
          </p:cNvSpPr>
          <p:nvPr/>
        </p:nvSpPr>
        <p:spPr bwMode="auto">
          <a:xfrm>
            <a:off x="518567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4" name="Rectangle 1050"/>
          <p:cNvSpPr>
            <a:spLocks noChangeArrowheads="1"/>
          </p:cNvSpPr>
          <p:nvPr/>
        </p:nvSpPr>
        <p:spPr bwMode="auto">
          <a:xfrm>
            <a:off x="577851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" name="Rectangle 1031"/>
          <p:cNvSpPr>
            <a:spLocks noChangeArrowheads="1"/>
          </p:cNvSpPr>
          <p:nvPr/>
        </p:nvSpPr>
        <p:spPr bwMode="auto">
          <a:xfrm>
            <a:off x="607389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" name="Rectangle 1032"/>
          <p:cNvSpPr>
            <a:spLocks noChangeArrowheads="1"/>
          </p:cNvSpPr>
          <p:nvPr/>
        </p:nvSpPr>
        <p:spPr bwMode="auto">
          <a:xfrm>
            <a:off x="6371370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7" name="Rectangle 1033"/>
          <p:cNvSpPr>
            <a:spLocks noChangeArrowheads="1"/>
          </p:cNvSpPr>
          <p:nvPr/>
        </p:nvSpPr>
        <p:spPr bwMode="auto">
          <a:xfrm>
            <a:off x="696420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" name="Rectangle 1034"/>
          <p:cNvSpPr>
            <a:spLocks noChangeArrowheads="1"/>
          </p:cNvSpPr>
          <p:nvPr/>
        </p:nvSpPr>
        <p:spPr bwMode="auto">
          <a:xfrm>
            <a:off x="666778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" name="Rectangle 1035"/>
          <p:cNvSpPr>
            <a:spLocks noChangeArrowheads="1"/>
          </p:cNvSpPr>
          <p:nvPr/>
        </p:nvSpPr>
        <p:spPr bwMode="auto">
          <a:xfrm>
            <a:off x="7260622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" name="Rectangle 1036"/>
          <p:cNvSpPr>
            <a:spLocks noChangeArrowheads="1"/>
          </p:cNvSpPr>
          <p:nvPr/>
        </p:nvSpPr>
        <p:spPr bwMode="auto">
          <a:xfrm>
            <a:off x="755809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" name="Rectangle 1038"/>
          <p:cNvSpPr>
            <a:spLocks noChangeArrowheads="1"/>
          </p:cNvSpPr>
          <p:nvPr/>
        </p:nvSpPr>
        <p:spPr bwMode="auto">
          <a:xfrm>
            <a:off x="785557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8396038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[KHM] Khan, </a:t>
            </a:r>
            <a:r>
              <a:rPr lang="en-US" sz="2000" dirty="0" err="1"/>
              <a:t>Mumit</a:t>
            </a:r>
            <a:r>
              <a:rPr lang="en-US" sz="2000" dirty="0"/>
              <a:t>. CSE 221: Longest path in a directed acyclic graph (DAG). April 10, 2011.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[MCP] McCabe, Paul. University of Toronto. Professor of CSC363, Computational Complexity </a:t>
            </a:r>
            <a:r>
              <a:rPr lang="en-US" sz="2000" dirty="0" smtClean="0"/>
              <a:t>and Computability </a:t>
            </a:r>
            <a:r>
              <a:rPr lang="en-US" sz="2000" dirty="0"/>
              <a:t>on Spring 2005. (http://www.cs.toronto.edu/~pmccabe/csc363-2005S/)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pt-BR" sz="2000" dirty="0"/>
              <a:t>[RSF] Rezende, Susanna Figueiredo. Caminhos mais longos em grafos. Instituto de Matematica </a:t>
            </a:r>
            <a:r>
              <a:rPr lang="pt-BR" sz="2000" dirty="0" smtClean="0"/>
              <a:t>e Estatstica</a:t>
            </a:r>
            <a:r>
              <a:rPr lang="pt-BR" sz="2000" dirty="0"/>
              <a:t>, Universidade de Sao Paulo, Brasil. 17 de fevereiro de 2012.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[URUY] </a:t>
            </a:r>
            <a:r>
              <a:rPr lang="en-US" sz="2000" dirty="0" err="1"/>
              <a:t>Uehara</a:t>
            </a:r>
            <a:r>
              <a:rPr lang="en-US" sz="2000" dirty="0"/>
              <a:t>, </a:t>
            </a:r>
            <a:r>
              <a:rPr lang="en-US" sz="2000" dirty="0" err="1"/>
              <a:t>Ryuhei</a:t>
            </a:r>
            <a:r>
              <a:rPr lang="en-US" sz="2000" dirty="0"/>
              <a:t> and Uno, </a:t>
            </a:r>
            <a:r>
              <a:rPr lang="en-US" sz="2000" dirty="0" err="1"/>
              <a:t>Yushi</a:t>
            </a:r>
            <a:r>
              <a:rPr lang="en-US" sz="2000" dirty="0"/>
              <a:t>. On Computing Longest Paths in Small Graph </a:t>
            </a:r>
            <a:r>
              <a:rPr lang="en-US" sz="2000" dirty="0" smtClean="0"/>
              <a:t>Classes. Department </a:t>
            </a:r>
            <a:r>
              <a:rPr lang="en-US" sz="2000" dirty="0"/>
              <a:t>of Information Processing, School of Information Science, Japan Advanced Institute </a:t>
            </a:r>
            <a:r>
              <a:rPr lang="en-US" sz="2000" dirty="0" smtClean="0"/>
              <a:t>of Science </a:t>
            </a:r>
            <a:r>
              <a:rPr lang="en-US" sz="2000" dirty="0"/>
              <a:t>and Technology (JAIST). Japan, July 28, 2005.</a:t>
            </a:r>
            <a:endParaRPr lang="pt-B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 Referências</a:t>
            </a:r>
            <a:endParaRPr lang="pt-BR" dirty="0"/>
          </a:p>
        </p:txBody>
      </p:sp>
      <p:sp>
        <p:nvSpPr>
          <p:cNvPr id="53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28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5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6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7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9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0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2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3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4" name="Rectangle 1040"/>
          <p:cNvSpPr>
            <a:spLocks noChangeArrowheads="1"/>
          </p:cNvSpPr>
          <p:nvPr/>
        </p:nvSpPr>
        <p:spPr bwMode="auto">
          <a:xfrm>
            <a:off x="2812221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" name="Rectangle 1041"/>
          <p:cNvSpPr>
            <a:spLocks noChangeArrowheads="1"/>
          </p:cNvSpPr>
          <p:nvPr/>
        </p:nvSpPr>
        <p:spPr bwMode="auto">
          <a:xfrm>
            <a:off x="3405055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6" name="Rectangle 1042"/>
          <p:cNvSpPr>
            <a:spLocks noChangeArrowheads="1"/>
          </p:cNvSpPr>
          <p:nvPr/>
        </p:nvSpPr>
        <p:spPr bwMode="auto">
          <a:xfrm>
            <a:off x="310969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7" name="Rectangle 1043"/>
          <p:cNvSpPr>
            <a:spLocks noChangeArrowheads="1"/>
          </p:cNvSpPr>
          <p:nvPr/>
        </p:nvSpPr>
        <p:spPr bwMode="auto">
          <a:xfrm>
            <a:off x="370253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8" name="Rectangle 1044"/>
          <p:cNvSpPr>
            <a:spLocks noChangeArrowheads="1"/>
          </p:cNvSpPr>
          <p:nvPr/>
        </p:nvSpPr>
        <p:spPr bwMode="auto">
          <a:xfrm>
            <a:off x="400000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9" name="Rectangle 1045"/>
          <p:cNvSpPr>
            <a:spLocks noChangeArrowheads="1"/>
          </p:cNvSpPr>
          <p:nvPr/>
        </p:nvSpPr>
        <p:spPr bwMode="auto">
          <a:xfrm>
            <a:off x="459284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" name="Rectangle 1046"/>
          <p:cNvSpPr>
            <a:spLocks noChangeArrowheads="1"/>
          </p:cNvSpPr>
          <p:nvPr/>
        </p:nvSpPr>
        <p:spPr bwMode="auto">
          <a:xfrm>
            <a:off x="429642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" name="Rectangle 1047"/>
          <p:cNvSpPr>
            <a:spLocks noChangeArrowheads="1"/>
          </p:cNvSpPr>
          <p:nvPr/>
        </p:nvSpPr>
        <p:spPr bwMode="auto">
          <a:xfrm>
            <a:off x="488820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" name="Rectangle 1048"/>
          <p:cNvSpPr>
            <a:spLocks noChangeArrowheads="1"/>
          </p:cNvSpPr>
          <p:nvPr/>
        </p:nvSpPr>
        <p:spPr bwMode="auto">
          <a:xfrm>
            <a:off x="548103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" name="Rectangle 1049"/>
          <p:cNvSpPr>
            <a:spLocks noChangeArrowheads="1"/>
          </p:cNvSpPr>
          <p:nvPr/>
        </p:nvSpPr>
        <p:spPr bwMode="auto">
          <a:xfrm>
            <a:off x="518567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4" name="Rectangle 1050"/>
          <p:cNvSpPr>
            <a:spLocks noChangeArrowheads="1"/>
          </p:cNvSpPr>
          <p:nvPr/>
        </p:nvSpPr>
        <p:spPr bwMode="auto">
          <a:xfrm>
            <a:off x="577851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5" name="Rectangle 1031"/>
          <p:cNvSpPr>
            <a:spLocks noChangeArrowheads="1"/>
          </p:cNvSpPr>
          <p:nvPr/>
        </p:nvSpPr>
        <p:spPr bwMode="auto">
          <a:xfrm>
            <a:off x="607389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6" name="Rectangle 1032"/>
          <p:cNvSpPr>
            <a:spLocks noChangeArrowheads="1"/>
          </p:cNvSpPr>
          <p:nvPr/>
        </p:nvSpPr>
        <p:spPr bwMode="auto">
          <a:xfrm>
            <a:off x="6371370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7" name="Rectangle 1033"/>
          <p:cNvSpPr>
            <a:spLocks noChangeArrowheads="1"/>
          </p:cNvSpPr>
          <p:nvPr/>
        </p:nvSpPr>
        <p:spPr bwMode="auto">
          <a:xfrm>
            <a:off x="696420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" name="Rectangle 1034"/>
          <p:cNvSpPr>
            <a:spLocks noChangeArrowheads="1"/>
          </p:cNvSpPr>
          <p:nvPr/>
        </p:nvSpPr>
        <p:spPr bwMode="auto">
          <a:xfrm>
            <a:off x="666778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" name="Rectangle 1035"/>
          <p:cNvSpPr>
            <a:spLocks noChangeArrowheads="1"/>
          </p:cNvSpPr>
          <p:nvPr/>
        </p:nvSpPr>
        <p:spPr bwMode="auto">
          <a:xfrm>
            <a:off x="7260622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" name="Rectangle 1036"/>
          <p:cNvSpPr>
            <a:spLocks noChangeArrowheads="1"/>
          </p:cNvSpPr>
          <p:nvPr/>
        </p:nvSpPr>
        <p:spPr bwMode="auto">
          <a:xfrm>
            <a:off x="755809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1" name="Rectangle 1037"/>
          <p:cNvSpPr>
            <a:spLocks noChangeArrowheads="1"/>
          </p:cNvSpPr>
          <p:nvPr/>
        </p:nvSpPr>
        <p:spPr bwMode="auto">
          <a:xfrm>
            <a:off x="815093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" name="Rectangle 1038"/>
          <p:cNvSpPr>
            <a:spLocks noChangeArrowheads="1"/>
          </p:cNvSpPr>
          <p:nvPr/>
        </p:nvSpPr>
        <p:spPr bwMode="auto">
          <a:xfrm>
            <a:off x="785557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78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339975" y="1341834"/>
            <a:ext cx="4824413" cy="93503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pt-BR" sz="4400" dirty="0" smtClean="0"/>
              <a:t>Dúvidas?</a:t>
            </a:r>
          </a:p>
          <a:p>
            <a:endParaRPr lang="pt-BR" sz="4400" dirty="0" smtClean="0"/>
          </a:p>
        </p:txBody>
      </p:sp>
      <p:pic>
        <p:nvPicPr>
          <p:cNvPr id="57348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276475"/>
            <a:ext cx="32385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29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6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7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8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9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0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2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3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4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5" name="Rectangle 1040"/>
          <p:cNvSpPr>
            <a:spLocks noChangeArrowheads="1"/>
          </p:cNvSpPr>
          <p:nvPr/>
        </p:nvSpPr>
        <p:spPr bwMode="auto">
          <a:xfrm>
            <a:off x="2812221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6" name="Rectangle 1041"/>
          <p:cNvSpPr>
            <a:spLocks noChangeArrowheads="1"/>
          </p:cNvSpPr>
          <p:nvPr/>
        </p:nvSpPr>
        <p:spPr bwMode="auto">
          <a:xfrm>
            <a:off x="3405055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7" name="Rectangle 1042"/>
          <p:cNvSpPr>
            <a:spLocks noChangeArrowheads="1"/>
          </p:cNvSpPr>
          <p:nvPr/>
        </p:nvSpPr>
        <p:spPr bwMode="auto">
          <a:xfrm>
            <a:off x="310969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" name="Rectangle 1043"/>
          <p:cNvSpPr>
            <a:spLocks noChangeArrowheads="1"/>
          </p:cNvSpPr>
          <p:nvPr/>
        </p:nvSpPr>
        <p:spPr bwMode="auto">
          <a:xfrm>
            <a:off x="370253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9" name="Rectangle 1044"/>
          <p:cNvSpPr>
            <a:spLocks noChangeArrowheads="1"/>
          </p:cNvSpPr>
          <p:nvPr/>
        </p:nvSpPr>
        <p:spPr bwMode="auto">
          <a:xfrm>
            <a:off x="400000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0" name="Rectangle 1045"/>
          <p:cNvSpPr>
            <a:spLocks noChangeArrowheads="1"/>
          </p:cNvSpPr>
          <p:nvPr/>
        </p:nvSpPr>
        <p:spPr bwMode="auto">
          <a:xfrm>
            <a:off x="459284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" name="Rectangle 1046"/>
          <p:cNvSpPr>
            <a:spLocks noChangeArrowheads="1"/>
          </p:cNvSpPr>
          <p:nvPr/>
        </p:nvSpPr>
        <p:spPr bwMode="auto">
          <a:xfrm>
            <a:off x="429642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2" name="Rectangle 1047"/>
          <p:cNvSpPr>
            <a:spLocks noChangeArrowheads="1"/>
          </p:cNvSpPr>
          <p:nvPr/>
        </p:nvSpPr>
        <p:spPr bwMode="auto">
          <a:xfrm>
            <a:off x="488820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3" name="Rectangle 1048"/>
          <p:cNvSpPr>
            <a:spLocks noChangeArrowheads="1"/>
          </p:cNvSpPr>
          <p:nvPr/>
        </p:nvSpPr>
        <p:spPr bwMode="auto">
          <a:xfrm>
            <a:off x="548103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4" name="Rectangle 1049"/>
          <p:cNvSpPr>
            <a:spLocks noChangeArrowheads="1"/>
          </p:cNvSpPr>
          <p:nvPr/>
        </p:nvSpPr>
        <p:spPr bwMode="auto">
          <a:xfrm>
            <a:off x="518567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" name="Rectangle 1050"/>
          <p:cNvSpPr>
            <a:spLocks noChangeArrowheads="1"/>
          </p:cNvSpPr>
          <p:nvPr/>
        </p:nvSpPr>
        <p:spPr bwMode="auto">
          <a:xfrm>
            <a:off x="577851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6" name="Rectangle 1031"/>
          <p:cNvSpPr>
            <a:spLocks noChangeArrowheads="1"/>
          </p:cNvSpPr>
          <p:nvPr/>
        </p:nvSpPr>
        <p:spPr bwMode="auto">
          <a:xfrm>
            <a:off x="607389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7" name="Rectangle 1032"/>
          <p:cNvSpPr>
            <a:spLocks noChangeArrowheads="1"/>
          </p:cNvSpPr>
          <p:nvPr/>
        </p:nvSpPr>
        <p:spPr bwMode="auto">
          <a:xfrm>
            <a:off x="6371370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8" name="Rectangle 1033"/>
          <p:cNvSpPr>
            <a:spLocks noChangeArrowheads="1"/>
          </p:cNvSpPr>
          <p:nvPr/>
        </p:nvSpPr>
        <p:spPr bwMode="auto">
          <a:xfrm>
            <a:off x="696420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9" name="Rectangle 1034"/>
          <p:cNvSpPr>
            <a:spLocks noChangeArrowheads="1"/>
          </p:cNvSpPr>
          <p:nvPr/>
        </p:nvSpPr>
        <p:spPr bwMode="auto">
          <a:xfrm>
            <a:off x="666778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" name="Rectangle 1035"/>
          <p:cNvSpPr>
            <a:spLocks noChangeArrowheads="1"/>
          </p:cNvSpPr>
          <p:nvPr/>
        </p:nvSpPr>
        <p:spPr bwMode="auto">
          <a:xfrm>
            <a:off x="7260622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" name="Rectangle 1036"/>
          <p:cNvSpPr>
            <a:spLocks noChangeArrowheads="1"/>
          </p:cNvSpPr>
          <p:nvPr/>
        </p:nvSpPr>
        <p:spPr bwMode="auto">
          <a:xfrm>
            <a:off x="755809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" name="Rectangle 1037"/>
          <p:cNvSpPr>
            <a:spLocks noChangeArrowheads="1"/>
          </p:cNvSpPr>
          <p:nvPr/>
        </p:nvSpPr>
        <p:spPr bwMode="auto">
          <a:xfrm>
            <a:off x="815093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" name="Rectangle 1038"/>
          <p:cNvSpPr>
            <a:spLocks noChangeArrowheads="1"/>
          </p:cNvSpPr>
          <p:nvPr/>
        </p:nvSpPr>
        <p:spPr bwMode="auto">
          <a:xfrm>
            <a:off x="785557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4" name="Rectangle 1039"/>
          <p:cNvSpPr>
            <a:spLocks noChangeArrowheads="1"/>
          </p:cNvSpPr>
          <p:nvPr/>
        </p:nvSpPr>
        <p:spPr bwMode="auto">
          <a:xfrm>
            <a:off x="844840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7680960" cy="47244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pt-BR" sz="2000" dirty="0" smtClean="0"/>
              <a:t>Problema: encontrar o caminho simples de maior comprimento em um grafo.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 Caracterização </a:t>
            </a:r>
            <a:r>
              <a:rPr lang="pt-BR" dirty="0"/>
              <a:t>do </a:t>
            </a:r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58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9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0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2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21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30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8371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353672" y="4509120"/>
            <a:ext cx="8424863" cy="8636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pt-BR" sz="4400" dirty="0" smtClean="0"/>
              <a:t>Obrigado!!!</a:t>
            </a:r>
          </a:p>
        </p:txBody>
      </p:sp>
      <p:sp>
        <p:nvSpPr>
          <p:cNvPr id="58373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374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375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376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377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378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379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380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381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382" name="Rectangle 1040"/>
          <p:cNvSpPr>
            <a:spLocks noChangeArrowheads="1"/>
          </p:cNvSpPr>
          <p:nvPr/>
        </p:nvSpPr>
        <p:spPr bwMode="auto">
          <a:xfrm>
            <a:off x="2812221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383" name="Rectangle 1041"/>
          <p:cNvSpPr>
            <a:spLocks noChangeArrowheads="1"/>
          </p:cNvSpPr>
          <p:nvPr/>
        </p:nvSpPr>
        <p:spPr bwMode="auto">
          <a:xfrm>
            <a:off x="3405055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384" name="Rectangle 1042"/>
          <p:cNvSpPr>
            <a:spLocks noChangeArrowheads="1"/>
          </p:cNvSpPr>
          <p:nvPr/>
        </p:nvSpPr>
        <p:spPr bwMode="auto">
          <a:xfrm>
            <a:off x="310969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385" name="Rectangle 1043"/>
          <p:cNvSpPr>
            <a:spLocks noChangeArrowheads="1"/>
          </p:cNvSpPr>
          <p:nvPr/>
        </p:nvSpPr>
        <p:spPr bwMode="auto">
          <a:xfrm>
            <a:off x="370253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386" name="Rectangle 1044"/>
          <p:cNvSpPr>
            <a:spLocks noChangeArrowheads="1"/>
          </p:cNvSpPr>
          <p:nvPr/>
        </p:nvSpPr>
        <p:spPr bwMode="auto">
          <a:xfrm>
            <a:off x="400000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387" name="Rectangle 1045"/>
          <p:cNvSpPr>
            <a:spLocks noChangeArrowheads="1"/>
          </p:cNvSpPr>
          <p:nvPr/>
        </p:nvSpPr>
        <p:spPr bwMode="auto">
          <a:xfrm>
            <a:off x="459284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388" name="Rectangle 1046"/>
          <p:cNvSpPr>
            <a:spLocks noChangeArrowheads="1"/>
          </p:cNvSpPr>
          <p:nvPr/>
        </p:nvSpPr>
        <p:spPr bwMode="auto">
          <a:xfrm>
            <a:off x="429642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389" name="Rectangle 1047"/>
          <p:cNvSpPr>
            <a:spLocks noChangeArrowheads="1"/>
          </p:cNvSpPr>
          <p:nvPr/>
        </p:nvSpPr>
        <p:spPr bwMode="auto">
          <a:xfrm>
            <a:off x="488820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390" name="Rectangle 1048"/>
          <p:cNvSpPr>
            <a:spLocks noChangeArrowheads="1"/>
          </p:cNvSpPr>
          <p:nvPr/>
        </p:nvSpPr>
        <p:spPr bwMode="auto">
          <a:xfrm>
            <a:off x="548103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391" name="Rectangle 1049"/>
          <p:cNvSpPr>
            <a:spLocks noChangeArrowheads="1"/>
          </p:cNvSpPr>
          <p:nvPr/>
        </p:nvSpPr>
        <p:spPr bwMode="auto">
          <a:xfrm>
            <a:off x="518567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392" name="Rectangle 1050"/>
          <p:cNvSpPr>
            <a:spLocks noChangeArrowheads="1"/>
          </p:cNvSpPr>
          <p:nvPr/>
        </p:nvSpPr>
        <p:spPr bwMode="auto">
          <a:xfrm>
            <a:off x="577851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" name="Rectangle 1031"/>
          <p:cNvSpPr>
            <a:spLocks noChangeArrowheads="1"/>
          </p:cNvSpPr>
          <p:nvPr/>
        </p:nvSpPr>
        <p:spPr bwMode="auto">
          <a:xfrm>
            <a:off x="607389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Rectangle 1032"/>
          <p:cNvSpPr>
            <a:spLocks noChangeArrowheads="1"/>
          </p:cNvSpPr>
          <p:nvPr/>
        </p:nvSpPr>
        <p:spPr bwMode="auto">
          <a:xfrm>
            <a:off x="6371370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Rectangle 1033"/>
          <p:cNvSpPr>
            <a:spLocks noChangeArrowheads="1"/>
          </p:cNvSpPr>
          <p:nvPr/>
        </p:nvSpPr>
        <p:spPr bwMode="auto">
          <a:xfrm>
            <a:off x="6964205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Rectangle 1034"/>
          <p:cNvSpPr>
            <a:spLocks noChangeArrowheads="1"/>
          </p:cNvSpPr>
          <p:nvPr/>
        </p:nvSpPr>
        <p:spPr bwMode="auto">
          <a:xfrm>
            <a:off x="666778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Rectangle 1035"/>
          <p:cNvSpPr>
            <a:spLocks noChangeArrowheads="1"/>
          </p:cNvSpPr>
          <p:nvPr/>
        </p:nvSpPr>
        <p:spPr bwMode="auto">
          <a:xfrm>
            <a:off x="7260622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Rectangle 1036"/>
          <p:cNvSpPr>
            <a:spLocks noChangeArrowheads="1"/>
          </p:cNvSpPr>
          <p:nvPr/>
        </p:nvSpPr>
        <p:spPr bwMode="auto">
          <a:xfrm>
            <a:off x="755809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Rectangle 1037"/>
          <p:cNvSpPr>
            <a:spLocks noChangeArrowheads="1"/>
          </p:cNvSpPr>
          <p:nvPr/>
        </p:nvSpPr>
        <p:spPr bwMode="auto">
          <a:xfrm>
            <a:off x="815093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Rectangle 1038"/>
          <p:cNvSpPr>
            <a:spLocks noChangeArrowheads="1"/>
          </p:cNvSpPr>
          <p:nvPr/>
        </p:nvSpPr>
        <p:spPr bwMode="auto">
          <a:xfrm>
            <a:off x="785557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Rectangle 1039"/>
          <p:cNvSpPr>
            <a:spLocks noChangeArrowheads="1"/>
          </p:cNvSpPr>
          <p:nvPr/>
        </p:nvSpPr>
        <p:spPr bwMode="auto">
          <a:xfrm>
            <a:off x="844840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1040"/>
          <p:cNvSpPr>
            <a:spLocks noChangeArrowheads="1"/>
          </p:cNvSpPr>
          <p:nvPr/>
        </p:nvSpPr>
        <p:spPr bwMode="auto">
          <a:xfrm>
            <a:off x="8734779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pic>
        <p:nvPicPr>
          <p:cNvPr id="36" name="Picture 4" descr="File:Markström-Graph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13" y="1874408"/>
            <a:ext cx="2405279" cy="240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ângulo 36"/>
          <p:cNvSpPr/>
          <p:nvPr/>
        </p:nvSpPr>
        <p:spPr>
          <a:xfrm>
            <a:off x="2608351" y="1412776"/>
            <a:ext cx="3907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PROBLEMA DO MAIOR CAMINHO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7680960" cy="47244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sz="2000" dirty="0" smtClean="0"/>
              <a:t>Problema: encontrar o caminho simples de maior comprimento em um grafo.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1800" dirty="0" smtClean="0"/>
              <a:t>Caminho simples: caminho que não contém vértices repetidos.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1800" dirty="0" smtClean="0"/>
              <a:t>Maior comprimento: maior quantidade de arestas entre dois vértices, desde que respeite o caminho simples.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 Caracterização </a:t>
            </a:r>
            <a:r>
              <a:rPr lang="pt-BR" dirty="0"/>
              <a:t>do </a:t>
            </a:r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26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4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7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00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7680960" cy="47244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sz="2000" dirty="0" smtClean="0"/>
              <a:t>Problema: encontrar o caminho simples de maior comprimento em um grafo.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1800" dirty="0" smtClean="0"/>
              <a:t>Caminho simples: caminho que não contém vértices repetidos.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1800" dirty="0" smtClean="0"/>
              <a:t>Maior comprimento: maior quantidade de arestas entre dois vértices, desde que respeite o caminho simples.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sz="2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BR" sz="2000" dirty="0" smtClean="0"/>
              <a:t>O problema do maior caminho em grafos é NP-completo.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 Caracterização </a:t>
            </a:r>
            <a:r>
              <a:rPr lang="pt-BR" dirty="0"/>
              <a:t>do </a:t>
            </a:r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57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8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9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0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2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74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7680960" cy="47244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sz="2000" dirty="0" smtClean="0"/>
              <a:t>Problema: encontrar o caminho simples de maior comprimento em um grafo.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1800" dirty="0" smtClean="0"/>
              <a:t>Caminho simples: caminho que não contém vértices repetidos.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1800" dirty="0" smtClean="0"/>
              <a:t>Maior comprimento: maior quantidade de arestas entre dois vértices, desde que respeite o caminho simples.</a:t>
            </a:r>
          </a:p>
          <a:p>
            <a:pPr marL="171450" lvl="1" indent="0">
              <a:buNone/>
            </a:pPr>
            <a:endParaRPr lang="pt-BR" sz="18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BR" sz="2000" dirty="0" smtClean="0"/>
              <a:t>O problema do maior caminho em grafos é NP-completo.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1800" dirty="0" smtClean="0"/>
              <a:t>Não possui solução em tempo polinomial, a não ser que P = NP.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1800" dirty="0" smtClean="0"/>
              <a:t>Pode ser verificado em tempo polinomial.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sz="2000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sz="2000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sz="2000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 Caracterização </a:t>
            </a:r>
            <a:r>
              <a:rPr lang="pt-BR" dirty="0"/>
              <a:t>do </a:t>
            </a:r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26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6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7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19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7680960" cy="47244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sz="2000" dirty="0" smtClean="0"/>
              <a:t>Problema: encontrar o caminho simples de maior comprimento em um grafo.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1800" dirty="0" smtClean="0"/>
              <a:t>Caminho simples: caminho que não contém vértices repetidos.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1800" dirty="0" smtClean="0"/>
              <a:t>Maior comprimento: maior quantidade de arestas entre dois vértices, desde que respeite o caminho simples.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sz="18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BR" sz="2000" dirty="0" smtClean="0"/>
              <a:t>O problema do maior caminho em grafos é NP-completo.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1800" dirty="0" smtClean="0"/>
              <a:t>Não possui solução em tempo polinomial, a não ser que P = NP.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1800" dirty="0" smtClean="0"/>
              <a:t>Pode ser verificado em tempo polinomial.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sz="18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pt-BR" sz="2000" dirty="0" smtClean="0"/>
              <a:t>Versão padrão do problema:</a:t>
            </a:r>
          </a:p>
          <a:p>
            <a:pPr marL="457200" lvl="1" indent="-285750">
              <a:buFont typeface="Wingdings" pitchFamily="2" charset="2"/>
              <a:buChar char="q"/>
            </a:pPr>
            <a:r>
              <a:rPr lang="pt-BR" sz="1800" dirty="0" smtClean="0"/>
              <a:t>Dado um grafo conexo, encontrar um caminho simples de comprimento maior ou igual a k.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sz="2000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sz="2000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sz="2000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 Caracterização </a:t>
            </a:r>
            <a:r>
              <a:rPr lang="pt-BR" dirty="0"/>
              <a:t>do </a:t>
            </a:r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26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7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7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2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3931542" cy="47244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Exemplo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 Caracterização </a:t>
            </a:r>
            <a:r>
              <a:rPr lang="pt-BR" dirty="0"/>
              <a:t>do </a:t>
            </a:r>
            <a:r>
              <a:rPr lang="pt-BR" dirty="0" smtClean="0"/>
              <a:t>problema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08920"/>
            <a:ext cx="3428572" cy="228571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823379" y="3116437"/>
            <a:ext cx="3931542" cy="147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pt-BR" sz="2800" dirty="0" smtClean="0"/>
              <a:t>Qual o maior caminho simples deste grafo?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9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8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0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40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52426" y="1463040"/>
            <a:ext cx="3931542" cy="4724400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itchFamily="2" charset="2"/>
              <a:buChar char="q"/>
            </a:pPr>
            <a:r>
              <a:rPr lang="pt-BR" dirty="0" smtClean="0"/>
              <a:t>Exemplo</a:t>
            </a:r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 smtClean="0"/>
          </a:p>
          <a:p>
            <a:pPr marL="457200" lvl="1" indent="-285750">
              <a:buFont typeface="Wingdings" pitchFamily="2" charset="2"/>
              <a:buChar char="q"/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536104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b="1" dirty="0" smtClean="0"/>
              <a:t> </a:t>
            </a:r>
            <a:r>
              <a:rPr lang="pt-BR" dirty="0" smtClean="0"/>
              <a:t>Caracterização </a:t>
            </a:r>
            <a:r>
              <a:rPr lang="pt-BR" dirty="0"/>
              <a:t>do </a:t>
            </a:r>
            <a:r>
              <a:rPr lang="pt-BR" dirty="0" smtClean="0"/>
              <a:t>problema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17033"/>
            <a:ext cx="3428572" cy="228571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031940" y="3491737"/>
            <a:ext cx="1080120" cy="72008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17033"/>
            <a:ext cx="3428572" cy="2285714"/>
          </a:xfrm>
          <a:prstGeom prst="rect">
            <a:avLst/>
          </a:prstGeom>
        </p:spPr>
      </p:pic>
      <p:sp>
        <p:nvSpPr>
          <p:cNvPr id="31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8243888" y="6616700"/>
            <a:ext cx="50958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fld id="{DD492FA1-9F23-4482-B4DC-8446AA4DC50B}" type="slidenum">
              <a:rPr lang="en-US" smtClean="0">
                <a:solidFill>
                  <a:srgbClr val="000000"/>
                </a:solidFill>
              </a:rPr>
              <a:pPr eaLnBrk="1" hangingPunct="1"/>
              <a:t>9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2" name="Rectangle 1031"/>
          <p:cNvSpPr>
            <a:spLocks noChangeArrowheads="1"/>
          </p:cNvSpPr>
          <p:nvPr/>
        </p:nvSpPr>
        <p:spPr bwMode="auto">
          <a:xfrm>
            <a:off x="14128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Rectangle 1032"/>
          <p:cNvSpPr>
            <a:spLocks noChangeArrowheads="1"/>
          </p:cNvSpPr>
          <p:nvPr/>
        </p:nvSpPr>
        <p:spPr bwMode="auto">
          <a:xfrm>
            <a:off x="438764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Rectangle 1033"/>
          <p:cNvSpPr>
            <a:spLocks noChangeArrowheads="1"/>
          </p:cNvSpPr>
          <p:nvPr/>
        </p:nvSpPr>
        <p:spPr bwMode="auto">
          <a:xfrm>
            <a:off x="1031599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Rectangle 1034"/>
          <p:cNvSpPr>
            <a:spLocks noChangeArrowheads="1"/>
          </p:cNvSpPr>
          <p:nvPr/>
        </p:nvSpPr>
        <p:spPr bwMode="auto">
          <a:xfrm>
            <a:off x="735181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Rectangle 1035"/>
          <p:cNvSpPr>
            <a:spLocks noChangeArrowheads="1"/>
          </p:cNvSpPr>
          <p:nvPr/>
        </p:nvSpPr>
        <p:spPr bwMode="auto">
          <a:xfrm>
            <a:off x="1328016" y="6343650"/>
            <a:ext cx="267835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Rectangle 1036"/>
          <p:cNvSpPr>
            <a:spLocks noChangeArrowheads="1"/>
          </p:cNvSpPr>
          <p:nvPr/>
        </p:nvSpPr>
        <p:spPr bwMode="auto">
          <a:xfrm>
            <a:off x="1625492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Rectangle 1037"/>
          <p:cNvSpPr>
            <a:spLocks noChangeArrowheads="1"/>
          </p:cNvSpPr>
          <p:nvPr/>
        </p:nvSpPr>
        <p:spPr bwMode="auto">
          <a:xfrm>
            <a:off x="2218327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Rectangle 1038"/>
          <p:cNvSpPr>
            <a:spLocks noChangeArrowheads="1"/>
          </p:cNvSpPr>
          <p:nvPr/>
        </p:nvSpPr>
        <p:spPr bwMode="auto">
          <a:xfrm>
            <a:off x="1922968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Rectangle 1039"/>
          <p:cNvSpPr>
            <a:spLocks noChangeArrowheads="1"/>
          </p:cNvSpPr>
          <p:nvPr/>
        </p:nvSpPr>
        <p:spPr bwMode="auto">
          <a:xfrm>
            <a:off x="2515803" y="6343650"/>
            <a:ext cx="266776" cy="2159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39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2819</TotalTime>
  <Words>1595</Words>
  <Application>Microsoft Office PowerPoint</Application>
  <PresentationFormat>On-screen Show (4:3)</PresentationFormat>
  <Paragraphs>226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Design padrão</vt:lpstr>
      <vt:lpstr>PowerPoint Presentation</vt:lpstr>
      <vt:lpstr>PowerPoint Presentation</vt:lpstr>
      <vt:lpstr> Caracterização do problema</vt:lpstr>
      <vt:lpstr> Caracterização do problema</vt:lpstr>
      <vt:lpstr> Caracterização do problema</vt:lpstr>
      <vt:lpstr> Caracterização do problema</vt:lpstr>
      <vt:lpstr> Caracterização do problema</vt:lpstr>
      <vt:lpstr> Caracterização do problema</vt:lpstr>
      <vt:lpstr> Caracterização do problema</vt:lpstr>
      <vt:lpstr> Caracterização do problema</vt:lpstr>
      <vt:lpstr> Caracterização do problema</vt:lpstr>
      <vt:lpstr> Caracterização do problema</vt:lpstr>
      <vt:lpstr> Caracterização do problema</vt:lpstr>
      <vt:lpstr> Caracterização do problema</vt:lpstr>
      <vt:lpstr> Caracterização do problema</vt:lpstr>
      <vt:lpstr> Caracterização do problema</vt:lpstr>
      <vt:lpstr> Prova que pertence a NP</vt:lpstr>
      <vt:lpstr> Prova que pertence a NP</vt:lpstr>
      <vt:lpstr> Prova que pertence a NP</vt:lpstr>
      <vt:lpstr> Prova que pertence a NP-Completo</vt:lpstr>
      <vt:lpstr> Prova que pertence a NP-Completo</vt:lpstr>
      <vt:lpstr> Prova que pertence a NP-Completo</vt:lpstr>
      <vt:lpstr> Prova que pertence a NP-Completo</vt:lpstr>
      <vt:lpstr> Prova que pertence a NP-Completo</vt:lpstr>
      <vt:lpstr> Prova que pertence a NP-Completo</vt:lpstr>
      <vt:lpstr>Aplicações</vt:lpstr>
      <vt:lpstr> Conclusão</vt:lpstr>
      <vt:lpstr> Referências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jlggross</cp:lastModifiedBy>
  <cp:revision>556</cp:revision>
  <dcterms:modified xsi:type="dcterms:W3CDTF">2012-06-04T00:41:28Z</dcterms:modified>
</cp:coreProperties>
</file>