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3" r:id="rId6"/>
    <p:sldId id="27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79" r:id="rId22"/>
    <p:sldId id="282" r:id="rId23"/>
    <p:sldId id="280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3A08BF3-4708-4A30-9453-F586FB308D00}" type="datetimeFigureOut">
              <a:rPr lang="pt-BR" smtClean="0"/>
              <a:t>03/06/2012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41B26D2-1760-4825-ADA0-4DAD9E939872}" type="slidenum">
              <a:rPr lang="pt-BR" smtClean="0"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Cléber Machado</a:t>
            </a:r>
          </a:p>
          <a:p>
            <a:r>
              <a:rPr lang="pt-BR" dirty="0" smtClean="0"/>
              <a:t>João Luiz Grave Gross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6" y="457200"/>
            <a:ext cx="8396038" cy="2438399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do Maior Caminho</a:t>
            </a:r>
            <a:r>
              <a:rPr lang="pt-BR" b="0" dirty="0"/>
              <a:t/>
            </a:r>
            <a:br>
              <a:rPr lang="pt-BR" b="0" dirty="0"/>
            </a:br>
            <a:endParaRPr lang="pt-BR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-31846" y="5517232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2000" b="0" i="1" kern="1200" cap="none" spc="12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04 de Junho de 2012</a:t>
            </a:r>
          </a:p>
        </p:txBody>
      </p:sp>
    </p:spTree>
    <p:extLst>
      <p:ext uri="{BB962C8B-B14F-4D97-AF65-F5344CB8AC3E}">
        <p14:creationId xmlns:p14="http://schemas.microsoft.com/office/powerpoint/2010/main" val="13197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7462"/>
            <a:ext cx="342857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7462"/>
            <a:ext cx="3428572" cy="22857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2914319"/>
            <a:ext cx="3931542" cy="19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2400" dirty="0" smtClean="0"/>
              <a:t>Qual o maior caminho simples deste grafo?</a:t>
            </a:r>
          </a:p>
          <a:p>
            <a:pPr lvl="1" indent="0">
              <a:buNone/>
            </a:pPr>
            <a:endParaRPr lang="pt-BR" sz="2400" dirty="0"/>
          </a:p>
          <a:p>
            <a:pPr marL="514350" lvl="1" indent="-342900"/>
            <a:r>
              <a:rPr lang="pt-BR" sz="2400" dirty="0" smtClean="0"/>
              <a:t>Comprimento: 5</a:t>
            </a:r>
          </a:p>
          <a:p>
            <a:pPr lvl="1" indent="0">
              <a:buNone/>
            </a:pPr>
            <a:endParaRPr lang="pt-BR" sz="2400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7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Considerações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Em um grafo G, com n vértices, o maior caminho simples possível será </a:t>
            </a:r>
            <a:r>
              <a:rPr lang="pt-BR" b="1" dirty="0" smtClean="0">
                <a:solidFill>
                  <a:srgbClr val="00B0F0"/>
                </a:solidFill>
              </a:rPr>
              <a:t>sempre</a:t>
            </a:r>
            <a:r>
              <a:rPr lang="pt-BR" dirty="0" smtClean="0"/>
              <a:t> de comprimento  n – 1 ou menor.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Um caminho com comprimento n – 1 em um grafo G com n vértices é um caminho Hamiltoano.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Um caminho Hamiltoniano é um caminho que contempla </a:t>
            </a:r>
            <a:r>
              <a:rPr lang="pt-BR" b="1" dirty="0" smtClean="0">
                <a:solidFill>
                  <a:srgbClr val="00B0F0"/>
                </a:solidFill>
              </a:rPr>
              <a:t>todos</a:t>
            </a:r>
            <a:r>
              <a:rPr lang="pt-BR" b="1" dirty="0" smtClean="0"/>
              <a:t> </a:t>
            </a:r>
            <a:r>
              <a:rPr lang="pt-BR" dirty="0" smtClean="0"/>
              <a:t>os vértices de um grafo.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O conceito de caminho Hamiltoniano é de suma importância para a prova do problema.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6494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Para a prova assumimos que existe um algoritmo que recebe uma entrada e verifica em tempo polinomial se ela é solução do problema.</a:t>
            </a: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Para este algoritmo, dado um inteiro k e um grafo G, queremos saber se existe um caminho de comprimento maior ou igual a k em G. 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A possível solução chamamos de certificado.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2124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Algoritmo de Verificação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Dado u grafo G e um natural k, decidir se existe em G um caminho de comprimento maior ou igual a k.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Suponha </a:t>
            </a:r>
            <a:r>
              <a:rPr lang="pt-BR" dirty="0"/>
              <a:t>que a </a:t>
            </a:r>
            <a:r>
              <a:rPr lang="pt-BR" dirty="0" smtClean="0"/>
              <a:t>função </a:t>
            </a:r>
            <a:r>
              <a:rPr lang="pt-BR" b="1" dirty="0" smtClean="0">
                <a:solidFill>
                  <a:srgbClr val="00B0F0"/>
                </a:solidFill>
              </a:rPr>
              <a:t>CAMINHO(k</a:t>
            </a:r>
            <a:r>
              <a:rPr lang="pt-BR" b="1" dirty="0">
                <a:solidFill>
                  <a:srgbClr val="00B0F0"/>
                </a:solidFill>
              </a:rPr>
              <a:t>, G)</a:t>
            </a:r>
            <a:r>
              <a:rPr lang="pt-BR" dirty="0"/>
              <a:t> receba um inteiro k e um grafo G e devolva </a:t>
            </a:r>
            <a:r>
              <a:rPr lang="pt-BR" b="1" dirty="0">
                <a:solidFill>
                  <a:srgbClr val="00B0F0"/>
                </a:solidFill>
              </a:rPr>
              <a:t>sim</a:t>
            </a:r>
            <a:r>
              <a:rPr lang="pt-BR" dirty="0"/>
              <a:t> </a:t>
            </a:r>
            <a:r>
              <a:rPr lang="pt-BR" dirty="0" smtClean="0"/>
              <a:t>se existe </a:t>
            </a:r>
            <a:r>
              <a:rPr lang="pt-BR" dirty="0"/>
              <a:t>um caminho de comprimento maior ou igual a k em G e devolva </a:t>
            </a:r>
            <a:r>
              <a:rPr lang="pt-BR" b="1" dirty="0" smtClean="0">
                <a:solidFill>
                  <a:srgbClr val="00B0F0"/>
                </a:solidFill>
              </a:rPr>
              <a:t>não</a:t>
            </a:r>
            <a:r>
              <a:rPr lang="pt-BR" dirty="0"/>
              <a:t>, caso </a:t>
            </a:r>
            <a:r>
              <a:rPr lang="pt-BR" dirty="0" smtClean="0"/>
              <a:t>contrário</a:t>
            </a:r>
            <a:r>
              <a:rPr lang="pt-BR" dirty="0"/>
              <a:t>. </a:t>
            </a: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1234440" lvl="8" indent="0">
              <a:buNone/>
            </a:pPr>
            <a:r>
              <a:rPr lang="pt-BR" b="1" dirty="0"/>
              <a:t>CAMINHO MAIS LONGO(G)</a:t>
            </a:r>
          </a:p>
          <a:p>
            <a:pPr marL="1234440" lvl="8" indent="0">
              <a:buNone/>
            </a:pPr>
            <a:r>
              <a:rPr lang="pt-BR" dirty="0" smtClean="0"/>
              <a:t>1 	k </a:t>
            </a:r>
            <a:r>
              <a:rPr lang="pt-BR" dirty="0"/>
              <a:t>← ||V(G)|| - 1 </a:t>
            </a:r>
            <a:endParaRPr lang="pt-BR" dirty="0" smtClean="0"/>
          </a:p>
          <a:p>
            <a:pPr marL="1234440" lvl="8" indent="0">
              <a:buNone/>
            </a:pPr>
            <a:r>
              <a:rPr lang="pt-BR" dirty="0" smtClean="0"/>
              <a:t>2 	</a:t>
            </a:r>
            <a:r>
              <a:rPr lang="pt-BR" b="1" dirty="0" smtClean="0"/>
              <a:t>enquanto </a:t>
            </a:r>
            <a:r>
              <a:rPr lang="pt-BR" dirty="0"/>
              <a:t>(CAMINHO(k, G) = nao)</a:t>
            </a:r>
          </a:p>
          <a:p>
            <a:pPr marL="1234440" lvl="8" indent="0">
              <a:buNone/>
            </a:pPr>
            <a:r>
              <a:rPr lang="pt-BR" dirty="0"/>
              <a:t>3 </a:t>
            </a:r>
            <a:r>
              <a:rPr lang="pt-BR" dirty="0" smtClean="0"/>
              <a:t>		k </a:t>
            </a:r>
            <a:r>
              <a:rPr lang="pt-BR" dirty="0"/>
              <a:t>← k - 1</a:t>
            </a:r>
          </a:p>
          <a:p>
            <a:pPr marL="1234440" lvl="8" indent="0">
              <a:buNone/>
            </a:pPr>
            <a:r>
              <a:rPr lang="pt-BR" dirty="0" smtClean="0"/>
              <a:t>4 	H </a:t>
            </a:r>
            <a:r>
              <a:rPr lang="pt-BR" dirty="0"/>
              <a:t>← G </a:t>
            </a:r>
            <a:endParaRPr lang="pt-BR" dirty="0" smtClean="0"/>
          </a:p>
          <a:p>
            <a:pPr marL="1234440" lvl="8" indent="0">
              <a:buNone/>
            </a:pPr>
            <a:r>
              <a:rPr lang="pt-BR" dirty="0" smtClean="0"/>
              <a:t>5 	</a:t>
            </a:r>
            <a:r>
              <a:rPr lang="pt-BR" b="1" dirty="0" smtClean="0"/>
              <a:t>para </a:t>
            </a:r>
            <a:r>
              <a:rPr lang="pt-BR" dirty="0" smtClean="0"/>
              <a:t>i em E(H)  //seleciona uma aresta i de H</a:t>
            </a:r>
          </a:p>
          <a:p>
            <a:pPr marL="1234440" lvl="8" indent="0">
              <a:buNone/>
            </a:pPr>
            <a:r>
              <a:rPr lang="pt-BR" dirty="0" smtClean="0"/>
              <a:t>6 		remova </a:t>
            </a:r>
            <a:r>
              <a:rPr lang="pt-BR" dirty="0"/>
              <a:t>i de H</a:t>
            </a:r>
          </a:p>
          <a:p>
            <a:pPr marL="1234440" lvl="8" indent="0">
              <a:buNone/>
            </a:pPr>
            <a:r>
              <a:rPr lang="pt-BR" dirty="0"/>
              <a:t>7 </a:t>
            </a:r>
            <a:r>
              <a:rPr lang="pt-BR" dirty="0" smtClean="0"/>
              <a:t>		</a:t>
            </a:r>
            <a:r>
              <a:rPr lang="pt-BR" b="1" dirty="0" smtClean="0"/>
              <a:t>se </a:t>
            </a:r>
            <a:r>
              <a:rPr lang="pt-BR" dirty="0"/>
              <a:t>(CAMINHO(k, H) = nao) </a:t>
            </a:r>
            <a:r>
              <a:rPr lang="pt-BR" dirty="0" smtClean="0"/>
              <a:t> //</a:t>
            </a:r>
            <a:r>
              <a:rPr lang="pt-BR" dirty="0"/>
              <a:t>chama recursivamente CAMINHO</a:t>
            </a:r>
          </a:p>
          <a:p>
            <a:pPr marL="1234440" lvl="8" indent="0">
              <a:buNone/>
            </a:pPr>
            <a:r>
              <a:rPr lang="pt-BR" dirty="0"/>
              <a:t>8 </a:t>
            </a:r>
            <a:r>
              <a:rPr lang="pt-BR" dirty="0" smtClean="0"/>
              <a:t>			insira </a:t>
            </a:r>
            <a:r>
              <a:rPr lang="pt-BR" dirty="0"/>
              <a:t>i de volta em H</a:t>
            </a:r>
          </a:p>
          <a:p>
            <a:pPr marL="1234440" lvl="8" indent="0">
              <a:buNone/>
            </a:pPr>
            <a:r>
              <a:rPr lang="pt-BR" dirty="0"/>
              <a:t>9 </a:t>
            </a:r>
            <a:r>
              <a:rPr lang="pt-BR" dirty="0" smtClean="0"/>
              <a:t>	retorne </a:t>
            </a:r>
            <a:r>
              <a:rPr lang="pt-BR" dirty="0"/>
              <a:t>H</a:t>
            </a: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8009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A prova de que o problema pertence a NP é trivial.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Um certicado para </a:t>
            </a:r>
            <a:r>
              <a:rPr lang="pt-BR" dirty="0"/>
              <a:t>a </a:t>
            </a:r>
            <a:r>
              <a:rPr lang="pt-BR" dirty="0" smtClean="0"/>
              <a:t>instância </a:t>
            </a:r>
            <a:r>
              <a:rPr lang="pt-BR" dirty="0"/>
              <a:t>sim do problema </a:t>
            </a:r>
            <a:r>
              <a:rPr lang="pt-BR" dirty="0" smtClean="0"/>
              <a:t>é </a:t>
            </a:r>
            <a:r>
              <a:rPr lang="pt-BR" dirty="0"/>
              <a:t>a </a:t>
            </a:r>
            <a:r>
              <a:rPr lang="pt-BR" dirty="0" smtClean="0"/>
              <a:t>descrição </a:t>
            </a:r>
            <a:r>
              <a:rPr lang="pt-BR" dirty="0"/>
              <a:t>de um caminho </a:t>
            </a:r>
            <a:r>
              <a:rPr lang="pt-BR" dirty="0" smtClean="0"/>
              <a:t>de comprimento </a:t>
            </a:r>
            <a:r>
              <a:rPr lang="pt-BR" dirty="0"/>
              <a:t>maior </a:t>
            </a:r>
            <a:r>
              <a:rPr lang="pt-BR" dirty="0" smtClean="0"/>
              <a:t>ou igual </a:t>
            </a:r>
            <a:r>
              <a:rPr lang="pt-BR" dirty="0"/>
              <a:t>a k</a:t>
            </a:r>
            <a:r>
              <a:rPr lang="pt-BR" dirty="0" smtClean="0"/>
              <a:t>. [RSK]</a:t>
            </a:r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Análise de complexidade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C</a:t>
            </a:r>
            <a:r>
              <a:rPr lang="pt-BR" sz="1100" dirty="0" smtClean="0"/>
              <a:t>algoritmo  </a:t>
            </a:r>
            <a:r>
              <a:rPr lang="pt-BR" sz="2400" dirty="0" smtClean="0"/>
              <a:t>= </a:t>
            </a:r>
            <a:r>
              <a:rPr lang="pt-BR" dirty="0" smtClean="0"/>
              <a:t>O(n²)</a:t>
            </a:r>
            <a:endParaRPr lang="pt-BR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3393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Definições para a 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G </a:t>
            </a:r>
            <a:r>
              <a:rPr lang="pt-BR" dirty="0"/>
              <a:t>= (V, A</a:t>
            </a:r>
            <a:r>
              <a:rPr lang="pt-BR" dirty="0" smtClean="0"/>
              <a:t>) é um grafo, </a:t>
            </a:r>
            <a:r>
              <a:rPr lang="pt-BR" dirty="0"/>
              <a:t>onde V e o conjunto de </a:t>
            </a:r>
            <a:r>
              <a:rPr lang="pt-BR" dirty="0" smtClean="0"/>
              <a:t>vértices </a:t>
            </a:r>
            <a:r>
              <a:rPr lang="pt-BR" dirty="0"/>
              <a:t>e A o conjunto de </a:t>
            </a:r>
            <a:r>
              <a:rPr lang="pt-BR" dirty="0" smtClean="0"/>
              <a:t>arestas.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f</a:t>
            </a:r>
            <a:r>
              <a:rPr lang="pt-BR" dirty="0"/>
              <a:t>(&lt;G&gt;) = &lt;G, n - 1</a:t>
            </a:r>
            <a:r>
              <a:rPr lang="pt-BR" dirty="0" smtClean="0"/>
              <a:t>&gt; é uma função, </a:t>
            </a:r>
            <a:r>
              <a:rPr lang="pt-BR" dirty="0"/>
              <a:t>onde n </a:t>
            </a:r>
            <a:r>
              <a:rPr lang="pt-BR" dirty="0" smtClean="0"/>
              <a:t>é </a:t>
            </a:r>
            <a:r>
              <a:rPr lang="pt-BR" dirty="0"/>
              <a:t>o </a:t>
            </a:r>
            <a:r>
              <a:rPr lang="pt-BR" dirty="0" smtClean="0"/>
              <a:t>número </a:t>
            </a:r>
            <a:r>
              <a:rPr lang="pt-BR" dirty="0"/>
              <a:t>de </a:t>
            </a:r>
            <a:r>
              <a:rPr lang="pt-BR" dirty="0" smtClean="0"/>
              <a:t>vértices </a:t>
            </a:r>
            <a:r>
              <a:rPr lang="pt-BR" dirty="0"/>
              <a:t>em G, ou seja, n = ||V</a:t>
            </a:r>
            <a:r>
              <a:rPr lang="pt-BR" dirty="0" smtClean="0"/>
              <a:t>||.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 smtClean="0"/>
              <a:t>Claramente f é computavel </a:t>
            </a:r>
            <a:r>
              <a:rPr lang="pt-BR" dirty="0"/>
              <a:t>em tempo polinomial: um algoritmo para computar f simplesmente conta o </a:t>
            </a:r>
            <a:r>
              <a:rPr lang="pt-BR" dirty="0" smtClean="0"/>
              <a:t>número de vértices </a:t>
            </a:r>
            <a:r>
              <a:rPr lang="pt-BR" dirty="0"/>
              <a:t>do grafo G e anexa o valor decrescido de uma unidade ao seu resultado (</a:t>
            </a:r>
            <a:r>
              <a:rPr lang="pt-BR" dirty="0" smtClean="0"/>
              <a:t>saída</a:t>
            </a:r>
            <a:r>
              <a:rPr lang="pt-BR" dirty="0"/>
              <a:t>), n - 1.</a:t>
            </a:r>
            <a:endParaRPr lang="pt-BR" dirty="0"/>
          </a:p>
          <a:p>
            <a:pPr marL="342900" lvl="1">
              <a:buFont typeface="Wingdings" pitchFamily="2" charset="2"/>
              <a:buChar char="q"/>
            </a:pPr>
            <a:endParaRPr lang="pt-BR" sz="9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NP-Completo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72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Problema: encontrar o caminho simples de maior comprimento em um grafo.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0401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Definições para a 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G </a:t>
            </a:r>
            <a:r>
              <a:rPr lang="pt-BR" dirty="0"/>
              <a:t>= (V, A</a:t>
            </a:r>
            <a:r>
              <a:rPr lang="pt-BR" dirty="0" smtClean="0"/>
              <a:t>) é um grafo, </a:t>
            </a:r>
            <a:r>
              <a:rPr lang="pt-BR" dirty="0"/>
              <a:t>onde V e o conjunto de </a:t>
            </a:r>
            <a:r>
              <a:rPr lang="pt-BR" dirty="0" smtClean="0"/>
              <a:t>vértices </a:t>
            </a:r>
            <a:r>
              <a:rPr lang="pt-BR" dirty="0"/>
              <a:t>e A o conjunto de </a:t>
            </a:r>
            <a:r>
              <a:rPr lang="pt-BR" dirty="0" smtClean="0"/>
              <a:t>arestas.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f</a:t>
            </a:r>
            <a:r>
              <a:rPr lang="pt-BR" dirty="0"/>
              <a:t>(&lt;G&gt;) = &lt;G, n - 1</a:t>
            </a:r>
            <a:r>
              <a:rPr lang="pt-BR" dirty="0" smtClean="0"/>
              <a:t>&gt; é uma função, </a:t>
            </a:r>
            <a:r>
              <a:rPr lang="pt-BR" dirty="0"/>
              <a:t>onde n </a:t>
            </a:r>
            <a:r>
              <a:rPr lang="pt-BR" dirty="0" smtClean="0"/>
              <a:t>é </a:t>
            </a:r>
            <a:r>
              <a:rPr lang="pt-BR" dirty="0"/>
              <a:t>o </a:t>
            </a:r>
            <a:r>
              <a:rPr lang="pt-BR" dirty="0" smtClean="0"/>
              <a:t>número </a:t>
            </a:r>
            <a:r>
              <a:rPr lang="pt-BR" dirty="0"/>
              <a:t>de </a:t>
            </a:r>
            <a:r>
              <a:rPr lang="pt-BR" dirty="0" smtClean="0"/>
              <a:t>vértices </a:t>
            </a:r>
            <a:r>
              <a:rPr lang="pt-BR" dirty="0"/>
              <a:t>em G, ou seja, n = ||V</a:t>
            </a:r>
            <a:r>
              <a:rPr lang="pt-BR" dirty="0" smtClean="0"/>
              <a:t>||.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 smtClean="0"/>
              <a:t>Claramente f é computavel </a:t>
            </a:r>
            <a:r>
              <a:rPr lang="pt-BR" dirty="0"/>
              <a:t>em tempo polinomial: um algoritmo para computar f simplesmente conta o </a:t>
            </a:r>
            <a:r>
              <a:rPr lang="pt-BR" dirty="0" smtClean="0"/>
              <a:t>número de vértices </a:t>
            </a:r>
            <a:r>
              <a:rPr lang="pt-BR" dirty="0"/>
              <a:t>do grafo G e anexa o valor decrescido de uma unidade ao seu resultado (</a:t>
            </a:r>
            <a:r>
              <a:rPr lang="pt-BR" dirty="0" smtClean="0"/>
              <a:t>saída</a:t>
            </a:r>
            <a:r>
              <a:rPr lang="pt-BR" dirty="0"/>
              <a:t>), n - 1.</a:t>
            </a:r>
            <a:endParaRPr lang="pt-BR" dirty="0"/>
          </a:p>
          <a:p>
            <a:pPr marL="342900" lvl="1">
              <a:buFont typeface="Wingdings" pitchFamily="2" charset="2"/>
              <a:buChar char="q"/>
            </a:pPr>
            <a:endParaRPr lang="pt-BR" sz="9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Assumimos </a:t>
            </a:r>
            <a:r>
              <a:rPr lang="pt-BR" dirty="0"/>
              <a:t>que G possui um caminho </a:t>
            </a:r>
            <a:r>
              <a:rPr lang="pt-BR" dirty="0" smtClean="0"/>
              <a:t>hamiltoniano e aplicamos </a:t>
            </a:r>
            <a:r>
              <a:rPr lang="pt-BR" dirty="0"/>
              <a:t>a </a:t>
            </a:r>
            <a:r>
              <a:rPr lang="pt-BR" dirty="0" smtClean="0"/>
              <a:t>redução: </a:t>
            </a:r>
          </a:p>
          <a:p>
            <a:pPr lvl="1" indent="0" algn="ctr">
              <a:buNone/>
            </a:pPr>
            <a:endParaRPr lang="pt-BR" dirty="0" smtClean="0"/>
          </a:p>
          <a:p>
            <a:pPr lvl="1" indent="0" algn="ctr">
              <a:buNone/>
            </a:pPr>
            <a:r>
              <a:rPr lang="pt-BR" dirty="0" smtClean="0"/>
              <a:t>Caminho-Hamiltoniano </a:t>
            </a:r>
            <a:r>
              <a:rPr lang="pt-BR" dirty="0"/>
              <a:t>≤p Caminho-Mais-Longo</a:t>
            </a:r>
          </a:p>
          <a:p>
            <a:pPr lvl="1" indent="0">
              <a:buNone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NP-Completo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9935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Prova (continuação)</a:t>
            </a:r>
          </a:p>
          <a:p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/>
              <a:t>Se &lt;G&gt; ∈ Caminho-Hamiltoniano, então G tem um caminho hamiltoniano.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/>
              <a:t>implica que f(&lt;G&gt;) = &lt;G, n - 1&gt; ∈ Caminho-Mais-Longo.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Se </a:t>
            </a:r>
            <a:r>
              <a:rPr lang="pt-BR" dirty="0"/>
              <a:t>f(&lt;G&gt;) = &lt;G, n - 1&gt; ∈ Caminho-Mais-Longo, então G tem um caminho simples com n - 1 arestas.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/>
              <a:t>Implica que &lt;G&gt; possui um caminho hamiltoniano, logo &lt;G&gt; ∈ Caminho-Hamiltoniano</a:t>
            </a:r>
            <a:r>
              <a:rPr lang="pt-BR" dirty="0" smtClean="0"/>
              <a:t>.</a:t>
            </a: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NP-Completo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2013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Prova (continuação)</a:t>
            </a:r>
          </a:p>
          <a:p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/>
              <a:t>Se &lt;G&gt; ∈ Caminho-Hamiltoniano, então G tem um caminho hamiltoniano.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/>
              <a:t>implica que f(&lt;G&gt;) = &lt;G, n - 1&gt; ∈ Caminho-Mais-Longo.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Se </a:t>
            </a:r>
            <a:r>
              <a:rPr lang="pt-BR" dirty="0"/>
              <a:t>f(&lt;G&gt;) = &lt;G, n - 1&gt; ∈ Caminho-Mais-Longo, então G tem um caminho simples com n - 1 arestas.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/>
              <a:t>Implica que &lt;G&gt; possui um caminho hamiltoniano, logo &lt;G&gt; ∈ Caminho-Hamiltoniano.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Mostrou-se que f é computável em tempo polinomial.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Para </a:t>
            </a:r>
            <a:r>
              <a:rPr lang="pt-BR" dirty="0"/>
              <a:t>todos os grafos G, &lt;G&gt; ∈ Caminho-Hamiltoniano e f(&lt;G&gt;) ∈ Caminho-Mais-Longo. </a:t>
            </a: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Logo, Caminho-Hamiltoniano </a:t>
            </a:r>
            <a:r>
              <a:rPr lang="pt-BR" dirty="0"/>
              <a:t>≤p </a:t>
            </a:r>
            <a:r>
              <a:rPr lang="pt-BR" dirty="0" smtClean="0"/>
              <a:t>Caminho-Mais-Longo e como </a:t>
            </a:r>
            <a:r>
              <a:rPr lang="pt-BR" dirty="0"/>
              <a:t>Caminho-Hamiltoniano </a:t>
            </a:r>
            <a:r>
              <a:rPr lang="pt-BR" dirty="0" smtClean="0"/>
              <a:t>é NP-completo, Caminho-Mais-Longo é </a:t>
            </a:r>
            <a:r>
              <a:rPr lang="pt-BR" dirty="0"/>
              <a:t>NP-completo</a:t>
            </a:r>
            <a:r>
              <a:rPr lang="pt-BR" dirty="0" smtClean="0"/>
              <a:t>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NP-Completo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9289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Algoritmo de Redução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1235138" lvl="8" indent="0">
              <a:buNone/>
            </a:pPr>
            <a:r>
              <a:rPr lang="pt-BR" sz="1800" b="1" dirty="0"/>
              <a:t>ReduceHamiltonianToLongestPath(G)</a:t>
            </a:r>
          </a:p>
          <a:p>
            <a:pPr marL="1235138" lvl="8" indent="0">
              <a:buNone/>
            </a:pPr>
            <a:r>
              <a:rPr lang="pt-BR" sz="1800" dirty="0"/>
              <a:t>1 </a:t>
            </a:r>
            <a:r>
              <a:rPr lang="pt-BR" sz="1800" dirty="0" smtClean="0"/>
              <a:t>	path </a:t>
            </a:r>
            <a:r>
              <a:rPr lang="pt-BR" sz="1800" dirty="0"/>
              <a:t>← </a:t>
            </a:r>
            <a:r>
              <a:rPr lang="pt-BR" sz="1800" dirty="0" smtClean="0"/>
              <a:t>vazio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2 </a:t>
            </a:r>
            <a:r>
              <a:rPr lang="pt-BR" sz="1800" dirty="0" smtClean="0"/>
              <a:t>	</a:t>
            </a:r>
            <a:r>
              <a:rPr lang="pt-BR" sz="1800" b="1" dirty="0" smtClean="0"/>
              <a:t>se </a:t>
            </a:r>
            <a:r>
              <a:rPr lang="pt-BR" sz="1800" dirty="0"/>
              <a:t>(CAMINHO-HAMILTONIANO-EXISTE(G) = </a:t>
            </a:r>
            <a:r>
              <a:rPr lang="pt-BR" sz="1800" dirty="0" smtClean="0"/>
              <a:t>sim)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3 </a:t>
            </a:r>
            <a:r>
              <a:rPr lang="pt-BR" sz="1800" dirty="0" smtClean="0"/>
              <a:t>		path </a:t>
            </a:r>
            <a:r>
              <a:rPr lang="pt-BR" sz="1800" dirty="0"/>
              <a:t>← ||V(G)|| - 1</a:t>
            </a:r>
          </a:p>
          <a:p>
            <a:pPr marL="1235138" lvl="8" indent="0">
              <a:buNone/>
            </a:pPr>
            <a:r>
              <a:rPr lang="pt-BR" sz="1800" dirty="0"/>
              <a:t>4 </a:t>
            </a:r>
            <a:r>
              <a:rPr lang="pt-BR" sz="1800" dirty="0" smtClean="0"/>
              <a:t>	retorna </a:t>
            </a:r>
            <a:r>
              <a:rPr lang="pt-BR" sz="1800" dirty="0"/>
              <a:t>&lt;G, path&gt;</a:t>
            </a:r>
            <a:endParaRPr lang="pt-BR" sz="1800" dirty="0" smtClean="0"/>
          </a:p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NP-Completo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430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Algoritmo de Redução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1235138" lvl="8" indent="0">
              <a:buNone/>
            </a:pPr>
            <a:r>
              <a:rPr lang="pt-BR" sz="1800" b="1" dirty="0"/>
              <a:t>ReduceHamiltonianToLongestPath(G)</a:t>
            </a:r>
          </a:p>
          <a:p>
            <a:pPr marL="1235138" lvl="8" indent="0">
              <a:buNone/>
            </a:pPr>
            <a:r>
              <a:rPr lang="pt-BR" sz="1800" dirty="0"/>
              <a:t>1 </a:t>
            </a:r>
            <a:r>
              <a:rPr lang="pt-BR" sz="1800" dirty="0" smtClean="0"/>
              <a:t>	path </a:t>
            </a:r>
            <a:r>
              <a:rPr lang="pt-BR" sz="1800" dirty="0"/>
              <a:t>← </a:t>
            </a:r>
            <a:r>
              <a:rPr lang="pt-BR" sz="1800" dirty="0" smtClean="0"/>
              <a:t>vazio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2 </a:t>
            </a:r>
            <a:r>
              <a:rPr lang="pt-BR" sz="1800" dirty="0" smtClean="0"/>
              <a:t>	</a:t>
            </a:r>
            <a:r>
              <a:rPr lang="pt-BR" sz="1800" b="1" dirty="0" smtClean="0"/>
              <a:t>se </a:t>
            </a:r>
            <a:r>
              <a:rPr lang="pt-BR" sz="1800" dirty="0"/>
              <a:t>(CAMINHO-HAMILTONIANO-EXISTE(G) = </a:t>
            </a:r>
            <a:r>
              <a:rPr lang="pt-BR" sz="1800" dirty="0" smtClean="0"/>
              <a:t>sim)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3 </a:t>
            </a:r>
            <a:r>
              <a:rPr lang="pt-BR" sz="1800" dirty="0" smtClean="0"/>
              <a:t>		path </a:t>
            </a:r>
            <a:r>
              <a:rPr lang="pt-BR" sz="1800" dirty="0"/>
              <a:t>← ||V(G)|| - 1</a:t>
            </a:r>
          </a:p>
          <a:p>
            <a:pPr marL="1235138" lvl="8" indent="0">
              <a:buNone/>
            </a:pPr>
            <a:r>
              <a:rPr lang="pt-BR" sz="1800" dirty="0"/>
              <a:t>4 </a:t>
            </a:r>
            <a:r>
              <a:rPr lang="pt-BR" sz="1800" dirty="0" smtClean="0"/>
              <a:t>	retorna </a:t>
            </a:r>
            <a:r>
              <a:rPr lang="pt-BR" sz="1800" dirty="0"/>
              <a:t>&lt;G, path&gt;</a:t>
            </a:r>
            <a:endParaRPr lang="pt-BR" sz="1800" dirty="0" smtClean="0"/>
          </a:p>
          <a:p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/>
              <a:t>Análise de complexidade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/>
              <a:t>C</a:t>
            </a:r>
            <a:r>
              <a:rPr lang="pt-BR" sz="1100" dirty="0"/>
              <a:t>algoritmo  </a:t>
            </a:r>
            <a:r>
              <a:rPr lang="pt-BR" sz="2400" dirty="0"/>
              <a:t>= </a:t>
            </a:r>
            <a:r>
              <a:rPr lang="pt-BR" dirty="0" smtClean="0"/>
              <a:t>O(n^m)</a:t>
            </a: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Prova que pertence a NP-Completo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3260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Conseguimos </a:t>
            </a:r>
            <a:r>
              <a:rPr lang="pt-BR" sz="2000" dirty="0"/>
              <a:t>realizar a prova de que o problema do maior caminho </a:t>
            </a:r>
            <a:r>
              <a:rPr lang="pt-BR" sz="2000" dirty="0" smtClean="0"/>
              <a:t>em grafos </a:t>
            </a:r>
            <a:r>
              <a:rPr lang="pt-BR" sz="2000" dirty="0"/>
              <a:t>e um problema NP-completo, pois nao possui </a:t>
            </a:r>
            <a:r>
              <a:rPr lang="pt-BR" sz="2000" dirty="0" smtClean="0"/>
              <a:t>solução </a:t>
            </a:r>
            <a:r>
              <a:rPr lang="pt-BR" sz="2000" dirty="0"/>
              <a:t>em tempo polinomial. </a:t>
            </a:r>
            <a:endParaRPr lang="pt-BR" sz="2000" dirty="0" smtClean="0"/>
          </a:p>
          <a:p>
            <a:pPr marL="285750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As </a:t>
            </a:r>
            <a:r>
              <a:rPr lang="pt-BR" sz="2000" dirty="0"/>
              <a:t>provas </a:t>
            </a:r>
            <a:r>
              <a:rPr lang="pt-BR" sz="2000" dirty="0" smtClean="0"/>
              <a:t>e reduções </a:t>
            </a:r>
            <a:r>
              <a:rPr lang="pt-BR" sz="2000" dirty="0"/>
              <a:t>nos mostraram que o problema em </a:t>
            </a:r>
            <a:r>
              <a:rPr lang="pt-BR" sz="2000" dirty="0" smtClean="0"/>
              <a:t>questão </a:t>
            </a:r>
            <a:r>
              <a:rPr lang="pt-BR" sz="2000" dirty="0"/>
              <a:t>apenas </a:t>
            </a:r>
            <a:r>
              <a:rPr lang="pt-BR" sz="2000" dirty="0" smtClean="0"/>
              <a:t>é verificável </a:t>
            </a:r>
            <a:r>
              <a:rPr lang="pt-BR" sz="2000" dirty="0"/>
              <a:t>em tempo </a:t>
            </a:r>
            <a:r>
              <a:rPr lang="pt-BR" sz="2000" dirty="0" smtClean="0"/>
              <a:t>polinomial.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Ótima opotunidade para exercitar os conteúdos apresentados na disciplina.</a:t>
            </a: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41293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4724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[KHM] Khan, </a:t>
            </a:r>
            <a:r>
              <a:rPr lang="en-US" sz="2000" dirty="0" err="1"/>
              <a:t>Mumit</a:t>
            </a:r>
            <a:r>
              <a:rPr lang="en-US" sz="2000" dirty="0"/>
              <a:t>. CSE 221: Longest path in a directed acyclic graph (DAG). April 10, 2011.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[MCP] McCabe, Paul. University of Toronto. Professor of CSC363, Computational Complexity </a:t>
            </a:r>
            <a:r>
              <a:rPr lang="en-US" sz="2000" dirty="0" smtClean="0"/>
              <a:t>and Computability </a:t>
            </a:r>
            <a:r>
              <a:rPr lang="en-US" sz="2000" dirty="0"/>
              <a:t>on Spring 2005. (http://www.cs.toronto.edu/~pmccabe/csc363-2005S/)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pt-BR" sz="2000" dirty="0"/>
              <a:t>[RSF] Rezende, Susanna Figueiredo. Caminhos mais longos em grafos. Instituto de Matematica </a:t>
            </a:r>
            <a:r>
              <a:rPr lang="pt-BR" sz="2000" dirty="0" smtClean="0"/>
              <a:t>e Estatstica</a:t>
            </a:r>
            <a:r>
              <a:rPr lang="pt-BR" sz="2000" dirty="0"/>
              <a:t>, Universidade de Sao Paulo, Brasil. 17 de fevereiro de 2012.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[URUY] </a:t>
            </a:r>
            <a:r>
              <a:rPr lang="en-US" sz="2000" dirty="0" err="1"/>
              <a:t>Uehara</a:t>
            </a:r>
            <a:r>
              <a:rPr lang="en-US" sz="2000" dirty="0"/>
              <a:t>, </a:t>
            </a:r>
            <a:r>
              <a:rPr lang="en-US" sz="2000" dirty="0" err="1"/>
              <a:t>Ryuhei</a:t>
            </a:r>
            <a:r>
              <a:rPr lang="en-US" sz="2000" dirty="0"/>
              <a:t> and Uno, </a:t>
            </a:r>
            <a:r>
              <a:rPr lang="en-US" sz="2000" dirty="0" err="1"/>
              <a:t>Yushi</a:t>
            </a:r>
            <a:r>
              <a:rPr lang="en-US" sz="2000" dirty="0"/>
              <a:t>. On Computing Longest Paths in Small Graph </a:t>
            </a:r>
            <a:r>
              <a:rPr lang="en-US" sz="2000" dirty="0" smtClean="0"/>
              <a:t>Classes. Department </a:t>
            </a:r>
            <a:r>
              <a:rPr lang="en-US" sz="2000" dirty="0"/>
              <a:t>of Information Processing, School of Information Science, Japan Advanced Institute </a:t>
            </a:r>
            <a:r>
              <a:rPr lang="en-US" sz="2000" dirty="0" smtClean="0"/>
              <a:t>of Science </a:t>
            </a:r>
            <a:r>
              <a:rPr lang="en-US" sz="2000" dirty="0"/>
              <a:t>and Technology (JAIST). Japan, July 28, 2005.</a:t>
            </a: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40392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Maior comprimento: maior quantidade de arestas entre dois vértices, desde que respeite o caminho simples.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72886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Maior comprimento: maior quantidade de arestas entre dois vértices, desde que respeite o caminho simples.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O problema do maior caminho em grafos é NP-completo.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4940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Maior comprimento: maior quantidade de arestas entre dois vértices, desde que respeite o caminho simples.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O problema do maior caminho em grafos é NP-completo.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Não possui solução em tempo polinomial, a não ser que P = NP.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Pode ser verificado em tempo polinomial.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8970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Maior comprimento: maior quantidade de arestas entre dois vértices, desde que respeite o caminho simples.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O problema do maior caminho em grafos é NP-completo.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Não possui solução em tempo polinomial, a não ser que P = NP.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Pode ser verificado em tempo polinomial.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Versão padrão do problema: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Dado um grafo conexo, encontrar um caminho simples de comprimento maior ou igual a k.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6378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3428572" cy="22857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23379" y="3116437"/>
            <a:ext cx="3931542" cy="147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2800" dirty="0" smtClean="0"/>
              <a:t>Qual o maior caminho simples deste grafo?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6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931542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b="1" dirty="0" smtClean="0"/>
              <a:t>Caracterização </a:t>
            </a:r>
            <a:r>
              <a:rPr lang="pt-BR" b="1" dirty="0"/>
              <a:t>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Instituto de Informática – UFRGS				            Cléber Machado, João Luiz Grave Gross</a:t>
            </a:r>
            <a:endParaRPr lang="pt-B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334</TotalTime>
  <Words>1407</Words>
  <Application>Microsoft Office PowerPoint</Application>
  <PresentationFormat>On-screen Show (4:3)</PresentationFormat>
  <Paragraphs>194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Mylar</vt:lpstr>
      <vt:lpstr>Problema do Maior Caminho 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Caracterização do problema</vt:lpstr>
      <vt:lpstr>Prova que pertence a NP</vt:lpstr>
      <vt:lpstr>Prova que pertence a NP</vt:lpstr>
      <vt:lpstr>Prova que pertence a NP</vt:lpstr>
      <vt:lpstr>Prova que pertence a NP-Completo</vt:lpstr>
      <vt:lpstr>Prova que pertence a NP-Completo</vt:lpstr>
      <vt:lpstr>Prova que pertence a NP-Completo</vt:lpstr>
      <vt:lpstr>Prova que pertence a NP-Completo</vt:lpstr>
      <vt:lpstr>Prova que pertence a NP-Completo</vt:lpstr>
      <vt:lpstr>Prova que pertence a NP-Completo</vt:lpstr>
      <vt:lpstr>Conclusão</vt:lpstr>
      <vt:lpstr>Referências</vt:lpstr>
    </vt:vector>
  </TitlesOfParts>
  <Company>ufrgs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jlggross</dc:creator>
  <cp:lastModifiedBy>jlggross</cp:lastModifiedBy>
  <cp:revision>48</cp:revision>
  <dcterms:created xsi:type="dcterms:W3CDTF">2012-05-29T21:29:41Z</dcterms:created>
  <dcterms:modified xsi:type="dcterms:W3CDTF">2012-06-03T19:23:12Z</dcterms:modified>
</cp:coreProperties>
</file>