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Type="http://schemas.openxmlformats.org/officeDocument/2006/relationships/officeDocument" Id="rId1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c:Ignorable="mv" autoCompressPictures="0" mc:PreserveAttributes="mv:*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6858000" cx="9144000"/>
  <p:notesSz cy="9144000" cx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ype="http://schemas.openxmlformats.org/officeDocument/2006/relationships/slide" Id="rId19" Target="slides/slide13.xml"/><Relationship Type="http://schemas.openxmlformats.org/officeDocument/2006/relationships/slide" Id="rId18" Target="slides/slide12.xml"/><Relationship Type="http://schemas.openxmlformats.org/officeDocument/2006/relationships/slide" Id="rId17" Target="slides/slide11.xml"/><Relationship Type="http://schemas.openxmlformats.org/officeDocument/2006/relationships/slide" Id="rId16" Target="slides/slide10.xml"/><Relationship Type="http://schemas.openxmlformats.org/officeDocument/2006/relationships/slide" Id="rId15" Target="slides/slide9.xml"/><Relationship Type="http://schemas.openxmlformats.org/officeDocument/2006/relationships/slide" Id="rId14" Target="slides/slide8.xml"/><Relationship Type="http://schemas.openxmlformats.org/officeDocument/2006/relationships/slide" Id="rId12" Target="slides/slide6.xml"/><Relationship Type="http://schemas.openxmlformats.org/officeDocument/2006/relationships/slide" Id="rId13" Target="slides/slide7.xml"/><Relationship Type="http://schemas.openxmlformats.org/officeDocument/2006/relationships/slide" Id="rId10" Target="slides/slide4.xml"/><Relationship Type="http://schemas.openxmlformats.org/officeDocument/2006/relationships/slide" Id="rId11" Target="slides/slide5.xml"/><Relationship Type="http://schemas.openxmlformats.org/officeDocument/2006/relationships/slide" Id="rId26" Target="slides/slide20.xml"/><Relationship Type="http://schemas.openxmlformats.org/officeDocument/2006/relationships/slide" Id="rId25" Target="slides/slide19.xml"/><Relationship Type="http://schemas.openxmlformats.org/officeDocument/2006/relationships/slide" Id="rId27" Target="slides/slide21.xml"/><Relationship Type="http://schemas.openxmlformats.org/officeDocument/2006/relationships/presProps" Id="rId2" Target="presProps.xml"/><Relationship Type="http://schemas.openxmlformats.org/officeDocument/2006/relationships/slide" Id="rId21" Target="slides/slide15.xml"/><Relationship Type="http://schemas.openxmlformats.org/officeDocument/2006/relationships/theme" Id="rId1" Target="theme/theme1.xml"/><Relationship Type="http://schemas.openxmlformats.org/officeDocument/2006/relationships/slide" Id="rId22" Target="slides/slide16.xml"/><Relationship Type="http://schemas.openxmlformats.org/officeDocument/2006/relationships/slideMaster" Id="rId4" Target="slideMasters/slideMaster1.xml"/><Relationship Type="http://schemas.openxmlformats.org/officeDocument/2006/relationships/slide" Id="rId23" Target="slides/slide17.xml"/><Relationship Type="http://schemas.openxmlformats.org/officeDocument/2006/relationships/tableStyles" Id="rId3" Target="tableStyles.xml"/><Relationship Type="http://schemas.openxmlformats.org/officeDocument/2006/relationships/slide" Id="rId24" Target="slides/slide18.xml"/><Relationship Type="http://schemas.openxmlformats.org/officeDocument/2006/relationships/slide" Id="rId20" Target="slides/slide14.xml"/><Relationship Type="http://schemas.openxmlformats.org/officeDocument/2006/relationships/slide" Id="rId9" Target="slides/slide3.xml"/><Relationship Type="http://schemas.openxmlformats.org/officeDocument/2006/relationships/notesMaster" Id="rId6" Target="notesMasters/notesMaster1.xml"/><Relationship Type="http://schemas.openxmlformats.org/officeDocument/2006/relationships/slideMaster" Id="rId5" Target="slideMasters/slideMaster2.xml"/><Relationship Type="http://schemas.openxmlformats.org/officeDocument/2006/relationships/slide" Id="rId8" Target="slides/slide2.xml"/><Relationship Type="http://schemas.openxmlformats.org/officeDocument/2006/relationships/slide" Id="rId7" Target="slides/slide1.xml"/></Relationships>
</file>

<file path=ppt/notesMasters/_rels/notesMaster1.xml.rels><?xml version="1.0" encoding="UTF-8" standalone="yes"?><Relationships xmlns="http://schemas.openxmlformats.org/package/2006/relationships"><Relationship Type="http://schemas.openxmlformats.org/officeDocument/2006/relationships/theme" Id="rId1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2" id="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Shape 3" id="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bIns="91425" tIns="91425" anchor="t" lIns="91425" rIns="91425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6="accent6" tx2="lt2" accent5="accent5" bg2="dk2" tx1="dk1" accent4="accent4" bg1="lt1" accent3="accent3" accent2="accent2" accent1="accent1" folHlink="folHlink" hlink="hlink"/>
</p:notesMaster>
</file>

<file path=ppt/notesSlides/_rels/notesSlide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8" id="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9" id="49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50" id="5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12" id="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3" id="11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14" id="11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19" id="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0" id="12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21" id="12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25" id="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6" id="12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27" id="12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31" id="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2" id="13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33" id="13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37" id="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8" id="13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39" id="13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43" id="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4" id="14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45" id="14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49" id="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0" id="15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51" id="15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55" id="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6" id="15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57" id="15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61" id="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2" id="16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63" id="16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67" id="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8" id="16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69" id="16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7" id="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8" id="5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59" id="5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73" id="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4" id="17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75" id="17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79" id="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0" id="18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81" id="18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4" id="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5" id="6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66" id="6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0" id="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1" id="7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72" id="7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7" id="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8" id="7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79" id="7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5" id="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6" id="8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87" id="8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3" id="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4" id="9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95" id="9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9" id="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0" id="10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01" id="10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6" id="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7" id="10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08" id="10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7" id="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" id="8"/>
          <p:cNvSpPr/>
          <p:nvPr/>
        </p:nvSpPr>
        <p:spPr>
          <a:xfrm rot="10800000" flipH="1">
            <a:off y="4124512" x="0"/>
            <a:ext cy="949799" cx="845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9" id="9"/>
          <p:cNvSpPr txBox="1"/>
          <p:nvPr>
            <p:ph type="ctrTitle"/>
          </p:nvPr>
        </p:nvSpPr>
        <p:spPr>
          <a:xfrm>
            <a:off y="1734342" x="685800"/>
            <a:ext cy="2245499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0" id="10"/>
          <p:cNvSpPr txBox="1"/>
          <p:nvPr>
            <p:ph type="subTitle" idx="1"/>
          </p:nvPr>
        </p:nvSpPr>
        <p:spPr>
          <a:xfrm>
            <a:off y="4124476" x="685800"/>
            <a:ext cy="949799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40" id="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1" id="4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42" id="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3" id="43"/>
          <p:cNvSpPr txBox="1"/>
          <p:nvPr>
            <p:ph type="body" idx="1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44" id="44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11" id="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" id="12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3" id="13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rtl="0">
              <a:defRPr>
                <a:solidFill>
                  <a:schemeClr val="lt1"/>
                </a:solidFill>
              </a:defRPr>
            </a:lvl1pPr>
            <a:lvl2pPr rtl="0">
              <a:defRPr>
                <a:solidFill>
                  <a:schemeClr val="lt1"/>
                </a:solidFill>
              </a:defRPr>
            </a:lvl2pPr>
            <a:lvl3pPr rtl="0">
              <a:defRPr>
                <a:solidFill>
                  <a:schemeClr val="lt1"/>
                </a:solidFill>
              </a:defRPr>
            </a:lvl3pPr>
            <a:lvl4pPr rtl="0">
              <a:defRPr>
                <a:solidFill>
                  <a:schemeClr val="lt1"/>
                </a:solidFill>
              </a:defRPr>
            </a:lvl4pPr>
            <a:lvl5pPr rtl="0">
              <a:defRPr>
                <a:solidFill>
                  <a:schemeClr val="lt1"/>
                </a:solidFill>
              </a:defRPr>
            </a:lvl5pPr>
            <a:lvl6pPr rtl="0">
              <a:defRPr>
                <a:solidFill>
                  <a:schemeClr val="lt1"/>
                </a:solidFill>
              </a:defRPr>
            </a:lvl6pPr>
            <a:lvl7pPr rtl="0">
              <a:defRPr>
                <a:solidFill>
                  <a:schemeClr val="lt1"/>
                </a:solidFill>
              </a:defRPr>
            </a:lvl7pPr>
            <a:lvl8pPr rtl="0">
              <a:defRPr>
                <a:solidFill>
                  <a:schemeClr val="lt1"/>
                </a:solidFill>
              </a:defRPr>
            </a:lvl8pPr>
            <a:lvl9pPr rtl="0"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name="Shape 14" id="14"/>
          <p:cNvSpPr txBox="1"/>
          <p:nvPr>
            <p:ph type="body" idx="1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15" id="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" id="16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7" id="17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8" id="18"/>
          <p:cNvSpPr txBox="1"/>
          <p:nvPr>
            <p:ph type="body" idx="1"/>
          </p:nvPr>
        </p:nvSpPr>
        <p:spPr>
          <a:xfrm>
            <a:off y="1947332" x="457200"/>
            <a:ext cy="4620299" cx="40302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19" id="19"/>
          <p:cNvSpPr txBox="1"/>
          <p:nvPr>
            <p:ph type="body" idx="2"/>
          </p:nvPr>
        </p:nvSpPr>
        <p:spPr>
          <a:xfrm>
            <a:off y="1949211" x="4656667"/>
            <a:ext cy="4620299" cx="40302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20" id="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1" id="21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22" id="22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23" id="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4" id="24"/>
          <p:cNvSpPr/>
          <p:nvPr/>
        </p:nvSpPr>
        <p:spPr>
          <a:xfrm>
            <a:off y="5875078" x="0"/>
            <a:ext cy="6927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25" id="25"/>
          <p:cNvSpPr txBox="1"/>
          <p:nvPr>
            <p:ph type="body" idx="1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i="0" sz="2400" b="1">
                <a:solidFill>
                  <a:schemeClr val="lt1"/>
                </a:solidFill>
              </a:defRPr>
            </a:lvl1pPr>
            <a:lvl2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i="0" sz="2400" b="1">
                <a:solidFill>
                  <a:schemeClr val="lt1"/>
                </a:solidFill>
              </a:defRPr>
            </a:lvl2pPr>
            <a:lvl3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i="0" sz="2400" b="1">
                <a:solidFill>
                  <a:schemeClr val="lt1"/>
                </a:solidFill>
              </a:defRPr>
            </a:lvl3pPr>
            <a:lvl4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i="0" sz="2400" b="1">
                <a:solidFill>
                  <a:schemeClr val="lt1"/>
                </a:solidFill>
              </a:defRPr>
            </a:lvl4pPr>
            <a:lvl5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i="0" sz="2400" b="1">
                <a:solidFill>
                  <a:schemeClr val="lt1"/>
                </a:solidFill>
              </a:defRPr>
            </a:lvl5pPr>
            <a:lvl6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i="0" sz="2400" b="1">
                <a:solidFill>
                  <a:schemeClr val="lt1"/>
                </a:solidFill>
              </a:defRPr>
            </a:lvl6pPr>
            <a:lvl7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i="0" sz="2400" b="1">
                <a:solidFill>
                  <a:schemeClr val="lt1"/>
                </a:solidFill>
              </a:defRPr>
            </a:lvl7pPr>
            <a:lvl8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i="0" sz="2400" b="1">
                <a:solidFill>
                  <a:schemeClr val="lt1"/>
                </a:solidFill>
              </a:defRPr>
            </a:lvl8pPr>
            <a:lvl9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i="0" sz="2400"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26" id="2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30" id="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1" id="31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32" id="32"/>
          <p:cNvSpPr txBox="1"/>
          <p:nvPr>
            <p:ph type="subTitle" idx="1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33" id="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4" id="3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35" id="35"/>
          <p:cNvSpPr txBox="1"/>
          <p:nvPr>
            <p:ph type="body" idx="1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indent="-285750" marL="742950" rtl="0">
              <a:defRPr/>
            </a:lvl2pPr>
            <a:lvl3pPr indent="-228600" marL="1143000" rtl="0">
              <a:defRPr/>
            </a:lvl3pPr>
            <a:lvl4pPr indent="-228600" marL="16002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36" id="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7" id="3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38" id="38"/>
          <p:cNvSpPr txBox="1"/>
          <p:nvPr>
            <p:ph type="body" idx="1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39" id="39"/>
          <p:cNvSpPr txBox="1"/>
          <p:nvPr>
            <p:ph type="body" idx="2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2.xml"/><Relationship Type="http://schemas.openxmlformats.org/officeDocument/2006/relationships/slideLayout" Id="rId1" Target="../slideLayouts/slideLayout1.xml"/><Relationship Type="http://schemas.openxmlformats.org/officeDocument/2006/relationships/slideLayout" Id="rId4" Target="../slideLayouts/slideLayout4.xml"/><Relationship Type="http://schemas.openxmlformats.org/officeDocument/2006/relationships/slideLayout" Id="rId3" Target="../slideLayouts/slideLayout3.xml"/><Relationship Type="http://schemas.openxmlformats.org/officeDocument/2006/relationships/slideLayout" Id="rId6" Target="../slideLayouts/slideLayout6.xml"/><Relationship Type="http://schemas.openxmlformats.org/officeDocument/2006/relationships/slideLayout" Id="rId5" Target="../slideLayouts/slideLayout5.xml"/><Relationship Type="http://schemas.openxmlformats.org/officeDocument/2006/relationships/theme" Id="rId7" Target="../theme/theme3.xml"/></Relationships>
</file>

<file path=ppt/slideMasters/_rels/slideMaster2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8.xml"/><Relationship Type="http://schemas.openxmlformats.org/officeDocument/2006/relationships/slideLayout" Id="rId1" Target="../slideLayouts/slideLayout7.xml"/><Relationship Type="http://schemas.openxmlformats.org/officeDocument/2006/relationships/slideLayout" Id="rId4" Target="../slideLayouts/slideLayout10.xml"/><Relationship Type="http://schemas.openxmlformats.org/officeDocument/2006/relationships/slideLayout" Id="rId3" Target="../slideLayouts/slideLayout9.xml"/><Relationship Type="http://schemas.openxmlformats.org/officeDocument/2006/relationships/slideLayout" Id="rId6" Target="../slideLayouts/slideLayout12.xml"/><Relationship Type="http://schemas.openxmlformats.org/officeDocument/2006/relationships/slideLayout" Id="rId5" Target="../slideLayouts/slideLayout11.xml"/><Relationship Type="http://schemas.openxmlformats.org/officeDocument/2006/relationships/theme" Id="rId7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4" id="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" id="5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6" id="6"/>
          <p:cNvSpPr txBox="1"/>
          <p:nvPr>
            <p:ph type="body" idx="1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chemeClr val="dk2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algn="l" marL="742950" rtl="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algn="l" marL="1143000" rtl="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algn="l" marL="1600200" rtl="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algn="l" marL="2057400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algn="l" marL="2514600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algn="l" marL="2971800" rtl="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algn="l" marL="3429000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algn="l" marL="3886200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27" id="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8" id="2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29" id="29"/>
          <p:cNvSpPr txBox="1"/>
          <p:nvPr>
            <p:ph type="body" idx="1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algn="l" marL="742950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algn="l" marL="1143000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algn="l" marL="16002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algn="l" marL="20574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algn="l" marL="25146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algn="l" marL="29718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algn="l" marL="34290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algn="l" marL="38862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.xml"/><Relationship Type="http://schemas.openxmlformats.org/officeDocument/2006/relationships/slideLayout" Id="rId1" Target="../slideLayouts/slideLayout1.xml"/></Relationships>
</file>

<file path=ppt/slides/_rels/slide1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0.xml"/><Relationship Type="http://schemas.openxmlformats.org/officeDocument/2006/relationships/slideLayout" Id="rId1" Target="../slideLayouts/slideLayout2.xml"/></Relationships>
</file>

<file path=ppt/slides/_rels/slide1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1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6.png"/></Relationships>
</file>

<file path=ppt/slides/_rels/slide1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2.xml"/><Relationship Type="http://schemas.openxmlformats.org/officeDocument/2006/relationships/slideLayout" Id="rId1" Target="../slideLayouts/slideLayout2.xml"/></Relationships>
</file>

<file path=ppt/slides/_rels/slide1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3.xml"/><Relationship Type="http://schemas.openxmlformats.org/officeDocument/2006/relationships/slideLayout" Id="rId1" Target="../slideLayouts/slideLayout2.xml"/></Relationships>
</file>

<file path=ppt/slides/_rels/slide1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4.xml"/><Relationship Type="http://schemas.openxmlformats.org/officeDocument/2006/relationships/slideLayout" Id="rId1" Target="../slideLayouts/slideLayout2.xml"/></Relationships>
</file>

<file path=ppt/slides/_rels/slide1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5.xml"/><Relationship Type="http://schemas.openxmlformats.org/officeDocument/2006/relationships/slideLayout" Id="rId1" Target="../slideLayouts/slideLayout2.xml"/></Relationships>
</file>

<file path=ppt/slides/_rels/slide1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6.xml"/><Relationship Type="http://schemas.openxmlformats.org/officeDocument/2006/relationships/slideLayout" Id="rId1" Target="../slideLayouts/slideLayout2.xml"/></Relationships>
</file>

<file path=ppt/slides/_rels/slide1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7.xml"/><Relationship Type="http://schemas.openxmlformats.org/officeDocument/2006/relationships/slideLayout" Id="rId1" Target="../slideLayouts/slideLayout2.xml"/></Relationships>
</file>

<file path=ppt/slides/_rels/slide1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8.xml"/><Relationship Type="http://schemas.openxmlformats.org/officeDocument/2006/relationships/slideLayout" Id="rId1" Target="../slideLayouts/slideLayout2.xml"/></Relationships>
</file>

<file path=ppt/slides/_rels/slide1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9.xml"/><Relationship Type="http://schemas.openxmlformats.org/officeDocument/2006/relationships/slideLayout" Id="rId1" Target="../slideLayouts/slideLayout2.xml"/></Relationships>
</file>

<file path=ppt/slides/_rels/slide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0.png"/></Relationships>
</file>

<file path=ppt/slides/_rels/slide2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0.xml"/><Relationship Type="http://schemas.openxmlformats.org/officeDocument/2006/relationships/slideLayout" Id="rId1" Target="../slideLayouts/slideLayout2.xml"/></Relationships>
</file>

<file path=ppt/slides/_rels/slide2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1.xml"/><Relationship Type="http://schemas.openxmlformats.org/officeDocument/2006/relationships/slideLayout" Id="rId1" Target="../slideLayouts/slideLayout2.xml"/></Relationships>
</file>

<file path=ppt/slides/_rels/slide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3.png"/></Relationships>
</file>

<file path=ppt/slides/_rels/slide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.xml"/><Relationship Type="http://schemas.openxmlformats.org/officeDocument/2006/relationships/slideLayout" Id="rId1" Target="../slideLayouts/slideLayout2.xml"/></Relationships>
</file>

<file path=ppt/slides/_rels/slide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1.png"/></Relationships>
</file>

<file path=ppt/slides/_rels/slide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4.png"/></Relationships>
</file>

<file path=ppt/slides/_rels/slide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2.png"/></Relationships>
</file>

<file path=ppt/slides/_rels/slide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8.xml"/><Relationship Type="http://schemas.openxmlformats.org/officeDocument/2006/relationships/slideLayout" Id="rId1" Target="../slideLayouts/slideLayout2.xml"/></Relationships>
</file>

<file path=ppt/slides/_rels/slide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9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5" id="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6" id="46"/>
          <p:cNvSpPr txBox="1"/>
          <p:nvPr>
            <p:ph type="ctrTitle"/>
          </p:nvPr>
        </p:nvSpPr>
        <p:spPr>
          <a:xfrm>
            <a:off y="1734342" x="685800"/>
            <a:ext cy="2245499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pt_BR"/>
              <a:t>Trabalho Final      de IA</a:t>
            </a:r>
          </a:p>
        </p:txBody>
      </p:sp>
      <p:sp>
        <p:nvSpPr>
          <p:cNvPr name="Shape 47" id="47"/>
          <p:cNvSpPr txBox="1"/>
          <p:nvPr>
            <p:ph type="subTitle" idx="1"/>
          </p:nvPr>
        </p:nvSpPr>
        <p:spPr>
          <a:xfrm>
            <a:off y="4124476" x="685800"/>
            <a:ext cy="949799" cx="77724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>
              <a:buNone/>
            </a:pPr>
            <a:r>
              <a:rPr lang="pt_BR"/>
              <a:t>Jefferson Stoffel, João Gross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09" id="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0" id="110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pt_BR"/>
              <a:t>Função de Avaliação</a:t>
            </a:r>
          </a:p>
        </p:txBody>
      </p:sp>
      <p:sp>
        <p:nvSpPr>
          <p:cNvPr name="Shape 111" id="111"/>
          <p:cNvSpPr txBox="1"/>
          <p:nvPr>
            <p:ph type="body" idx="1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_BR"/>
              <a:t>Estratégia de fácil entendimento.</a:t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_BR"/>
              <a:t>Dado o conjunto de peças marcadas de um jogador, ela pega cada peça deste jogador, marcada no tabuleiro, e varre os seus vizinhos.</a:t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_BR"/>
              <a:t>Cada vizinho é considerado no algoritmo como uma caminho de varredura.</a:t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_BR"/>
              <a:t>Cada caminho é varrido em linha, retornando um valor associado a jogada mais favorável à IA.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15" id="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6" id="116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pt_BR"/>
              <a:t>Função de Avaliação</a:t>
            </a:r>
          </a:p>
        </p:txBody>
      </p:sp>
      <p:sp>
        <p:nvSpPr>
          <p:cNvPr name="Shape 117" id="117"/>
          <p:cNvSpPr/>
          <p:nvPr/>
        </p:nvSpPr>
        <p:spPr>
          <a:xfrm>
            <a:off y="2009889" x="183699"/>
            <a:ext cy="4177972" cx="877660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118" id="118"/>
          <p:cNvSpPr txBox="1"/>
          <p:nvPr/>
        </p:nvSpPr>
        <p:spPr>
          <a:xfrm>
            <a:off y="6264062" x="1355250"/>
            <a:ext cy="457200" cx="64335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pt_BR" sz="2400"/>
              <a:t>como a função de avaliação ‘vê’ uma posição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22" id="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3" id="123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pt_BR"/>
              <a:t>Minimax</a:t>
            </a:r>
          </a:p>
        </p:txBody>
      </p:sp>
      <p:sp>
        <p:nvSpPr>
          <p:cNvPr name="Shape 124" id="124"/>
          <p:cNvSpPr txBox="1"/>
          <p:nvPr>
            <p:ph type="body" idx="1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0" marL="1371600" rtl="0" lvl="0">
              <a:buNone/>
            </a:pPr>
            <a:r>
              <a:rPr lang="pt_BR" sz="1800">
                <a:solidFill>
                  <a:srgbClr val="000000"/>
                </a:solidFill>
              </a:rPr>
              <a:t>
</a:t>
            </a:r>
            <a:r>
              <a:rPr lang="pt_BR" sz="1800">
                <a:solidFill>
                  <a:srgbClr val="000000"/>
                </a:solidFill>
              </a:rPr>
              <a:t>seedMinimax{</a:t>
            </a:r>
          </a:p>
          <a:p>
            <a:pPr indent="0" marL="1371600" rtl="0" lvl="0">
              <a:buNone/>
            </a:pPr>
            <a:r>
              <a:rPr lang="pt_BR" sz="1800">
                <a:solidFill>
                  <a:srgbClr val="000000"/>
                </a:solidFill>
              </a:rPr>
              <a:t>	</a:t>
            </a:r>
            <a:r>
              <a:rPr lang="pt_BR" sz="1800" b="1">
                <a:solidFill>
                  <a:srgbClr val="000000"/>
                </a:solidFill>
              </a:rPr>
              <a:t>se</a:t>
            </a:r>
            <a:r>
              <a:rPr lang="pt_BR" sz="1800">
                <a:solidFill>
                  <a:srgbClr val="000000"/>
                </a:solidFill>
              </a:rPr>
              <a:t> testTwoEmptyOne</a:t>
            </a:r>
          </a:p>
          <a:p>
            <a:pPr indent="0" marL="1371600" rtl="0" lvl="0">
              <a:buNone/>
            </a:pPr>
            <a:r>
              <a:rPr lang="pt_BR" sz="1800">
                <a:solidFill>
                  <a:srgbClr val="000000"/>
                </a:solidFill>
              </a:rPr>
              <a:t>		</a:t>
            </a:r>
            <a:r>
              <a:rPr lang="pt_BR" sz="1800" b="1">
                <a:solidFill>
                  <a:srgbClr val="000000"/>
                </a:solidFill>
              </a:rPr>
              <a:t>retorna</a:t>
            </a:r>
            <a:r>
              <a:rPr lang="pt_BR" sz="1800">
                <a:solidFill>
                  <a:srgbClr val="000000"/>
                </a:solidFill>
              </a:rPr>
              <a:t> jogada</a:t>
            </a:r>
          </a:p>
          <a:p>
            <a:pPr indent="0" marL="1371600" rtl="0" lvl="0">
              <a:buNone/>
            </a:pPr>
            <a:r>
              <a:rPr lang="pt_BR" sz="1800">
                <a:solidFill>
                  <a:srgbClr val="000000"/>
                </a:solidFill>
              </a:rPr>
              <a:t>	</a:t>
            </a:r>
            <a:r>
              <a:rPr lang="pt_BR" sz="1800" b="1">
                <a:solidFill>
                  <a:srgbClr val="000000"/>
                </a:solidFill>
              </a:rPr>
              <a:t>senão</a:t>
            </a:r>
          </a:p>
          <a:p>
            <a:pPr indent="0" marL="1371600" rtl="0" lvl="0">
              <a:buNone/>
            </a:pPr>
            <a:r>
              <a:rPr lang="pt_BR" sz="1800">
                <a:solidFill>
                  <a:srgbClr val="000000"/>
                </a:solidFill>
              </a:rPr>
              <a:t>		</a:t>
            </a:r>
            <a:r>
              <a:rPr lang="pt_BR" sz="1800">
                <a:solidFill>
                  <a:srgbClr val="000000"/>
                </a:solidFill>
              </a:rPr>
              <a:t>α ← -∞</a:t>
            </a:r>
          </a:p>
          <a:p>
            <a:pPr indent="0" marL="2286000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pt_BR" sz="1800" b="1">
                <a:solidFill>
                  <a:srgbClr val="000000"/>
                </a:solidFill>
              </a:rPr>
              <a:t>para</a:t>
            </a:r>
            <a:r>
              <a:rPr lang="pt_BR" sz="1800">
                <a:solidFill>
                  <a:srgbClr val="000000"/>
                </a:solidFill>
              </a:rPr>
              <a:t> cada espaço livre no tabuleiro </a:t>
            </a:r>
            <a:r>
              <a:rPr lang="pt_BR" sz="1800" b="1">
                <a:solidFill>
                  <a:srgbClr val="000000"/>
                </a:solidFill>
              </a:rPr>
              <a:t>faça</a:t>
            </a:r>
          </a:p>
          <a:p>
            <a:pPr indent="0" marL="1371600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pt_BR" sz="1800">
                <a:solidFill>
                  <a:srgbClr val="000000"/>
                </a:solidFill>
              </a:rPr>
              <a:t>			</a:t>
            </a:r>
            <a:r>
              <a:rPr lang="pt_BR" sz="1800">
                <a:solidFill>
                  <a:srgbClr val="000000"/>
                </a:solidFill>
              </a:rPr>
              <a:t>α ← max(α, </a:t>
            </a:r>
            <a:r>
              <a:rPr lang="pt_BR" sz="1800">
                <a:solidFill>
                  <a:srgbClr val="000000"/>
                </a:solidFill>
              </a:rPr>
              <a:t>expandTree</a:t>
            </a:r>
            <a:r>
              <a:rPr lang="pt_BR" sz="1800">
                <a:solidFill>
                  <a:srgbClr val="000000"/>
                </a:solidFill>
              </a:rPr>
              <a:t>(tabuleiro, profundidade, adversário)))</a:t>
            </a:r>
          </a:p>
          <a:p>
            <a:pPr indent="457200" marL="2286000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pt_BR" sz="1800" b="1">
                <a:solidFill>
                  <a:srgbClr val="000000"/>
                </a:solidFill>
              </a:rPr>
              <a:t>fim para</a:t>
            </a:r>
          </a:p>
          <a:p>
            <a:pPr indent="0" marL="2286000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pt_BR" sz="1800" b="1">
                <a:solidFill>
                  <a:srgbClr val="000000"/>
                </a:solidFill>
              </a:rPr>
              <a:t>retorna</a:t>
            </a:r>
            <a:r>
              <a:rPr lang="pt_BR" sz="1800">
                <a:solidFill>
                  <a:srgbClr val="000000"/>
                </a:solidFill>
              </a:rPr>
              <a:t> α</a:t>
            </a:r>
          </a:p>
          <a:p>
            <a:pPr indent="457200" marL="1371600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pt_BR" sz="1800" b="1">
                <a:solidFill>
                  <a:srgbClr val="000000"/>
                </a:solidFill>
              </a:rPr>
              <a:t>fim senão</a:t>
            </a:r>
          </a:p>
          <a:p>
            <a:pPr indent="0" marL="1371600">
              <a:buNone/>
            </a:pPr>
            <a:r>
              <a:rPr lang="pt_BR" sz="180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28" id="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9" id="129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pt_BR"/>
              <a:t>Minimax</a:t>
            </a:r>
          </a:p>
        </p:txBody>
      </p:sp>
      <p:sp>
        <p:nvSpPr>
          <p:cNvPr name="Shape 130" id="130"/>
          <p:cNvSpPr txBox="1"/>
          <p:nvPr>
            <p:ph type="body" idx="1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381000" algn="just" marL="457200" rtl="0" lv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_BR" sz="2400"/>
              <a:t>testTwoEmptyOne: função que verifica se um dos jogadores está prestes a fechar uma linha de quatro peças consecutivas.</a:t>
            </a:r>
          </a:p>
          <a:p>
            <a:pPr indent="-381000" algn="just" marL="914400" rtl="0" lvl="1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pt_BR" sz="2400"/>
              <a:t>Se a IA estiver nesta situção, sua próxima jogada será de vitória.</a:t>
            </a:r>
          </a:p>
          <a:p>
            <a:pPr indent="-381000" algn="just" marL="914400" rtl="0" lvl="1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pt_BR"/>
              <a:t>Se</a:t>
            </a:r>
            <a:r>
              <a:rPr lang="pt_BR" sz="2400"/>
              <a:t> o adversário esteja nesta situação, a próxima jogada da IA será uma ação de bloqueio. </a:t>
            </a:r>
          </a:p>
          <a:p>
            <a:r>
              <a:t/>
            </a:r>
          </a:p>
          <a:p>
            <a:pPr indent="-381000" algn="just" marL="457200" rtl="0" lv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_BR" sz="2400"/>
              <a:t>A função expandTree é efetivamente o algoritmo de minimax.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34" id="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5" id="135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pt_BR"/>
              <a:t>Minimax</a:t>
            </a:r>
          </a:p>
        </p:txBody>
      </p:sp>
      <p:sp>
        <p:nvSpPr>
          <p:cNvPr name="Shape 136" id="136"/>
          <p:cNvSpPr txBox="1"/>
          <p:nvPr>
            <p:ph type="body" idx="1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2"/>
              </a:buClr>
              <a:buSzPct val="208333"/>
              <a:buFont typeface="Arial"/>
              <a:buChar char="•"/>
            </a:pPr>
            <a:r>
              <a:rPr lang="pt_BR" sz="2400"/>
              <a:t>A função expandTree é efetivamente o algoritmo de minimax</a:t>
            </a:r>
          </a:p>
          <a:p>
            <a:r>
              <a:t/>
            </a:r>
          </a:p>
          <a:p>
            <a:pPr indent="457200" marL="914400" rtl="0" lvl="0">
              <a:buNone/>
            </a:pPr>
            <a:r>
              <a:rPr lang="pt_BR" sz="1800">
                <a:solidFill>
                  <a:srgbClr val="000000"/>
                </a:solidFill>
              </a:rPr>
              <a:t>expandTree</a:t>
            </a:r>
            <a:r>
              <a:rPr lang="pt_BR" sz="1800">
                <a:solidFill>
                  <a:srgbClr val="000000"/>
                </a:solidFill>
              </a:rPr>
              <a:t>(tabuleiro, profundidade, jogador) {</a:t>
            </a:r>
          </a:p>
          <a:p>
            <a:pPr indent="457200" marL="1371600" rtl="0" lvl="0">
              <a:buNone/>
            </a:pPr>
            <a:r>
              <a:rPr lang="pt_BR" sz="1800">
                <a:solidFill>
                  <a:srgbClr val="000000"/>
                </a:solidFill>
              </a:rPr>
              <a:t>avalia se alguém ganhou</a:t>
            </a:r>
          </a:p>
          <a:p>
            <a:pPr indent="0" marL="1828800" rtl="0" lvl="0">
              <a:buNone/>
            </a:pPr>
            <a:r>
              <a:rPr lang="pt_BR" sz="1800" b="1">
                <a:solidFill>
                  <a:srgbClr val="000000"/>
                </a:solidFill>
              </a:rPr>
              <a:t>se</a:t>
            </a:r>
            <a:r>
              <a:rPr lang="pt_BR" sz="1800">
                <a:solidFill>
                  <a:srgbClr val="000000"/>
                </a:solidFill>
              </a:rPr>
              <a:t> alguém ganhou retorna vitória para aquele jogador</a:t>
            </a:r>
          </a:p>
          <a:p>
            <a:pPr indent="457200" marL="1371600" rtl="0" lvl="0">
              <a:buNone/>
            </a:pPr>
            <a:r>
              <a:rPr lang="pt_BR" sz="1800" b="1">
                <a:solidFill>
                  <a:srgbClr val="000000"/>
                </a:solidFill>
              </a:rPr>
              <a:t>senão</a:t>
            </a:r>
          </a:p>
          <a:p>
            <a:pPr indent="457200" marL="1828800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pt_BR" sz="1800" b="1">
                <a:solidFill>
                  <a:srgbClr val="000000"/>
                </a:solidFill>
              </a:rPr>
              <a:t>se</a:t>
            </a:r>
            <a:r>
              <a:rPr lang="pt_BR" sz="1800">
                <a:solidFill>
                  <a:srgbClr val="000000"/>
                </a:solidFill>
              </a:rPr>
              <a:t> profundidade &gt; 0</a:t>
            </a:r>
          </a:p>
          <a:p>
            <a:pPr indent="457200" marL="1828800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pt_BR" sz="1800">
                <a:solidFill>
                  <a:srgbClr val="000000"/>
                </a:solidFill>
              </a:rPr>
              <a:t>... </a:t>
            </a:r>
            <a:r>
              <a:rPr lang="pt_BR" sz="1400">
                <a:solidFill>
                  <a:srgbClr val="FF0000"/>
                </a:solidFill>
              </a:rPr>
              <a:t>(próximo slide)</a:t>
            </a:r>
            <a:r>
              <a:rPr lang="pt_BR" sz="1800">
                <a:solidFill>
                  <a:srgbClr val="000000"/>
                </a:solidFill>
              </a:rPr>
              <a:t> ...</a:t>
            </a:r>
          </a:p>
          <a:p>
            <a:pPr indent="457200" marL="1828800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pt_BR" sz="1800" b="1">
                <a:solidFill>
                  <a:srgbClr val="000000"/>
                </a:solidFill>
              </a:rPr>
              <a:t>senão</a:t>
            </a:r>
          </a:p>
          <a:p>
            <a:pPr indent="457200" marL="2286000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pt_BR" sz="1800">
                <a:solidFill>
                  <a:srgbClr val="000000"/>
                </a:solidFill>
              </a:rPr>
              <a:t>realiza função de avaliação</a:t>
            </a:r>
          </a:p>
          <a:p>
            <a:pPr indent="457200" marL="2286000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pt_BR" sz="1800" b="1">
                <a:solidFill>
                  <a:srgbClr val="000000"/>
                </a:solidFill>
              </a:rPr>
              <a:t>retorna</a:t>
            </a:r>
            <a:r>
              <a:rPr lang="pt_BR" sz="1800">
                <a:solidFill>
                  <a:srgbClr val="000000"/>
                </a:solidFill>
              </a:rPr>
              <a:t> resultado da função</a:t>
            </a:r>
          </a:p>
          <a:p>
            <a:pPr indent="457200" marL="1828800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pt_BR" sz="1800" b="1">
                <a:solidFill>
                  <a:srgbClr val="000000"/>
                </a:solidFill>
              </a:rPr>
              <a:t>fim senão</a:t>
            </a:r>
          </a:p>
          <a:p>
            <a:pPr indent="0" marL="1828800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pt_BR" sz="1800" b="1">
                <a:solidFill>
                  <a:srgbClr val="000000"/>
                </a:solidFill>
              </a:rPr>
              <a:t>fim senão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40" id="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1" id="141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pt_BR"/>
              <a:t>Minimax	</a:t>
            </a:r>
          </a:p>
        </p:txBody>
      </p:sp>
      <p:sp>
        <p:nvSpPr>
          <p:cNvPr name="Shape 142" id="142"/>
          <p:cNvSpPr txBox="1"/>
          <p:nvPr>
            <p:ph type="body" idx="1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2"/>
              </a:buClr>
              <a:buSzPct val="208333"/>
              <a:buFont typeface="Arial"/>
              <a:buChar char="•"/>
            </a:pPr>
            <a:r>
              <a:rPr lang="pt_BR" sz="2400"/>
              <a:t>expandTree (cont.)</a:t>
            </a:r>
          </a:p>
          <a:p>
            <a:r>
              <a:t/>
            </a:r>
          </a:p>
          <a:p>
            <a:pPr indent="457200" rtl="0" lvl="0">
              <a:buNone/>
            </a:pPr>
            <a:r>
              <a:rPr lang="pt_BR" sz="1800" b="1">
                <a:solidFill>
                  <a:srgbClr val="000000"/>
                </a:solidFill>
              </a:rPr>
              <a:t>se</a:t>
            </a:r>
            <a:r>
              <a:rPr lang="pt_BR" sz="1800">
                <a:solidFill>
                  <a:srgbClr val="000000"/>
                </a:solidFill>
              </a:rPr>
              <a:t> é a jogada do adversário</a:t>
            </a:r>
          </a:p>
          <a:p>
            <a:pPr indent="457200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pt_BR" sz="1800">
                <a:solidFill>
                  <a:srgbClr val="000000"/>
                </a:solidFill>
              </a:rPr>
              <a:t>	α ← +∞</a:t>
            </a:r>
          </a:p>
          <a:p>
            <a:pPr indent="0" marL="914400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pt_BR" sz="1800" b="1">
                <a:solidFill>
                  <a:srgbClr val="000000"/>
                </a:solidFill>
              </a:rPr>
              <a:t>para</a:t>
            </a:r>
            <a:r>
              <a:rPr lang="pt_BR" sz="1800">
                <a:solidFill>
                  <a:srgbClr val="000000"/>
                </a:solidFill>
              </a:rPr>
              <a:t> cada espaço livre no tabuleiro </a:t>
            </a:r>
            <a:r>
              <a:rPr lang="pt_BR" sz="1800" b="1">
                <a:solidFill>
                  <a:srgbClr val="000000"/>
                </a:solidFill>
              </a:rPr>
              <a:t>faça</a:t>
            </a:r>
          </a:p>
          <a:p>
            <a:pPr indent="457200" marL="914400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pt_BR" sz="1800">
                <a:solidFill>
                  <a:srgbClr val="000000"/>
                </a:solidFill>
              </a:rPr>
              <a:t>marca tabuleiro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pt_BR" sz="1800">
                <a:solidFill>
                  <a:srgbClr val="000000"/>
                </a:solidFill>
              </a:rPr>
              <a:t>			</a:t>
            </a:r>
            <a:r>
              <a:rPr lang="pt_BR" sz="1800">
                <a:solidFill>
                  <a:srgbClr val="000000"/>
                </a:solidFill>
              </a:rPr>
              <a:t>α ← min(α, </a:t>
            </a:r>
            <a:r>
              <a:rPr lang="pt_BR" sz="1800">
                <a:solidFill>
                  <a:srgbClr val="000000"/>
                </a:solidFill>
              </a:rPr>
              <a:t>expandTree(</a:t>
            </a:r>
            <a:r>
              <a:rPr lang="pt_BR" sz="1800">
                <a:solidFill>
                  <a:srgbClr val="000000"/>
                </a:solidFill>
              </a:rPr>
              <a:t>tabuleiro, profundidade - 1, </a:t>
            </a:r>
            <a:r>
              <a:rPr lang="pt_BR" sz="1800">
                <a:solidFill>
                  <a:srgbClr val="000000"/>
                </a:solidFill>
              </a:rPr>
              <a:t>¬jogador</a:t>
            </a:r>
            <a:r>
              <a:rPr lang="pt_BR" sz="1800">
                <a:solidFill>
                  <a:srgbClr val="000000"/>
                </a:solidFill>
              </a:rPr>
              <a:t>)</a:t>
            </a:r>
            <a:r>
              <a:rPr lang="pt_BR" sz="1800">
                <a:solidFill>
                  <a:srgbClr val="000000"/>
                </a:solidFill>
              </a:rPr>
              <a:t>))</a:t>
            </a:r>
          </a:p>
          <a:p>
            <a:pPr rtl="0" lvl="0">
              <a:buNone/>
            </a:pPr>
            <a:r>
              <a:rPr lang="pt_BR" sz="1800">
                <a:solidFill>
                  <a:srgbClr val="000000"/>
                </a:solidFill>
              </a:rPr>
              <a:t>		</a:t>
            </a:r>
            <a:r>
              <a:rPr lang="pt_BR" sz="1800" b="1">
                <a:solidFill>
                  <a:srgbClr val="000000"/>
                </a:solidFill>
              </a:rPr>
              <a:t>fim para</a:t>
            </a:r>
          </a:p>
          <a:p>
            <a:pPr rtl="0" lvl="0">
              <a:buNone/>
            </a:pPr>
            <a:r>
              <a:rPr lang="pt_BR" sz="1800">
                <a:solidFill>
                  <a:srgbClr val="000000"/>
                </a:solidFill>
              </a:rPr>
              <a:t>		</a:t>
            </a:r>
            <a:r>
              <a:rPr lang="pt_BR" sz="1800" b="1">
                <a:solidFill>
                  <a:srgbClr val="000000"/>
                </a:solidFill>
              </a:rPr>
              <a:t>retorna</a:t>
            </a:r>
            <a:r>
              <a:rPr lang="pt_BR" sz="1800">
                <a:solidFill>
                  <a:srgbClr val="000000"/>
                </a:solidFill>
              </a:rPr>
              <a:t> α</a:t>
            </a:r>
          </a:p>
          <a:p>
            <a:pPr rtl="0" lvl="0">
              <a:buNone/>
            </a:pPr>
            <a:r>
              <a:rPr lang="pt_BR" sz="1800">
                <a:solidFill>
                  <a:srgbClr val="000000"/>
                </a:solidFill>
              </a:rPr>
              <a:t>	</a:t>
            </a:r>
            <a:r>
              <a:rPr lang="pt_BR" sz="1800" b="1">
                <a:solidFill>
                  <a:srgbClr val="000000"/>
                </a:solidFill>
              </a:rPr>
              <a:t>fim se</a:t>
            </a:r>
          </a:p>
          <a:p>
            <a:pPr indent="0" marL="457200" rtl="0" lvl="0">
              <a:buNone/>
            </a:pPr>
            <a:r>
              <a:rPr lang="pt_BR" sz="1800">
                <a:solidFill>
                  <a:srgbClr val="000000"/>
                </a:solidFill>
              </a:rPr>
              <a:t>... </a:t>
            </a:r>
            <a:r>
              <a:rPr lang="pt_BR" sz="1400">
                <a:solidFill>
                  <a:srgbClr val="FF0000"/>
                </a:solidFill>
              </a:rPr>
              <a:t>(próximo slide)</a:t>
            </a:r>
            <a:r>
              <a:rPr lang="pt_BR" sz="1800">
                <a:solidFill>
                  <a:srgbClr val="000000"/>
                </a:solidFill>
              </a:rPr>
              <a:t> ...</a:t>
            </a:r>
          </a:p>
          <a:p>
            <a:pPr rtl="0" lvl="0">
              <a:buNone/>
            </a:pPr>
            <a:r>
              <a:rPr lang="pt_BR" sz="1800">
                <a:solidFill>
                  <a:srgbClr val="000000"/>
                </a:solidFill>
              </a:rPr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46" id="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7" id="147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pt_BR"/>
              <a:t>Minimax</a:t>
            </a:r>
          </a:p>
        </p:txBody>
      </p:sp>
      <p:sp>
        <p:nvSpPr>
          <p:cNvPr name="Shape 148" id="148"/>
          <p:cNvSpPr txBox="1"/>
          <p:nvPr>
            <p:ph type="body" idx="1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2"/>
              </a:buClr>
              <a:buSzPct val="208333"/>
              <a:buFont typeface="Arial"/>
              <a:buChar char="•"/>
            </a:pPr>
            <a:r>
              <a:rPr lang="pt_BR" sz="2400"/>
              <a:t>expandTree (cont.)</a:t>
            </a:r>
          </a:p>
          <a:p>
            <a:r>
              <a:t/>
            </a:r>
          </a:p>
          <a:p>
            <a:pPr indent="457200" rtl="0" lvl="0">
              <a:buClr>
                <a:srgbClr val="000000"/>
              </a:buClr>
              <a:buSzPct val="61111"/>
              <a:buFont typeface="Arial"/>
              <a:buNone/>
            </a:pPr>
            <a:r>
              <a:rPr lang="pt_BR" sz="1800" b="1">
                <a:solidFill>
                  <a:srgbClr val="000000"/>
                </a:solidFill>
              </a:rPr>
              <a:t>senão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lang="pt_BR" sz="1800">
                <a:solidFill>
                  <a:srgbClr val="000000"/>
                </a:solidFill>
              </a:rPr>
              <a:t>		α ← -∞</a:t>
            </a:r>
          </a:p>
          <a:p>
            <a:pPr indent="0" marL="914400"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pt_BR" sz="1800" b="1">
                <a:solidFill>
                  <a:srgbClr val="000000"/>
                </a:solidFill>
              </a:rPr>
              <a:t>para</a:t>
            </a:r>
            <a:r>
              <a:rPr lang="pt_BR" sz="1800">
                <a:solidFill>
                  <a:srgbClr val="000000"/>
                </a:solidFill>
              </a:rPr>
              <a:t> cada espaço livre no tabuleiro </a:t>
            </a:r>
            <a:r>
              <a:rPr lang="pt_BR" sz="1800" b="1">
                <a:solidFill>
                  <a:srgbClr val="000000"/>
                </a:solidFill>
              </a:rPr>
              <a:t>faça</a:t>
            </a:r>
          </a:p>
          <a:p>
            <a:pPr indent="457200" marL="914400"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pt_BR" sz="1800">
                <a:solidFill>
                  <a:srgbClr val="000000"/>
                </a:solidFill>
              </a:rPr>
              <a:t>marca tabuleiro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pt_BR" sz="1800">
                <a:solidFill>
                  <a:srgbClr val="000000"/>
                </a:solidFill>
              </a:rPr>
              <a:t>			</a:t>
            </a:r>
            <a:r>
              <a:rPr lang="pt_BR" sz="1800">
                <a:solidFill>
                  <a:srgbClr val="000000"/>
                </a:solidFill>
              </a:rPr>
              <a:t>α ← max(α, </a:t>
            </a:r>
            <a:r>
              <a:rPr lang="pt_BR" sz="1800">
                <a:solidFill>
                  <a:srgbClr val="000000"/>
                </a:solidFill>
              </a:rPr>
              <a:t>expandTree(</a:t>
            </a:r>
            <a:r>
              <a:rPr lang="pt_BR" sz="1800">
                <a:solidFill>
                  <a:srgbClr val="000000"/>
                </a:solidFill>
              </a:rPr>
              <a:t>tabuleiro, profundidade - 1, </a:t>
            </a:r>
            <a:r>
              <a:rPr lang="pt_BR" sz="1800">
                <a:solidFill>
                  <a:srgbClr val="000000"/>
                </a:solidFill>
              </a:rPr>
              <a:t>¬jogador</a:t>
            </a:r>
            <a:r>
              <a:rPr lang="pt_BR" sz="1800">
                <a:solidFill>
                  <a:srgbClr val="000000"/>
                </a:solidFill>
              </a:rPr>
              <a:t>)</a:t>
            </a:r>
            <a:r>
              <a:rPr lang="pt_BR" sz="1800">
                <a:solidFill>
                  <a:srgbClr val="000000"/>
                </a:solidFill>
              </a:rPr>
              <a:t>))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lang="pt_BR" sz="1800">
                <a:solidFill>
                  <a:srgbClr val="000000"/>
                </a:solidFill>
              </a:rPr>
              <a:t>		</a:t>
            </a:r>
            <a:r>
              <a:rPr lang="pt_BR" sz="1800" b="1">
                <a:solidFill>
                  <a:srgbClr val="000000"/>
                </a:solidFill>
              </a:rPr>
              <a:t>fim para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lang="pt_BR" sz="1800">
                <a:solidFill>
                  <a:srgbClr val="000000"/>
                </a:solidFill>
              </a:rPr>
              <a:t>		</a:t>
            </a:r>
            <a:r>
              <a:rPr lang="pt_BR" sz="1800" b="1">
                <a:solidFill>
                  <a:srgbClr val="000000"/>
                </a:solidFill>
              </a:rPr>
              <a:t>retorna</a:t>
            </a:r>
            <a:r>
              <a:rPr lang="pt_BR" sz="1800">
                <a:solidFill>
                  <a:srgbClr val="000000"/>
                </a:solidFill>
              </a:rPr>
              <a:t> α</a:t>
            </a:r>
          </a:p>
          <a:p>
            <a:pPr rtl="0" lvl="0">
              <a:buNone/>
            </a:pPr>
            <a:r>
              <a:rPr lang="pt_BR" sz="1800">
                <a:solidFill>
                  <a:srgbClr val="000000"/>
                </a:solidFill>
              </a:rPr>
              <a:t>	</a:t>
            </a:r>
            <a:r>
              <a:rPr lang="pt_BR" sz="1800" b="1">
                <a:solidFill>
                  <a:srgbClr val="000000"/>
                </a:solidFill>
              </a:rPr>
              <a:t>fim senão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52" id="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3" id="153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pt_BR"/>
              <a:t>Minimax	</a:t>
            </a:r>
          </a:p>
        </p:txBody>
      </p:sp>
      <p:sp>
        <p:nvSpPr>
          <p:cNvPr name="Shape 154" id="154"/>
          <p:cNvSpPr txBox="1"/>
          <p:nvPr>
            <p:ph type="body" idx="1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pt_BR" sz="3600"/>
              <a:t>Profundidade alcançada</a:t>
            </a:r>
          </a:p>
          <a:p>
            <a:pPr indent="-419100" marL="457200" lvl="0">
              <a:buClr>
                <a:schemeClr val="dk2"/>
              </a:buClr>
              <a:buSzPct val="208333"/>
              <a:buFont typeface="Arial"/>
              <a:buChar char="•"/>
            </a:pPr>
            <a:r>
              <a:rPr lang="pt_BR" sz="2400"/>
              <a:t>Para permanecer dentro do limite de 5 segundos, a máxima profundidade alcançada é três. Com o evoluir do jogo, esse número poderia aumentar devido a queda do número de ramificações, porém não é o caso do programa que construímos, que trabalha com um valor constante.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58" id="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9" id="159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pt_BR"/>
              <a:t>Minimax</a:t>
            </a:r>
          </a:p>
        </p:txBody>
      </p:sp>
      <p:sp>
        <p:nvSpPr>
          <p:cNvPr name="Shape 160" id="160"/>
          <p:cNvSpPr txBox="1"/>
          <p:nvPr>
            <p:ph type="body" idx="1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pt_BR" sz="3600"/>
              <a:t>Tipo de otimização utilizada</a:t>
            </a:r>
          </a:p>
          <a:p>
            <a:pPr indent="-419100" algn="just" marL="457200" rtl="0" lv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208333"/>
              <a:buFont typeface="Arial"/>
              <a:buChar char="•"/>
            </a:pPr>
            <a:r>
              <a:rPr lang="pt_BR" sz="2400"/>
              <a:t>Poda alpha-beta</a:t>
            </a:r>
          </a:p>
          <a:p>
            <a:pPr indent="0" marR="0" algn="l" marL="0" rtl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_BR" sz="2400"/>
              <a:t>evita que sejam calculados ramos que não trarão nenhum novo resultado para o minimax. </a:t>
            </a:r>
          </a:p>
          <a:p>
            <a:pPr indent="-419100" algn="just" marL="457200" rtl="0" lv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208333"/>
              <a:buFont typeface="Arial"/>
              <a:buChar char="•"/>
            </a:pPr>
            <a:r>
              <a:rPr lang="pt_BR" sz="2400"/>
              <a:t>função “testTwoEmptyOne” </a:t>
            </a:r>
          </a:p>
          <a:p>
            <a:pPr indent="-381000" algn="just" marL="914400" rtl="0" lvl="1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pt_BR" sz="2400"/>
              <a:t>avalia se existe um jogador prestes a fechar um linha de quatro peças consecutivas. </a:t>
            </a:r>
          </a:p>
          <a:p>
            <a:pPr indent="-381000" algn="just" marL="914400" rtl="0" lvl="1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pt_BR"/>
              <a:t>e</a:t>
            </a:r>
            <a:r>
              <a:rPr lang="pt_BR" sz="2400"/>
              <a:t>vita que o minimax seja aberto para uma jogada óbvia.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64" id="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5" id="165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pt_BR"/>
              <a:t>Análise do desempenho no campeonato</a:t>
            </a:r>
          </a:p>
        </p:txBody>
      </p:sp>
      <p:sp>
        <p:nvSpPr>
          <p:cNvPr name="Shape 166" id="166"/>
          <p:cNvSpPr txBox="1"/>
          <p:nvPr>
            <p:ph type="body" idx="1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pt_BR" sz="3600"/>
              <a:t>Primeira rodada</a:t>
            </a:r>
          </a:p>
          <a:p>
            <a:pPr indent="-419100" marL="457200" rtl="0" lvl="0">
              <a:buClr>
                <a:schemeClr val="dk2"/>
              </a:buClr>
              <a:buSzPct val="208333"/>
              <a:buFont typeface="Arial"/>
              <a:buChar char="•"/>
            </a:pPr>
            <a:r>
              <a:rPr lang="pt_BR" sz="2400"/>
              <a:t>algoritmo do minimax não estava funcionando </a:t>
            </a:r>
          </a:p>
          <a:p>
            <a:pPr indent="-419100" marL="457200" rtl="0" lvl="0">
              <a:buClr>
                <a:schemeClr val="dk2"/>
              </a:buClr>
              <a:buSzPct val="208333"/>
              <a:buFont typeface="Arial"/>
              <a:buChar char="•"/>
            </a:pPr>
            <a:r>
              <a:rPr lang="pt_BR" sz="2400"/>
              <a:t>não conseguimos arrumá-lo a tempo. </a:t>
            </a:r>
          </a:p>
          <a:p>
            <a:pPr indent="-419100" marL="457200" lvl="0">
              <a:buClr>
                <a:schemeClr val="dk2"/>
              </a:buClr>
              <a:buSzPct val="208333"/>
              <a:buFont typeface="Arial"/>
              <a:buChar char="•"/>
            </a:pPr>
            <a:r>
              <a:rPr lang="pt_BR" sz="2400"/>
              <a:t>nesta fase a IA voluntariamente marcava 3 peças em linha, gerando uma situação de derrota, o que nos gerou a maioria das derrotas.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1" id="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2" id="52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pt_BR"/>
              <a:t>Características Gerais do Programa</a:t>
            </a:r>
          </a:p>
        </p:txBody>
      </p:sp>
      <p:sp>
        <p:nvSpPr>
          <p:cNvPr name="Shape 53" id="53"/>
          <p:cNvSpPr txBox="1"/>
          <p:nvPr>
            <p:ph type="body" idx="1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pt_BR" sz="3600"/>
              <a:t>Interface</a:t>
            </a:r>
          </a:p>
          <a:p>
            <a:pPr indent="-3810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_BR" sz="2400"/>
              <a:t>Simples e intuitiva</a:t>
            </a:r>
          </a:p>
          <a:p>
            <a:pPr indent="-381000" marL="45720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_BR" sz="2400"/>
              <a:t>Fácil utilização</a:t>
            </a:r>
          </a:p>
        </p:txBody>
      </p:sp>
      <p:sp>
        <p:nvSpPr>
          <p:cNvPr name="Shape 54" id="54"/>
          <p:cNvSpPr/>
          <p:nvPr/>
        </p:nvSpPr>
        <p:spPr>
          <a:xfrm>
            <a:off y="3877850" x="1885671"/>
            <a:ext cy="1766214" cx="537265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55" id="55"/>
          <p:cNvSpPr txBox="1"/>
          <p:nvPr/>
        </p:nvSpPr>
        <p:spPr>
          <a:xfrm>
            <a:off y="5728600" x="2537550"/>
            <a:ext cy="476400" cx="40688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pt_BR" sz="2400"/>
              <a:t>Escolha do primeiro jogador</a:t>
            </a:r>
          </a:p>
        </p:txBody>
      </p:sp>
      <p:sp>
        <p:nvSpPr>
          <p:cNvPr name="Shape 56" id="56"/>
          <p:cNvSpPr txBox="1"/>
          <p:nvPr/>
        </p:nvSpPr>
        <p:spPr>
          <a:xfrm>
            <a:off y="5921825" x="1681850"/>
            <a:ext cy="457200" cx="36576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70" id="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1" id="171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pt_BR"/>
              <a:t>Análise do desempenho no campeonato</a:t>
            </a:r>
          </a:p>
        </p:txBody>
      </p:sp>
      <p:sp>
        <p:nvSpPr>
          <p:cNvPr name="Shape 172" id="172"/>
          <p:cNvSpPr txBox="1"/>
          <p:nvPr>
            <p:ph type="body" idx="1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pt_BR" sz="3600"/>
              <a:t>Segunda rodada</a:t>
            </a:r>
          </a:p>
          <a:p>
            <a:pPr indent="-419100" marL="457200" rtl="0" lv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208333"/>
              <a:buFont typeface="Arial"/>
              <a:buChar char="•"/>
            </a:pPr>
            <a:r>
              <a:rPr lang="pt_BR" sz="2400">
                <a:solidFill>
                  <a:srgbClr val="000000"/>
                </a:solidFill>
              </a:rPr>
              <a:t>minimax foi arrumado apenas em parte.</a:t>
            </a:r>
          </a:p>
          <a:p>
            <a:pPr indent="-419100" marL="457200" rtl="0" lv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208333"/>
              <a:buFont typeface="Arial"/>
              <a:buChar char="•"/>
            </a:pPr>
            <a:r>
              <a:rPr lang="pt_BR" sz="2400">
                <a:solidFill>
                  <a:srgbClr val="000000"/>
                </a:solidFill>
              </a:rPr>
              <a:t>IA não marcava mais voluntariamente situações de derrota, porém a marcação das peças seguia em ordem sequencial no tabuleiro.</a:t>
            </a:r>
          </a:p>
          <a:p>
            <a:pPr indent="-419100" marL="457200" rtl="0" lv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208333"/>
              <a:buFont typeface="Arial"/>
              <a:buChar char="•"/>
            </a:pPr>
            <a:r>
              <a:rPr lang="pt_BR" sz="2400">
                <a:solidFill>
                  <a:srgbClr val="000000"/>
                </a:solidFill>
              </a:rPr>
              <a:t>Conseguimos também implementar bloqueios de vitória do adversário e também a gerar a vitória da IA. 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76" id="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7" id="177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pt_BR"/>
              <a:t>Análise do desempenho no campeonato</a:t>
            </a:r>
          </a:p>
        </p:txBody>
      </p:sp>
      <p:sp>
        <p:nvSpPr>
          <p:cNvPr name="Shape 178" id="178"/>
          <p:cNvSpPr txBox="1"/>
          <p:nvPr>
            <p:ph type="body" idx="1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208333"/>
              <a:buFont typeface="Arial"/>
              <a:buChar char="•"/>
            </a:pPr>
            <a:r>
              <a:rPr lang="pt_BR" sz="2400"/>
              <a:t>Após o campeonato analisamos os códigos e descobrimos a causa do problema. </a:t>
            </a:r>
          </a:p>
          <a:p>
            <a:pPr indent="-419100" marL="457200" rtl="0" lv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208333"/>
              <a:buFont typeface="Arial"/>
              <a:buChar char="•"/>
            </a:pPr>
            <a:r>
              <a:rPr lang="pt_BR" sz="2400"/>
              <a:t>No algoritmo de minimax houve uma troca nas funções de chamadas: quando era calculado Max, era retornando Min com seu valor de inicialização e vice-versa. </a:t>
            </a:r>
          </a:p>
          <a:p>
            <a:pPr indent="-419100" marL="457200" rtl="0" lv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208333"/>
              <a:buFont typeface="Arial"/>
              <a:buChar char="•"/>
            </a:pPr>
            <a:r>
              <a:rPr lang="pt_BR" sz="2400"/>
              <a:t>Desta forma, todos os nós folhas tinham o mesmo valor, o que ocasionava a escolha sempre do primeiro valor, e por essa razão o algoritmo marcava o tabuleiro de forma sequencial.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60" id="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1" id="61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pt_BR"/>
              <a:t>Características Gerais do Programa</a:t>
            </a:r>
          </a:p>
        </p:txBody>
      </p:sp>
      <p:sp>
        <p:nvSpPr>
          <p:cNvPr name="Shape 62" id="62"/>
          <p:cNvSpPr/>
          <p:nvPr/>
        </p:nvSpPr>
        <p:spPr>
          <a:xfrm>
            <a:off y="2011756" x="1520612"/>
            <a:ext cy="3837088" cx="583065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63" id="63"/>
          <p:cNvSpPr txBox="1"/>
          <p:nvPr/>
        </p:nvSpPr>
        <p:spPr>
          <a:xfrm>
            <a:off y="6027950" x="1530591"/>
            <a:ext cy="476400" cx="58107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lang="pt_BR" sz="1800"/>
              <a:t>Interface carregada após a escolha do primeiro jogador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67" id="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8" id="68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pt_BR"/>
              <a:t>Estruturas de dados do tabuleiro</a:t>
            </a:r>
          </a:p>
        </p:txBody>
      </p:sp>
      <p:sp>
        <p:nvSpPr>
          <p:cNvPr name="Shape 69" id="69"/>
          <p:cNvSpPr txBox="1"/>
          <p:nvPr>
            <p:ph type="body" idx="1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pt_BR" sz="3600">
                <a:solidFill>
                  <a:srgbClr val="000000"/>
                </a:solidFill>
              </a:rPr>
              <a:t>Posição do tabuleiro</a:t>
            </a:r>
          </a:p>
          <a:p>
            <a:r>
              <a:t/>
            </a:r>
          </a:p>
          <a:p>
            <a:pPr indent="0" marL="1828800" rtl="0" lvl="0">
              <a:buNone/>
            </a:pPr>
            <a:r>
              <a:rPr lang="pt_BR" sz="2400" b="1">
                <a:solidFill>
                  <a:srgbClr val="000000"/>
                </a:solidFill>
              </a:rPr>
              <a:t>typedef struct</a:t>
            </a:r>
            <a:r>
              <a:rPr lang="pt_BR" sz="2400"/>
              <a:t> {</a:t>
            </a:r>
          </a:p>
          <a:p>
            <a:pPr indent="0" marL="1828800" rtl="0" lvl="0">
              <a:buNone/>
            </a:pPr>
            <a:r>
              <a:rPr lang="pt_BR" sz="2400"/>
              <a:t>	</a:t>
            </a:r>
            <a:r>
              <a:rPr lang="pt_BR" sz="2400">
                <a:solidFill>
                  <a:srgbClr val="00FF00"/>
                </a:solidFill>
              </a:rPr>
              <a:t>int</a:t>
            </a:r>
            <a:r>
              <a:rPr lang="pt_BR" sz="2400"/>
              <a:t> color;</a:t>
            </a:r>
          </a:p>
          <a:p>
            <a:pPr indent="0" marL="1828800" rtl="0" lvl="0">
              <a:buNone/>
            </a:pPr>
            <a:r>
              <a:rPr lang="pt_BR" sz="2400"/>
              <a:t>	</a:t>
            </a:r>
            <a:r>
              <a:rPr lang="pt_BR" sz="2400">
                <a:solidFill>
                  <a:srgbClr val="00FF00"/>
                </a:solidFill>
              </a:rPr>
              <a:t>int</a:t>
            </a:r>
            <a:r>
              <a:rPr lang="pt_BR" sz="2400"/>
              <a:t> neighbors[NEIGHBORS];</a:t>
            </a:r>
          </a:p>
          <a:p>
            <a:pPr indent="0" marL="1828800" rtl="0" lvl="0">
              <a:buNone/>
            </a:pPr>
            <a:r>
              <a:rPr lang="pt_BR" sz="2400"/>
              <a:t>}</a:t>
            </a:r>
            <a:r>
              <a:rPr lang="pt_BR" sz="2400">
                <a:solidFill>
                  <a:srgbClr val="CC0000"/>
                </a:solidFill>
              </a:rPr>
              <a:t> </a:t>
            </a:r>
            <a:r>
              <a:rPr lang="pt_BR" sz="2400">
                <a:solidFill>
                  <a:srgbClr val="000000"/>
                </a:solidFill>
              </a:rPr>
              <a:t>Position</a:t>
            </a:r>
            <a:r>
              <a:rPr lang="pt_BR" sz="2400"/>
              <a:t>;</a:t>
            </a:r>
          </a:p>
          <a:p>
            <a:r>
              <a:t/>
            </a:r>
          </a:p>
          <a:p>
            <a:pPr indent="-3810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_BR" sz="2400"/>
              <a:t>color: inicializada com NO_COLOR para posições válidas e INVALID para invávlidas.</a:t>
            </a:r>
          </a:p>
          <a:p>
            <a:pPr indent="-381000" marL="45720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_BR" sz="2400"/>
              <a:t>neighbors[]: vetor com os ids das posições das peças vizinhas.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73" id="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4" id="74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pt_BR"/>
              <a:t>Estruturas de dados do tabuleiro</a:t>
            </a:r>
          </a:p>
        </p:txBody>
      </p:sp>
      <p:sp>
        <p:nvSpPr>
          <p:cNvPr name="Shape 75" id="75"/>
          <p:cNvSpPr/>
          <p:nvPr/>
        </p:nvSpPr>
        <p:spPr>
          <a:xfrm>
            <a:off y="2140400" x="1649175"/>
            <a:ext cy="3829050" cx="59817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76" id="76"/>
          <p:cNvSpPr txBox="1"/>
          <p:nvPr/>
        </p:nvSpPr>
        <p:spPr>
          <a:xfrm>
            <a:off y="6027950" x="2285925"/>
            <a:ext cy="476400" cx="47081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lang="pt_BR" sz="1800"/>
              <a:t>Matriz 9 x 9 para representação do tabuleiro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0" id="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1" id="81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pt_BR"/>
              <a:t>Lógicas de manipulação das posições</a:t>
            </a:r>
          </a:p>
        </p:txBody>
      </p:sp>
      <p:sp>
        <p:nvSpPr>
          <p:cNvPr name="Shape 82" id="82"/>
          <p:cNvSpPr txBox="1"/>
          <p:nvPr>
            <p:ph type="body" idx="1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pt_BR" sz="3600"/>
              <a:t>Vizinhos de uma posição</a:t>
            </a:r>
          </a:p>
        </p:txBody>
      </p:sp>
      <p:sp>
        <p:nvSpPr>
          <p:cNvPr name="Shape 83" id="83"/>
          <p:cNvSpPr/>
          <p:nvPr/>
        </p:nvSpPr>
        <p:spPr>
          <a:xfrm>
            <a:off y="2734114" x="2490631"/>
            <a:ext cy="3490642" cx="416273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84" id="84"/>
          <p:cNvSpPr txBox="1"/>
          <p:nvPr/>
        </p:nvSpPr>
        <p:spPr>
          <a:xfrm>
            <a:off y="6224757" x="2109000"/>
            <a:ext cy="449100" cx="49259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lang="pt_BR" sz="1800"/>
              <a:t>i e j são os índices da posição no tabuleiro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8" id="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9" id="89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pt_BR"/>
              <a:t>Lógicas de manipulação das posições</a:t>
            </a:r>
          </a:p>
        </p:txBody>
      </p:sp>
      <p:sp>
        <p:nvSpPr>
          <p:cNvPr name="Shape 90" id="90"/>
          <p:cNvSpPr txBox="1"/>
          <p:nvPr>
            <p:ph type="body" idx="1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pt_BR" sz="3600"/>
              <a:t>Vetor 'neighbors[]'</a:t>
            </a:r>
          </a:p>
        </p:txBody>
      </p:sp>
      <p:sp>
        <p:nvSpPr>
          <p:cNvPr name="Shape 91" id="91"/>
          <p:cNvSpPr/>
          <p:nvPr/>
        </p:nvSpPr>
        <p:spPr>
          <a:xfrm>
            <a:off y="2986750" x="657225"/>
            <a:ext cy="3257550" cx="78295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92" id="92"/>
          <p:cNvSpPr txBox="1"/>
          <p:nvPr/>
        </p:nvSpPr>
        <p:spPr>
          <a:xfrm>
            <a:off y="6167432" x="2000100"/>
            <a:ext cy="476400" cx="51437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lang="pt_BR" sz="1800"/>
              <a:t>Representação dos vizinhos no vetor de vizinhos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96" id="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7" id="97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pt_BR"/>
              <a:t>Funções de manipulação do tabuleiro</a:t>
            </a:r>
          </a:p>
        </p:txBody>
      </p:sp>
      <p:sp>
        <p:nvSpPr>
          <p:cNvPr name="Shape 98" id="98"/>
          <p:cNvSpPr txBox="1"/>
          <p:nvPr>
            <p:ph type="body" idx="1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pt_BR" sz="3600"/>
              <a:t>Função de criação</a:t>
            </a:r>
          </a:p>
          <a:p>
            <a:pPr indent="-3810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_BR" sz="2400"/>
              <a:t>Aloca-se memória para a matriz 9x9.</a:t>
            </a:r>
          </a:p>
          <a:p>
            <a:pPr indent="-3810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_BR" sz="2400"/>
              <a:t>Aqui não é feita nenhum tipo de inicialização.</a:t>
            </a:r>
          </a:p>
          <a:p>
            <a:r>
              <a:t/>
            </a:r>
          </a:p>
          <a:p>
            <a:pPr rtl="0" lvl="0">
              <a:buNone/>
            </a:pPr>
            <a:r>
              <a:rPr lang="pt_BR" sz="3600"/>
              <a:t>Função de inicialização</a:t>
            </a:r>
          </a:p>
          <a:p>
            <a:pPr indent="-3810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_BR" sz="2400"/>
              <a:t>variável 'color' dos elementos válidos inicializada com NO_COLOR. Posições inválidas com INVALID.</a:t>
            </a:r>
          </a:p>
          <a:p>
            <a:pPr indent="-3810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_BR" sz="2400"/>
              <a:t>o vetor 'neighbors' é inicializado com o id do vizinho de uma posição. Se um vizinho for uma posição inválida o valor nicializado é INVALID.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02" id="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3" id="103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pt_BR"/>
              <a:t>Funções de manipulação do tabuleiro</a:t>
            </a:r>
          </a:p>
        </p:txBody>
      </p:sp>
      <p:sp>
        <p:nvSpPr>
          <p:cNvPr name="Shape 104" id="104"/>
          <p:cNvSpPr txBox="1"/>
          <p:nvPr>
            <p:ph type="body" idx="1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pt_BR" sz="3600"/>
              <a:t>Função auxiliar para obtenção do id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name="Shape 105" id="105"/>
          <p:cNvSpPr/>
          <p:nvPr/>
        </p:nvSpPr>
        <p:spPr>
          <a:xfrm>
            <a:off y="2880632" x="219750"/>
            <a:ext cy="3746042" cx="87044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