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3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2" name="Shape 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y="685800" x="1714762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9" name="Shape 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6" name="Shape 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311039" x="372035"/>
            <a:ext cy="4440899" cx="8399999"/>
          </a:xfrm>
          <a:prstGeom prst="roundRect">
            <a:avLst>
              <a:gd fmla="val 3653" name="adj"/>
            </a:avLst>
          </a:prstGeom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9" name="Shape 9"/>
          <p:cNvSpPr/>
          <p:nvPr/>
        </p:nvSpPr>
        <p:spPr>
          <a:xfrm>
            <a:off y="4904401" x="372035"/>
            <a:ext cy="1206299" cx="8399999"/>
          </a:xfrm>
          <a:prstGeom prst="roundRect">
            <a:avLst>
              <a:gd fmla="val 15243" name="adj"/>
            </a:avLst>
          </a:prstGeom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y="630810" x="685800"/>
            <a:ext cy="3789600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indent="457200">
              <a:buSzPct val="100000"/>
              <a:defRPr sz="7200"/>
            </a:lvl1pPr>
            <a:lvl2pPr indent="457200">
              <a:buSzPct val="100000"/>
              <a:defRPr sz="7200"/>
            </a:lvl2pPr>
            <a:lvl3pPr indent="457200">
              <a:buSzPct val="100000"/>
              <a:defRPr sz="7200"/>
            </a:lvl3pPr>
            <a:lvl4pPr indent="457200">
              <a:buSzPct val="100000"/>
              <a:defRPr sz="7200"/>
            </a:lvl4pPr>
            <a:lvl5pPr indent="457200">
              <a:buSzPct val="100000"/>
              <a:defRPr sz="7200"/>
            </a:lvl5pPr>
            <a:lvl6pPr indent="457200">
              <a:buSzPct val="100000"/>
              <a:defRPr sz="7200"/>
            </a:lvl6pPr>
            <a:lvl7pPr indent="457200">
              <a:buSzPct val="100000"/>
              <a:defRPr sz="7200"/>
            </a:lvl7pPr>
            <a:lvl8pPr indent="457200">
              <a:buSzPct val="100000"/>
              <a:defRPr sz="7200"/>
            </a:lvl8pPr>
            <a:lvl9pPr indent="457200">
              <a:buSzPct val="100000"/>
              <a:defRPr sz="7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5195894" x="685800"/>
            <a:ext cy="614399" cx="77724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marL="0">
              <a:spcBef>
                <a:spcPts val="0"/>
              </a:spcBef>
              <a:buNone/>
              <a:defRPr/>
            </a:lvl1pPr>
            <a:lvl2pPr indent="190500" marL="0">
              <a:spcBef>
                <a:spcPts val="0"/>
              </a:spcBef>
              <a:buSzPct val="100000"/>
              <a:buNone/>
              <a:defRPr sz="3000"/>
            </a:lvl2pPr>
            <a:lvl3pPr indent="190500" marL="0">
              <a:spcBef>
                <a:spcPts val="0"/>
              </a:spcBef>
              <a:buSzPct val="100000"/>
              <a:buNone/>
              <a:defRPr sz="3000"/>
            </a:lvl3pPr>
            <a:lvl4pPr indent="190500" marL="0">
              <a:spcBef>
                <a:spcPts val="0"/>
              </a:spcBef>
              <a:buSzPct val="100000"/>
              <a:buNone/>
              <a:defRPr sz="3000"/>
            </a:lvl4pPr>
            <a:lvl5pPr indent="190500" marL="0">
              <a:spcBef>
                <a:spcPts val="0"/>
              </a:spcBef>
              <a:buSzPct val="100000"/>
              <a:buNone/>
              <a:defRPr sz="3000"/>
            </a:lvl5pPr>
            <a:lvl6pPr indent="190500" marL="0">
              <a:spcBef>
                <a:spcPts val="0"/>
              </a:spcBef>
              <a:buSzPct val="100000"/>
              <a:buNone/>
              <a:defRPr sz="3000"/>
            </a:lvl6pPr>
            <a:lvl7pPr indent="190500" marL="0">
              <a:spcBef>
                <a:spcPts val="0"/>
              </a:spcBef>
              <a:buSzPct val="100000"/>
              <a:buNone/>
              <a:defRPr sz="3000"/>
            </a:lvl7pPr>
            <a:lvl8pPr indent="190500" marL="0">
              <a:spcBef>
                <a:spcPts val="0"/>
              </a:spcBef>
              <a:buSzPct val="100000"/>
              <a:buNone/>
              <a:defRPr sz="3000"/>
            </a:lvl8pPr>
            <a:lvl9pPr indent="190500" marL="0">
              <a:spcBef>
                <a:spcPts val="0"/>
              </a:spcBef>
              <a:buSzPct val="100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/>
          <p:nvPr/>
        </p:nvSpPr>
        <p:spPr>
          <a:xfrm>
            <a:off y="1550894" x="372035"/>
            <a:ext cy="5170500" cx="8399999"/>
          </a:xfrm>
          <a:prstGeom prst="roundRect">
            <a:avLst>
              <a:gd fmla="val 2970" name="adj"/>
            </a:avLst>
          </a:prstGeom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4" name="Shape 14"/>
          <p:cNvSpPr/>
          <p:nvPr/>
        </p:nvSpPr>
        <p:spPr>
          <a:xfrm rot="10800000" flipH="1">
            <a:off y="179" x="372035"/>
            <a:ext cy="1399500" cx="8399999"/>
          </a:xfrm>
          <a:prstGeom prst="round2SameRect">
            <a:avLst>
              <a:gd fmla="val 10590" name="adj1"/>
              <a:gd fmla="val 0" name="adj2"/>
            </a:avLst>
          </a:prstGeom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5" name="Shape 15"/>
          <p:cNvSpPr txBox="1"/>
          <p:nvPr>
            <p:ph type="title"/>
          </p:nvPr>
        </p:nvSpPr>
        <p:spPr>
          <a:xfrm>
            <a:off y="186035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1550894" x="372035"/>
            <a:ext cy="5170500" cx="4114800"/>
          </a:xfrm>
          <a:prstGeom prst="roundRect">
            <a:avLst>
              <a:gd fmla="val 3784" name="adj"/>
            </a:avLst>
          </a:prstGeom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9" name="Shape 19"/>
          <p:cNvSpPr/>
          <p:nvPr/>
        </p:nvSpPr>
        <p:spPr>
          <a:xfrm rot="10800000" flipH="1">
            <a:off y="179" x="372035"/>
            <a:ext cy="1399500" cx="8399999"/>
          </a:xfrm>
          <a:prstGeom prst="round2SameRect">
            <a:avLst>
              <a:gd fmla="val 10590" name="adj1"/>
              <a:gd fmla="val 0" name="adj2"/>
            </a:avLst>
          </a:prstGeom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y="186035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y="1600200" x="457200"/>
            <a:ext cy="4967700" cx="3925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22" name="Shape 22"/>
          <p:cNvSpPr/>
          <p:nvPr/>
        </p:nvSpPr>
        <p:spPr>
          <a:xfrm>
            <a:off y="1550894" x="4657164"/>
            <a:ext cy="5170500" cx="4114800"/>
          </a:xfrm>
          <a:prstGeom prst="roundRect">
            <a:avLst>
              <a:gd fmla="val 3784" name="adj"/>
            </a:avLst>
          </a:prstGeom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y="1600200" x="4761353"/>
            <a:ext cy="4967700" cx="3925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/>
          <p:nvPr/>
        </p:nvSpPr>
        <p:spPr>
          <a:xfrm>
            <a:off y="1550894" x="372035"/>
            <a:ext cy="5170500" cx="8399999"/>
          </a:xfrm>
          <a:prstGeom prst="roundRect">
            <a:avLst>
              <a:gd fmla="val 2970" name="adj"/>
            </a:avLst>
          </a:prstGeom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6" name="Shape 26"/>
          <p:cNvSpPr/>
          <p:nvPr/>
        </p:nvSpPr>
        <p:spPr>
          <a:xfrm rot="10800000" flipH="1">
            <a:off y="179" x="372035"/>
            <a:ext cy="1399500" cx="8399999"/>
          </a:xfrm>
          <a:prstGeom prst="round2SameRect">
            <a:avLst>
              <a:gd fmla="val 10590" name="adj1"/>
              <a:gd fmla="val 0" name="adj2"/>
            </a:avLst>
          </a:prstGeom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y="186035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idx="1" type="body"/>
          </p:nvPr>
        </p:nvSpPr>
        <p:spPr>
          <a:xfrm>
            <a:off y="5702203" x="372035"/>
            <a:ext cy="865500" cx="83999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15240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0" name="Shape 30"/>
          <p:cNvSpPr/>
          <p:nvPr/>
        </p:nvSpPr>
        <p:spPr>
          <a:xfrm>
            <a:off y="311039" x="372035"/>
            <a:ext cy="5157900" cx="8399999"/>
          </a:xfrm>
          <a:prstGeom prst="roundRect">
            <a:avLst>
              <a:gd fmla="val 2776" name="adj"/>
            </a:avLst>
          </a:prstGeom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/>
        </p:nvSpPr>
        <p:spPr>
          <a:xfrm>
            <a:off y="314112" x="372035"/>
            <a:ext cy="6229499" cx="8399999"/>
          </a:xfrm>
          <a:prstGeom prst="roundRect">
            <a:avLst>
              <a:gd fmla="val 2255" name="adj"/>
            </a:avLst>
          </a:prstGeom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186035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1pPr>
            <a:lvl2pPr indent="228600" marL="0"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2pPr>
            <a:lvl3pPr indent="228600" marL="0"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3pPr>
            <a:lvl4pPr indent="228600" marL="0"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4pPr>
            <a:lvl5pPr indent="228600" marL="0"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5pPr>
            <a:lvl6pPr indent="228600" marL="0"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6pPr>
            <a:lvl7pPr indent="228600" marL="0"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7pPr>
            <a:lvl8pPr indent="228600" marL="0"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8pPr>
            <a:lvl9pPr indent="228600" marL="0"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type="ctrTitle"/>
          </p:nvPr>
        </p:nvSpPr>
        <p:spPr>
          <a:xfrm>
            <a:off y="630810" x="685800"/>
            <a:ext cy="37896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sz="6000" lang="en"/>
              <a:t>
</a:t>
            </a:r>
            <a:r>
              <a:rPr sz="6000" lang="en"/>
              <a:t>Árvores</a:t>
            </a:r>
          </a:p>
          <a:p>
            <a:pPr algn="ctr" rtl="0" lvl="0">
              <a:buNone/>
            </a:pPr>
            <a:r>
              <a:rPr sz="6000" lang="en"/>
              <a:t>de</a:t>
            </a:r>
          </a:p>
          <a:p>
            <a:pPr algn="ctr">
              <a:buNone/>
            </a:pPr>
            <a:r>
              <a:rPr sz="6000" lang="en"/>
              <a:t>Steiner</a:t>
            </a:r>
          </a:p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y="5195894" x="685800"/>
            <a:ext cy="614399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lang="en"/>
              <a:t>Felipe Schmidt, Gabriel Veras, João Gross</a:t>
            </a:r>
          </a:p>
        </p:txBody>
      </p:sp>
      <p:sp>
        <p:nvSpPr>
          <p:cNvPr id="36" name="Shape 36"/>
          <p:cNvSpPr/>
          <p:nvPr/>
        </p:nvSpPr>
        <p:spPr>
          <a:xfrm>
            <a:off y="1086750" x="468075"/>
            <a:ext cy="2158274" cx="224472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37" name="Shape 37"/>
          <p:cNvSpPr/>
          <p:nvPr/>
        </p:nvSpPr>
        <p:spPr>
          <a:xfrm flipH="1">
            <a:off y="1086750" x="6488149"/>
            <a:ext cy="2158274" cx="224472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y="186035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Algoritmo - Busca Tabu Recursiva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000" lang="en"/>
              <a:t>
</a:t>
            </a:r>
            <a:r>
              <a:rPr sz="2000" lang="en"/>
              <a:t>Primeira implementação realizada</a:t>
            </a:r>
          </a:p>
          <a:p>
            <a:pPr rtl="0" lvl="1" indent="-3556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000" lang="en"/>
              <a:t>Produziu resultados satisfatórios</a:t>
            </a:r>
          </a:p>
          <a:p>
            <a:r>
              <a:t/>
            </a:r>
          </a:p>
          <a:p>
            <a:pPr rtl="0" lvl="0" indent="-3556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000" lang="en"/>
              <a:t>Porém, …</a:t>
            </a:r>
          </a:p>
          <a:p>
            <a:pPr rtl="0" lvl="1" indent="-3556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000" lang="en"/>
              <a:t>Muitos laços empilhados</a:t>
            </a:r>
          </a:p>
          <a:p>
            <a:pPr rtl="0" lvl="1" indent="-3556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000" lang="en"/>
              <a:t>Consumo excessivo de recursos de memória</a:t>
            </a:r>
          </a:p>
          <a:p>
            <a:r>
              <a:t/>
            </a:r>
          </a:p>
          <a:p>
            <a:pPr rtl="0" lvl="0" indent="-3556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000" lang="en"/>
              <a:t>Das 10 instâncias apenas 4 chegaram no ponto de paradas</a:t>
            </a:r>
          </a:p>
          <a:p>
            <a:pPr rtl="0" lvl="1" indent="-3556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000" lang="en"/>
              <a:t>As demais geraram estouro de memória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y="6400800" x="8776975"/>
            <a:ext cy="457200" cx="366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sz="1800" lang="en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103" name="Shape 103"/>
          <p:cNvSpPr/>
          <p:nvPr/>
        </p:nvSpPr>
        <p:spPr>
          <a:xfrm>
            <a:off y="5323450" x="6790575"/>
            <a:ext cy="1244449" cx="189622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y="186035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Algoritmo - Busca Tabu Iterativa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000" lang="en"/>
              <a:t>Segunda implementação realizada</a:t>
            </a:r>
          </a:p>
          <a:p>
            <a:r>
              <a:t/>
            </a:r>
          </a:p>
          <a:p>
            <a:pPr rtl="0" lvl="0" indent="-3556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000" lang="en"/>
              <a:t>Resultados melhores</a:t>
            </a:r>
          </a:p>
          <a:p>
            <a:pPr rtl="0" lvl="1" indent="-3556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000" lang="en"/>
              <a:t>Das 10 instâncias, 7 chegaram no ponto de parada do algoritmo</a:t>
            </a:r>
          </a:p>
          <a:p>
            <a:r>
              <a:t/>
            </a:r>
          </a:p>
          <a:p>
            <a:pPr rtl="0" lvl="0" indent="-3556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000" lang="en"/>
              <a:t>Não houve mais estouro de memória, mas…</a:t>
            </a:r>
          </a:p>
          <a:p>
            <a:pPr rtl="0" lvl="1" indent="-3556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000" lang="en"/>
              <a:t>Convergência muito lenta em alguns casos</a:t>
            </a:r>
          </a:p>
          <a:p>
            <a:pPr rtl="0" lvl="1" indent="-3556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000" lang="en"/>
              <a:t>As 3 instâncias que não atingiram o ponto de parada ficaram rodando indefinidamente</a:t>
            </a:r>
          </a:p>
          <a:p>
            <a:r>
              <a:t/>
            </a:r>
          </a:p>
          <a:p>
            <a:pPr rtl="0" lvl="0" indent="-3556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000" lang="en"/>
              <a:t>Gargalo observado:</a:t>
            </a:r>
          </a:p>
          <a:p>
            <a:pPr lvl="1" indent="-3556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000" lang="en"/>
              <a:t>Muito tempo de processamento para geração da vizinhança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y="6400800" x="8776975"/>
            <a:ext cy="457200" cx="366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sz="1800" lang="en">
                <a:solidFill>
                  <a:srgbClr val="FFFFFF"/>
                </a:solidFill>
              </a:rPr>
              <a:t>9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y="186035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Algoritmo - Busca Tabu Iterativa Otimizada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Terceira implementação realizada</a:t>
            </a:r>
          </a:p>
          <a:p>
            <a:pPr rtl="0" lvl="1" indent="-3429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Variação otimizada da segunda implementação</a:t>
            </a:r>
          </a:p>
          <a:p>
            <a:pPr rtl="0" lvl="1" indent="-3429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90% das instâncias chegaram ao ponto de parada</a:t>
            </a:r>
          </a:p>
          <a:p>
            <a:pPr rtl="0" lvl="1" indent="-3429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Solução encontrada muito mais rapidamente</a:t>
            </a:r>
          </a:p>
          <a:p>
            <a:pPr rtl="0" lvl="1" indent="-3429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Sem perda em qualidade dos resultados</a:t>
            </a:r>
          </a:p>
          <a:p>
            <a:r>
              <a:t/>
            </a:r>
          </a:p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Geração da vizinhança:</a:t>
            </a:r>
          </a:p>
          <a:p>
            <a:pPr rtl="0" lvl="1" indent="-3429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Imposto um limite de variações na solução inicial para gerar candidatos a soluções vizinhas</a:t>
            </a:r>
          </a:p>
          <a:p>
            <a:pPr rtl="0" lvl="1" indent="-3429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Fator determina a proporção do limite</a:t>
            </a:r>
          </a:p>
          <a:p>
            <a:pPr rtl="0" lvl="2" indent="-342900" marL="1371600">
              <a:buClr>
                <a:schemeClr val="dk1"/>
              </a:buClr>
              <a:buSzPct val="100000"/>
              <a:buFont typeface="Wingdings"/>
              <a:buChar char="§"/>
            </a:pPr>
            <a:r>
              <a:rPr sz="1800" lang="en"/>
              <a:t>e.g: se há 1000 variações possíveis na solução inicial, mas o fator for ¼, apenas 250 variações serão realizadas</a:t>
            </a:r>
          </a:p>
          <a:p>
            <a:pPr rtl="0" lvl="2" indent="-342900" marL="1371600">
              <a:buClr>
                <a:schemeClr val="dk1"/>
              </a:buClr>
              <a:buSzPct val="100000"/>
              <a:buFont typeface="Wingdings"/>
              <a:buChar char="§"/>
            </a:pPr>
            <a:r>
              <a:rPr sz="1800" lang="en"/>
              <a:t>Assim, são gerados menos candidatos à vizinhança e consequentemente menos vizinhos</a:t>
            </a:r>
          </a:p>
          <a:p>
            <a:pPr rtl="0" lvl="2" indent="-342900" marL="1371600">
              <a:buClr>
                <a:schemeClr val="dk1"/>
              </a:buClr>
              <a:buSzPct val="100000"/>
              <a:buFont typeface="Wingdings"/>
              <a:buChar char="§"/>
            </a:pPr>
            <a:r>
              <a:rPr sz="1800" lang="en"/>
              <a:t>Variações são aleatórias</a:t>
            </a:r>
          </a:p>
          <a:p>
            <a:pPr lvl="0">
              <a:buNone/>
            </a:pPr>
            <a:r>
              <a:rPr sz="1800" lang="en"/>
              <a:t>	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y="6400800" x="8776975"/>
            <a:ext cy="457200" cx="431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sz="1800" lang="en">
                <a:solidFill>
                  <a:srgbClr val="FFFFFF"/>
                </a:solidFill>
              </a:rPr>
              <a:t>10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y="186035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Ótima vs. GLPK vs. Heurística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y="6400800" x="8776975"/>
            <a:ext cy="457200" cx="431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sz="1800" lang="en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124" name="Shape 124"/>
          <p:cNvSpPr/>
          <p:nvPr/>
        </p:nvSpPr>
        <p:spPr>
          <a:xfrm>
            <a:off y="2709375" x="389737"/>
            <a:ext cy="2549699" cx="836452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y="186035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Comparando Desvios</a:t>
            </a:r>
          </a:p>
        </p:txBody>
      </p:sp>
      <p:sp>
        <p:nvSpPr>
          <p:cNvPr id="130" name="Shape 130"/>
          <p:cNvSpPr/>
          <p:nvPr/>
        </p:nvSpPr>
        <p:spPr>
          <a:xfrm>
            <a:off y="2089475" x="775100"/>
            <a:ext cy="3989150" cx="75938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31" name="Shape 131"/>
          <p:cNvSpPr txBox="1"/>
          <p:nvPr/>
        </p:nvSpPr>
        <p:spPr>
          <a:xfrm>
            <a:off y="6400800" x="8776975"/>
            <a:ext cy="457200" cx="431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sz="1800" lang="en">
                <a:solidFill>
                  <a:srgbClr val="FFFFFF"/>
                </a:solidFill>
              </a:rPr>
              <a:t>12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y="186035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Solução Ótima vs. GLPK</a:t>
            </a:r>
          </a:p>
        </p:txBody>
      </p:sp>
      <p:sp>
        <p:nvSpPr>
          <p:cNvPr id="137" name="Shape 137"/>
          <p:cNvSpPr/>
          <p:nvPr/>
        </p:nvSpPr>
        <p:spPr>
          <a:xfrm>
            <a:off y="2743475" x="384487"/>
            <a:ext cy="2624324" cx="837502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38" name="Shape 138"/>
          <p:cNvSpPr txBox="1"/>
          <p:nvPr/>
        </p:nvSpPr>
        <p:spPr>
          <a:xfrm>
            <a:off y="6400800" x="8776975"/>
            <a:ext cy="457200" cx="431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sz="1800" lang="en">
                <a:solidFill>
                  <a:srgbClr val="FFFFFF"/>
                </a:solidFill>
              </a:rPr>
              <a:t>13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y="186035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Ótima vs. Busca Tabu</a:t>
            </a:r>
          </a:p>
          <a:p>
            <a:pPr>
              <a:buNone/>
            </a:pPr>
            <a:r>
              <a:rPr lang="en"/>
              <a:t>Iterativa Otimizada</a:t>
            </a:r>
          </a:p>
        </p:txBody>
      </p:sp>
      <p:sp>
        <p:nvSpPr>
          <p:cNvPr id="144" name="Shape 144"/>
          <p:cNvSpPr/>
          <p:nvPr/>
        </p:nvSpPr>
        <p:spPr>
          <a:xfrm>
            <a:off y="2902950" x="404812"/>
            <a:ext cy="2362200" cx="833437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45" name="Shape 145"/>
          <p:cNvSpPr txBox="1"/>
          <p:nvPr/>
        </p:nvSpPr>
        <p:spPr>
          <a:xfrm>
            <a:off y="6400800" x="8776975"/>
            <a:ext cy="457200" cx="431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sz="1800" lang="en">
                <a:solidFill>
                  <a:srgbClr val="FFFFFF"/>
                </a:solidFill>
              </a:rPr>
              <a:t>14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y="186035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Referências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[1] - Sunil Chopra and Chih-Yang Tsai, “Polyhedral Approaches for the Steiner Tree Problem on Graphs”, </a:t>
            </a:r>
            <a:r>
              <a:rPr lang="en" i="1"/>
              <a:t>Kluwer Academic Publisher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" name="Shape 156"/>
          <p:cNvSpPr txBox="1"/>
          <p:nvPr/>
        </p:nvSpPr>
        <p:spPr>
          <a:xfrm>
            <a:off y="2441700" x="1480450"/>
            <a:ext cy="1974600" cx="6274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buNone/>
            </a:pPr>
            <a:r>
              <a:rPr sz="4800" lang="en"/>
              <a:t>RESULTADOS COMPLEMENTARES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y="186035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Solução Ótima vs. Busca Tabu Recursiva</a:t>
            </a:r>
          </a:p>
        </p:txBody>
      </p:sp>
      <p:sp>
        <p:nvSpPr>
          <p:cNvPr id="162" name="Shape 162"/>
          <p:cNvSpPr/>
          <p:nvPr/>
        </p:nvSpPr>
        <p:spPr>
          <a:xfrm>
            <a:off y="2471758" x="540075"/>
            <a:ext cy="3203399" cx="803242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186035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O Problema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
</a:t>
            </a:r>
            <a:r>
              <a:rPr lang="en"/>
              <a:t>Dado: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Grafo não direcionado G=(V,E)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Custos das arestas C</a:t>
            </a:r>
            <a:r>
              <a:rPr baseline="-25000" lang="en"/>
              <a:t>E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Set de terminais T contido em V</a:t>
            </a:r>
          </a:p>
          <a:p>
            <a:r>
              <a:t/>
            </a:r>
          </a:p>
          <a:p>
            <a:pPr>
              <a:buNone/>
            </a:pPr>
            <a:r>
              <a:rPr lang="en"/>
              <a:t>Conectar todos nós de T, minimizando custo das arestas na solução.</a:t>
            </a:r>
          </a:p>
        </p:txBody>
      </p:sp>
      <p:sp>
        <p:nvSpPr>
          <p:cNvPr id="44" name="Shape 44"/>
          <p:cNvSpPr txBox="1"/>
          <p:nvPr/>
        </p:nvSpPr>
        <p:spPr>
          <a:xfrm>
            <a:off y="6400800" x="8776975"/>
            <a:ext cy="457200" cx="366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buNone/>
            </a:pPr>
            <a:r>
              <a:rPr sz="1800" lang="en">
                <a:solidFill>
                  <a:srgbClr val="FFFFFF"/>
                </a:solidFill>
              </a:rPr>
              <a:t>1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y="186035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Solução Ótima vs. Busca Tabu Iterativa</a:t>
            </a:r>
          </a:p>
        </p:txBody>
      </p:sp>
      <p:sp>
        <p:nvSpPr>
          <p:cNvPr id="168" name="Shape 168"/>
          <p:cNvSpPr/>
          <p:nvPr/>
        </p:nvSpPr>
        <p:spPr>
          <a:xfrm>
            <a:off y="2455125" x="533400"/>
            <a:ext cy="3251299" cx="811214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y="186035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Ótima vs. Busca Tabu</a:t>
            </a:r>
          </a:p>
          <a:p>
            <a:pPr rtl="0" lvl="0">
              <a:buNone/>
            </a:pPr>
            <a:r>
              <a:rPr lang="en"/>
              <a:t>Iterativa Otimizada (Completa)</a:t>
            </a:r>
          </a:p>
        </p:txBody>
      </p:sp>
      <p:sp>
        <p:nvSpPr>
          <p:cNvPr id="174" name="Shape 174"/>
          <p:cNvSpPr/>
          <p:nvPr/>
        </p:nvSpPr>
        <p:spPr>
          <a:xfrm>
            <a:off y="2924875" x="457200"/>
            <a:ext cy="1862225" cx="82296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75" name="Shape 175"/>
          <p:cNvSpPr txBox="1"/>
          <p:nvPr/>
        </p:nvSpPr>
        <p:spPr>
          <a:xfrm>
            <a:off y="6195750" x="556625"/>
            <a:ext cy="426899" cx="8054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600" lang="en"/>
              <a:t>*10 execuções por instância, exceto d10 e hc10p, que rodaram apenas uma vez.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186035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Formulação Matemática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1800" lang="en"/>
              <a:t>Com G=(V,E), criamos um grafo bidirecionado G=(V,A).</a:t>
            </a:r>
          </a:p>
        </p:txBody>
      </p:sp>
      <p:sp>
        <p:nvSpPr>
          <p:cNvPr id="51" name="Shape 51"/>
          <p:cNvSpPr/>
          <p:nvPr/>
        </p:nvSpPr>
        <p:spPr>
          <a:xfrm>
            <a:off y="2055225" x="1076325"/>
            <a:ext cy="4057650" cx="69913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52" name="Shape 52"/>
          <p:cNvSpPr txBox="1"/>
          <p:nvPr/>
        </p:nvSpPr>
        <p:spPr>
          <a:xfrm>
            <a:off y="6400800" x="8776975"/>
            <a:ext cy="457200" cx="366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sz="1800" lang="en">
                <a:solidFill>
                  <a:srgbClr val="FFFFFF"/>
                </a:solidFill>
              </a:rPr>
              <a:t>2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y="186035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Heurística - Busca Tabu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000" lang="en">
                <a:solidFill>
                  <a:srgbClr val="000000"/>
                </a:solidFill>
              </a:rPr>
              <a:t>Procedimento adaptativo, de busca local</a:t>
            </a:r>
          </a:p>
          <a:p>
            <a:pPr rtl="0" lvl="1" indent="-3556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000" lang="en">
                <a:solidFill>
                  <a:srgbClr val="000000"/>
                </a:solidFill>
              </a:rPr>
              <a:t>Permite piora se não há melhora (sair de mínimos locais)</a:t>
            </a:r>
          </a:p>
          <a:p>
            <a:pPr rtl="0" lvl="1" indent="-3556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000" lang="en">
                <a:solidFill>
                  <a:srgbClr val="000000"/>
                </a:solidFill>
              </a:rPr>
              <a:t>Noção de vizinhança</a:t>
            </a:r>
          </a:p>
          <a:p>
            <a:r>
              <a:t/>
            </a:r>
          </a:p>
          <a:p>
            <a:pPr rtl="0" lvl="0" indent="-3556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000" lang="en">
                <a:solidFill>
                  <a:srgbClr val="000000"/>
                </a:solidFill>
              </a:rPr>
              <a:t>A cada iteração:</a:t>
            </a:r>
          </a:p>
          <a:p>
            <a:pPr rtl="0" lvl="1" indent="-3556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000" lang="en">
                <a:solidFill>
                  <a:srgbClr val="000000"/>
                </a:solidFill>
              </a:rPr>
              <a:t>Solução atual </a:t>
            </a:r>
            <a:r>
              <a:rPr sz="2000" lang="en" i="1">
                <a:solidFill>
                  <a:srgbClr val="000000"/>
                </a:solidFill>
              </a:rPr>
              <a:t>s</a:t>
            </a:r>
            <a:r>
              <a:rPr sz="2000" lang="en">
                <a:solidFill>
                  <a:srgbClr val="000000"/>
                </a:solidFill>
              </a:rPr>
              <a:t> muda para vizinha </a:t>
            </a:r>
            <a:r>
              <a:rPr sz="2000" lang="en" i="1">
                <a:solidFill>
                  <a:srgbClr val="000000"/>
                </a:solidFill>
              </a:rPr>
              <a:t>s’</a:t>
            </a:r>
          </a:p>
          <a:p>
            <a:pPr rtl="0" lvl="1" indent="-3556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000" lang="en" i="1">
                <a:solidFill>
                  <a:srgbClr val="000000"/>
                </a:solidFill>
              </a:rPr>
              <a:t>s’</a:t>
            </a:r>
            <a:r>
              <a:rPr sz="2000" lang="en">
                <a:solidFill>
                  <a:srgbClr val="000000"/>
                </a:solidFill>
              </a:rPr>
              <a:t> difere de </a:t>
            </a:r>
            <a:r>
              <a:rPr sz="2000" lang="en" i="1">
                <a:solidFill>
                  <a:srgbClr val="000000"/>
                </a:solidFill>
              </a:rPr>
              <a:t>s</a:t>
            </a:r>
            <a:r>
              <a:rPr sz="2000" lang="en">
                <a:solidFill>
                  <a:srgbClr val="000000"/>
                </a:solidFill>
              </a:rPr>
              <a:t> por uma modificação</a:t>
            </a:r>
          </a:p>
          <a:p>
            <a:r>
              <a:t/>
            </a:r>
          </a:p>
          <a:p>
            <a:pPr rtl="0" lvl="0" indent="-3556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000" lang="en">
                <a:solidFill>
                  <a:srgbClr val="000000"/>
                </a:solidFill>
              </a:rPr>
              <a:t>Dado solução inicial </a:t>
            </a:r>
            <a:r>
              <a:rPr sz="2000" lang="en" i="1">
                <a:solidFill>
                  <a:srgbClr val="000000"/>
                </a:solidFill>
              </a:rPr>
              <a:t>s</a:t>
            </a:r>
            <a:r>
              <a:rPr sz="2000" lang="en">
                <a:solidFill>
                  <a:srgbClr val="000000"/>
                </a:solidFill>
              </a:rPr>
              <a:t>:</a:t>
            </a:r>
          </a:p>
          <a:p>
            <a:pPr rtl="0" lvl="1" indent="-3556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000" lang="en">
                <a:solidFill>
                  <a:srgbClr val="000000"/>
                </a:solidFill>
              </a:rPr>
              <a:t>Explora vizinhança </a:t>
            </a:r>
            <a:r>
              <a:rPr sz="2000" lang="en" i="1">
                <a:solidFill>
                  <a:srgbClr val="000000"/>
                </a:solidFill>
              </a:rPr>
              <a:t>N(s)</a:t>
            </a:r>
          </a:p>
          <a:p>
            <a:pPr rtl="0" lvl="1" indent="-3556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000" lang="en">
                <a:solidFill>
                  <a:srgbClr val="000000"/>
                </a:solidFill>
              </a:rPr>
              <a:t>Função de avaliação </a:t>
            </a:r>
            <a:r>
              <a:rPr sz="2000" lang="en" i="1">
                <a:solidFill>
                  <a:srgbClr val="000000"/>
                </a:solidFill>
              </a:rPr>
              <a:t>f(s) </a:t>
            </a:r>
            <a:r>
              <a:rPr sz="2000" lang="en">
                <a:solidFill>
                  <a:srgbClr val="000000"/>
                </a:solidFill>
              </a:rPr>
              <a:t>escolhe melhor solução de </a:t>
            </a:r>
            <a:r>
              <a:rPr sz="2000" lang="en" i="1">
                <a:solidFill>
                  <a:srgbClr val="000000"/>
                </a:solidFill>
              </a:rPr>
              <a:t>N(s)</a:t>
            </a:r>
          </a:p>
          <a:p>
            <a:pPr lvl="2" indent="-355600" marL="1371600">
              <a:buClr>
                <a:schemeClr val="dk1"/>
              </a:buClr>
              <a:buSzPct val="100000"/>
              <a:buFont typeface="Wingdings"/>
              <a:buChar char="§"/>
            </a:pPr>
            <a:r>
              <a:rPr sz="2000" lang="en" i="1">
                <a:solidFill>
                  <a:srgbClr val="000000"/>
                </a:solidFill>
              </a:rPr>
              <a:t>s’ </a:t>
            </a:r>
            <a:r>
              <a:rPr sz="2000" lang="en">
                <a:solidFill>
                  <a:srgbClr val="000000"/>
                </a:solidFill>
              </a:rPr>
              <a:t>vira nova solução atual, mesmo que </a:t>
            </a:r>
            <a:r>
              <a:rPr sz="2000" lang="en" i="1">
                <a:solidFill>
                  <a:srgbClr val="000000"/>
                </a:solidFill>
              </a:rPr>
              <a:t>f(s’) &gt; f(s)</a:t>
            </a:r>
            <a:r>
              <a:rPr sz="2000" lang="en">
                <a:solidFill>
                  <a:srgbClr val="000000"/>
                </a:solidFill>
              </a:rPr>
              <a:t> em um problema de minimização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y="6400800" x="8776975"/>
            <a:ext cy="457200" cx="366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sz="1800" lang="en">
                <a:solidFill>
                  <a:srgbClr val="FFFFFF"/>
                </a:solidFill>
              </a:rPr>
              <a:t>3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y="186035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Heurística - Solução Inicial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just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2000" lang="en">
                <a:solidFill>
                  <a:srgbClr val="000000"/>
                </a:solidFill>
              </a:rPr>
              <a:t>
</a:t>
            </a:r>
          </a:p>
          <a:p>
            <a:pPr algn="just" rtl="0" lvl="0" indent="-3556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z="2000" lang="en">
                <a:solidFill>
                  <a:srgbClr val="000000"/>
                </a:solidFill>
              </a:rPr>
              <a:t>Método iterativo de inserção e remoção de arestas</a:t>
            </a:r>
          </a:p>
          <a:p>
            <a:r>
              <a:t/>
            </a:r>
          </a:p>
          <a:p>
            <a:pPr algn="just" rtl="0" lvl="1" indent="-3556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000" lang="en">
                <a:solidFill>
                  <a:srgbClr val="000000"/>
                </a:solidFill>
              </a:rPr>
              <a:t>Testa se há ciclo após aresta inserida</a:t>
            </a:r>
          </a:p>
          <a:p>
            <a:pPr algn="just" rtl="0" lvl="2" indent="-355600" marL="13716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sz="2000" lang="en">
                <a:solidFill>
                  <a:srgbClr val="000000"/>
                </a:solidFill>
              </a:rPr>
              <a:t>Se sim, aresta removida</a:t>
            </a:r>
          </a:p>
          <a:p>
            <a:pPr algn="just" rtl="0" lvl="2" indent="-355600" marL="13716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sz="2000" lang="en">
                <a:solidFill>
                  <a:srgbClr val="000000"/>
                </a:solidFill>
              </a:rPr>
              <a:t>Se não, insere nova aresta</a:t>
            </a:r>
          </a:p>
          <a:p>
            <a:r>
              <a:t/>
            </a:r>
          </a:p>
          <a:p>
            <a:pPr algn="just" rtl="0" lvl="1" indent="-3556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000" lang="en">
                <a:solidFill>
                  <a:srgbClr val="000000"/>
                </a:solidFill>
              </a:rPr>
              <a:t>Continua até que todos nodos terminais estejam na solução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y="6400800" x="8776975"/>
            <a:ext cy="457200" cx="366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sz="1800" lang="en">
                <a:solidFill>
                  <a:srgbClr val="FFFFFF"/>
                </a:solidFill>
              </a:rPr>
              <a:t>3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y="186035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Heurística - Vizinhança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just" rtl="0" lvl="0" indent="-3556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z="2000" lang="en">
                <a:solidFill>
                  <a:srgbClr val="000000"/>
                </a:solidFill>
              </a:rPr>
              <a:t>Começa a partir de uma solução inicial</a:t>
            </a:r>
          </a:p>
          <a:p>
            <a:r>
              <a:t/>
            </a:r>
          </a:p>
          <a:p>
            <a:pPr algn="just" rtl="0" lvl="0" indent="-3556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z="2000" lang="en">
                <a:solidFill>
                  <a:srgbClr val="000000"/>
                </a:solidFill>
              </a:rPr>
              <a:t>Função iterativa consulta arestas da tabela de adjacência</a:t>
            </a:r>
          </a:p>
          <a:p>
            <a:pPr algn="just" rtl="0" lvl="1" indent="-3556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000" lang="en">
                <a:solidFill>
                  <a:srgbClr val="000000"/>
                </a:solidFill>
              </a:rPr>
              <a:t>Aresta não pertencente à solução inicial: </a:t>
            </a:r>
            <a:r>
              <a:rPr sz="2000" lang="en">
                <a:solidFill>
                  <a:srgbClr val="93C47D"/>
                </a:solidFill>
              </a:rPr>
              <a:t>inserida</a:t>
            </a:r>
          </a:p>
          <a:p>
            <a:pPr algn="just" rtl="0" lvl="1" indent="-355600" marL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2000" lang="en">
                <a:solidFill>
                  <a:srgbClr val="000000"/>
                </a:solidFill>
              </a:rPr>
              <a:t>Aresta pertencente à solução inicial: </a:t>
            </a:r>
            <a:r>
              <a:rPr sz="2000" lang="en">
                <a:solidFill>
                  <a:srgbClr val="FF0000"/>
                </a:solidFill>
              </a:rPr>
              <a:t>removida</a:t>
            </a:r>
          </a:p>
          <a:p>
            <a:pPr algn="just" rtl="0" lvl="1" indent="-3556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000" lang="en">
                <a:solidFill>
                  <a:srgbClr val="000000"/>
                </a:solidFill>
              </a:rPr>
              <a:t>Nova solução possível é inserida na vizinhança se:</a:t>
            </a:r>
          </a:p>
          <a:p>
            <a:pPr algn="just" rtl="0" lvl="2" indent="-355600" marL="13716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/>
              <a:buChar char="§"/>
            </a:pPr>
            <a:r>
              <a:rPr sz="2000" lang="en">
                <a:solidFill>
                  <a:srgbClr val="000000"/>
                </a:solidFill>
              </a:rPr>
              <a:t>Sem loops</a:t>
            </a:r>
          </a:p>
          <a:p>
            <a:pPr algn="just" rtl="0" lvl="2" indent="-355600" marL="13716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/>
              <a:buChar char="§"/>
            </a:pPr>
            <a:r>
              <a:rPr sz="2000" lang="en">
                <a:solidFill>
                  <a:srgbClr val="000000"/>
                </a:solidFill>
              </a:rPr>
              <a:t>Conexa</a:t>
            </a:r>
          </a:p>
          <a:p>
            <a:pPr algn="just" rtl="0" lvl="2" indent="-355600" marL="13716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sz="2000" lang="en">
                <a:solidFill>
                  <a:srgbClr val="000000"/>
                </a:solidFill>
              </a:rPr>
              <a:t>Conectar todos nós terminais</a:t>
            </a:r>
          </a:p>
          <a:p>
            <a:r>
              <a:t/>
            </a:r>
          </a:p>
          <a:p>
            <a:pPr algn="just" rtl="0" lvl="0" indent="-3556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z="2000" lang="en">
                <a:solidFill>
                  <a:srgbClr val="000000"/>
                </a:solidFill>
              </a:rPr>
              <a:t>Processo continua até que todas as arestas da lista de adjacência tenham sido testadas na solução inicial</a:t>
            </a:r>
          </a:p>
          <a:p>
            <a:r>
              <a:t/>
            </a:r>
          </a:p>
        </p:txBody>
      </p:sp>
      <p:sp>
        <p:nvSpPr>
          <p:cNvPr id="73" name="Shape 73"/>
          <p:cNvSpPr txBox="1"/>
          <p:nvPr/>
        </p:nvSpPr>
        <p:spPr>
          <a:xfrm>
            <a:off y="6400800" x="8776975"/>
            <a:ext cy="457200" cx="366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sz="1800" lang="en">
                <a:solidFill>
                  <a:srgbClr val="FFFFFF"/>
                </a:solidFill>
              </a:rPr>
              <a:t>4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y="186035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Heurística - Lista Tabu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000" lang="en">
                <a:solidFill>
                  <a:srgbClr val="000000"/>
                </a:solidFill>
              </a:rPr>
              <a:t>
</a:t>
            </a:r>
          </a:p>
          <a:p>
            <a:pPr rtl="0" lvl="0" indent="-3556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000" lang="en">
                <a:solidFill>
                  <a:srgbClr val="000000"/>
                </a:solidFill>
              </a:rPr>
              <a:t>Lista Tabu: lista de soluções diferentes encontradas</a:t>
            </a:r>
          </a:p>
          <a:p>
            <a:r>
              <a:t/>
            </a:r>
          </a:p>
          <a:p>
            <a:pPr rtl="0" lvl="1" indent="-355600" marL="914400"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2000" lang="en">
                <a:solidFill>
                  <a:srgbClr val="000000"/>
                </a:solidFill>
              </a:rPr>
              <a:t>Usada para determinar se uma nova solução deve ser ou não explorada</a:t>
            </a:r>
          </a:p>
          <a:p>
            <a:r>
              <a:t/>
            </a:r>
          </a:p>
          <a:p>
            <a:pPr rtl="0" lvl="1" indent="-355600" marL="914400"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2000" lang="en">
                <a:solidFill>
                  <a:srgbClr val="000000"/>
                </a:solidFill>
              </a:rPr>
              <a:t>Tempo de vida da solução na lista:</a:t>
            </a:r>
          </a:p>
          <a:p>
            <a:pPr rtl="0" lvl="2" indent="-355600" marL="1371600">
              <a:buClr>
                <a:srgbClr val="000000"/>
              </a:buClr>
              <a:buSzPct val="100000"/>
              <a:buFont typeface="Wingdings"/>
              <a:buChar char="§"/>
            </a:pPr>
            <a:r>
              <a:rPr sz="2000" lang="en">
                <a:solidFill>
                  <a:srgbClr val="000000"/>
                </a:solidFill>
              </a:rPr>
              <a:t>No mínimo o tamanho da lista </a:t>
            </a:r>
            <a:r>
              <a:rPr sz="2000" lang="en" i="1">
                <a:solidFill>
                  <a:srgbClr val="000000"/>
                </a:solidFill>
              </a:rPr>
              <a:t>em iterações</a:t>
            </a:r>
          </a:p>
          <a:p>
            <a:pPr rtl="0" lvl="2" indent="-355600" marL="1371600">
              <a:buClr>
                <a:srgbClr val="000000"/>
              </a:buClr>
              <a:buSzPct val="100000"/>
              <a:buFont typeface="Wingdings"/>
              <a:buChar char="§"/>
            </a:pPr>
            <a:r>
              <a:rPr sz="2000" lang="en">
                <a:solidFill>
                  <a:srgbClr val="000000"/>
                </a:solidFill>
              </a:rPr>
              <a:t>e.g: |Lista Tabu| = 10. Cada elemento fica na lista por pelo menos 10 iterações.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y="6400800" x="8776975"/>
            <a:ext cy="457200" cx="366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sz="1800" lang="en">
                <a:solidFill>
                  <a:srgbClr val="FFFFFF"/>
                </a:solidFill>
              </a:rPr>
              <a:t>5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y="186035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Heurística - Algoritmo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000" lang="en">
                <a:solidFill>
                  <a:srgbClr val="000000"/>
                </a:solidFill>
              </a:rPr>
              <a:t>Busca da melhor solução da vizinhança, fora da Lista Tabu </a:t>
            </a:r>
          </a:p>
          <a:p>
            <a:r>
              <a:t/>
            </a:r>
          </a:p>
          <a:p>
            <a:pPr rtl="0" lvl="0" indent="-3556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000" lang="en">
                <a:solidFill>
                  <a:srgbClr val="000000"/>
                </a:solidFill>
              </a:rPr>
              <a:t>Se achar solução melhor que atual</a:t>
            </a:r>
          </a:p>
          <a:p>
            <a:pPr rtl="0" lvl="1" indent="-3556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000" lang="en">
                <a:solidFill>
                  <a:srgbClr val="000000"/>
                </a:solidFill>
              </a:rPr>
              <a:t>Quantidade de iterações é zerada</a:t>
            </a:r>
          </a:p>
          <a:p>
            <a:pPr rtl="0" lvl="1" indent="-3556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000" lang="en">
                <a:solidFill>
                  <a:srgbClr val="000000"/>
                </a:solidFill>
              </a:rPr>
              <a:t>Valor ótimo global é atualizado na Lista Tabu</a:t>
            </a:r>
          </a:p>
          <a:p>
            <a:pPr rtl="0" lvl="1" indent="-3556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000" lang="en">
                <a:solidFill>
                  <a:srgbClr val="000000"/>
                </a:solidFill>
              </a:rPr>
              <a:t>Recomeço das iterações</a:t>
            </a:r>
          </a:p>
          <a:p>
            <a:r>
              <a:t/>
            </a:r>
          </a:p>
          <a:p>
            <a:pPr rtl="0" lvl="0" indent="-3556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000" lang="en">
                <a:solidFill>
                  <a:srgbClr val="000000"/>
                </a:solidFill>
              </a:rPr>
              <a:t>Se não achar solução vizinha menor que a inicial</a:t>
            </a:r>
          </a:p>
          <a:p>
            <a:pPr rtl="0" lvl="1" indent="-3556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000" lang="en">
                <a:solidFill>
                  <a:srgbClr val="000000"/>
                </a:solidFill>
              </a:rPr>
              <a:t>Procurada a menor solução vizinha</a:t>
            </a:r>
          </a:p>
          <a:p>
            <a:pPr rtl="0" lvl="2" indent="-355600" marL="1371600">
              <a:buClr>
                <a:schemeClr val="dk1"/>
              </a:buClr>
              <a:buSzPct val="100000"/>
              <a:buFont typeface="Wingdings"/>
              <a:buChar char="§"/>
            </a:pPr>
            <a:r>
              <a:rPr sz="2000" lang="en">
                <a:solidFill>
                  <a:srgbClr val="000000"/>
                </a:solidFill>
              </a:rPr>
              <a:t>sem se preocupar com a solução inicial.</a:t>
            </a:r>
          </a:p>
          <a:p>
            <a:pPr rtl="0" lvl="1" indent="-3556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000" lang="en">
                <a:solidFill>
                  <a:srgbClr val="000000"/>
                </a:solidFill>
              </a:rPr>
              <a:t>Se encontrar uma solução vizinha menor que não pertença à lista tabu</a:t>
            </a:r>
          </a:p>
          <a:p>
            <a:pPr rtl="0" lvl="2" indent="-355600" marL="1371600">
              <a:buClr>
                <a:schemeClr val="dk1"/>
              </a:buClr>
              <a:buSzPct val="100000"/>
              <a:buFont typeface="Wingdings"/>
              <a:buChar char="§"/>
            </a:pPr>
            <a:r>
              <a:rPr sz="2000" lang="en">
                <a:solidFill>
                  <a:srgbClr val="000000"/>
                </a:solidFill>
              </a:rPr>
              <a:t>ela será a solução inicial da próxima iteração</a:t>
            </a:r>
          </a:p>
          <a:p>
            <a:pPr lvl="1" indent="-355600" marL="914400"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2000" lang="en">
                <a:solidFill>
                  <a:srgbClr val="000000"/>
                </a:solidFill>
              </a:rPr>
              <a:t>Iterações seguem incrementando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y="6400800" x="8776975"/>
            <a:ext cy="457200" cx="366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sz="1800" lang="en">
                <a:solidFill>
                  <a:srgbClr val="FFFFFF"/>
                </a:solidFill>
              </a:rPr>
              <a:t>6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y="186035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Heurística - Critério de Parada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000" lang="en">
                <a:solidFill>
                  <a:srgbClr val="000000"/>
                </a:solidFill>
              </a:rPr>
              <a:t>
</a:t>
            </a:r>
          </a:p>
          <a:p>
            <a:pPr rtl="0" lvl="0" indent="-3556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000" lang="en">
                <a:solidFill>
                  <a:srgbClr val="000000"/>
                </a:solidFill>
              </a:rPr>
              <a:t>Após N iterações sem atualização da solução ótima encontrada atingimos o </a:t>
            </a:r>
            <a:r>
              <a:rPr b="1" sz="2000" lang="en">
                <a:solidFill>
                  <a:srgbClr val="000000"/>
                </a:solidFill>
              </a:rPr>
              <a:t>ponto de parada</a:t>
            </a:r>
            <a:r>
              <a:rPr sz="2000" lang="en">
                <a:solidFill>
                  <a:srgbClr val="000000"/>
                </a:solidFill>
              </a:rPr>
              <a:t>.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rtl="0" lvl="0" indent="-3556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000" lang="en">
                <a:solidFill>
                  <a:srgbClr val="000000"/>
                </a:solidFill>
              </a:rPr>
              <a:t>No nosso algoritmo, impomos limite N = 100.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y="6400800" x="8776975"/>
            <a:ext cy="457200" cx="366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sz="1800" lang="en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95" name="Shape 95"/>
          <p:cNvSpPr/>
          <p:nvPr/>
        </p:nvSpPr>
        <p:spPr>
          <a:xfrm>
            <a:off y="4123800" x="6328250"/>
            <a:ext cy="2444100" cx="23585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abel">
  <a:themeElements>
    <a:clrScheme name="Custom 352">
      <a:dk1>
        <a:srgbClr val="333333"/>
      </a:dk1>
      <a:lt1>
        <a:srgbClr val="FFFFFF"/>
      </a:lt1>
      <a:dk2>
        <a:srgbClr val="800000"/>
      </a:dk2>
      <a:lt2>
        <a:srgbClr val="CCCCCC"/>
      </a:lt2>
      <a:accent1>
        <a:srgbClr val="0E427E"/>
      </a:accent1>
      <a:accent2>
        <a:srgbClr val="C5AF48"/>
      </a:accent2>
      <a:accent3>
        <a:srgbClr val="327C56"/>
      </a:accent3>
      <a:accent4>
        <a:srgbClr val="387B7D"/>
      </a:accent4>
      <a:accent5>
        <a:srgbClr val="BA7436"/>
      </a:accent5>
      <a:accent6>
        <a:srgbClr val="804000"/>
      </a:accent6>
      <a:hlink>
        <a:srgbClr val="1D6B8D"/>
      </a:hlink>
      <a:folHlink>
        <a:srgbClr val="103B46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