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4" id="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6" id="1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9" id="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30" id="3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gif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-BR" sz="6000"/>
              <a:t>DELTA V SYSTEM</a:t>
            </a:r>
          </a:p>
        </p:txBody>
      </p:sp>
      <p:sp>
        <p:nvSpPr>
          <p:cNvPr name="Shape 34" id="34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pt-BR">
                <a:solidFill>
                  <a:schemeClr val="lt1"/>
                </a:solidFill>
              </a:rPr>
              <a:t>João Gross, Paola Ramos</a:t>
            </a:r>
          </a:p>
        </p:txBody>
      </p:sp>
      <p:sp>
        <p:nvSpPr>
          <p:cNvPr name="Shape 35" id="35"/>
          <p:cNvSpPr/>
          <p:nvPr/>
        </p:nvSpPr>
        <p:spPr>
          <a:xfrm>
            <a:off y="2492513" x="7315200"/>
            <a:ext cy="1133475" cx="1447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EXEMPLO</a:t>
            </a:r>
          </a:p>
        </p:txBody>
      </p:sp>
      <p:sp>
        <p:nvSpPr>
          <p:cNvPr name="Shape 91" id="91"/>
          <p:cNvSpPr/>
          <p:nvPr/>
        </p:nvSpPr>
        <p:spPr>
          <a:xfrm>
            <a:off y="1782643" x="1014826"/>
            <a:ext cy="4800905" cx="71143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REFERÊNCIAS</a:t>
            </a:r>
          </a:p>
        </p:txBody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Delta V System Overwiew: </a:t>
            </a:r>
            <a:r>
              <a:rPr lang="pt-BR" sz="1600"/>
              <a:t>http://www2.emersonprocess.com/en-US/brands/deltav/differentiators/Pages/SystemOverview.aspx</a:t>
            </a:r>
          </a:p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Brochure: </a:t>
            </a:r>
            <a:r>
              <a:rPr lang="pt-BR" sz="1600"/>
              <a:t>http://www2.emersonprocess.com/siteadmincenter/PM%20DeltaV%20Documents/Brochures/DeltaV-System-Overview-v11-Brochure.pdf</a:t>
            </a:r>
          </a:p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Exemplo exposto (capítulo 2): </a:t>
            </a:r>
            <a:r>
              <a:rPr lang="pt-BR" sz="1600"/>
              <a:t> http://www.chem.mtu.edu/chem_eng/current/new_courses/CM4120/2009/Getting%20Started.pdf</a:t>
            </a:r>
          </a:p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Canal no youtube:</a:t>
            </a:r>
            <a:r>
              <a:rPr lang="pt-BR" sz="1600"/>
              <a:t> http://www.youtube.com/user/DeltaVsystem</a:t>
            </a:r>
          </a:p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Página do fabricante:</a:t>
            </a:r>
            <a:r>
              <a:rPr lang="pt-BR" sz="1600"/>
              <a:t> http://www2.emersonprocess.com/en-us/Pages/Home.aspx</a:t>
            </a:r>
          </a:p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Página do produto pesquisado - DeltaV System:</a:t>
            </a:r>
            <a:r>
              <a:rPr lang="pt-BR" sz="1600"/>
              <a:t> http://www2.emersonprocess.com/en-US/brands/deltav/Pages/index.aspx</a:t>
            </a:r>
          </a:p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Server do DeltaV tolerante a falhas: </a:t>
            </a:r>
            <a:r>
              <a:rPr lang="pt-BR" sz="1600"/>
              <a:t>http://www2.emersonprocess.com/siteadmincenter/PM%20DeltaV%20Documents/ProductDataSheets/PDS_FltTolerantServer.pdf</a:t>
            </a:r>
          </a:p>
          <a:p>
            <a:pPr indent="-3302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1600" b="1"/>
              <a:t>Projeto da Ultrafertil</a:t>
            </a:r>
            <a:r>
              <a:rPr lang="pt-BR" sz="1600"/>
              <a:t>: http://www2.emersonprocess.com/siteadmincenter/PM%20DeltaV%20Documents/ProvenResults/Chemical/RES_CHE_Ultrafertil_final%206-11.pdf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6000"/>
              <a:t>OBRIGADO!</a:t>
            </a:r>
          </a:p>
        </p:txBody>
      </p:sp>
      <p:sp>
        <p:nvSpPr>
          <p:cNvPr name="Shape 103" id="103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-BR">
                <a:solidFill>
                  <a:schemeClr val="lt1"/>
                </a:solidFill>
              </a:rPr>
              <a:t>joao.gross@inf.ufrgs.br</a:t>
            </a:r>
          </a:p>
          <a:p>
            <a:pPr rtl="0" lvl="0">
              <a:buNone/>
            </a:pPr>
            <a:r>
              <a:rPr lang="pt-BR">
                <a:solidFill>
                  <a:schemeClr val="lt1"/>
                </a:solidFill>
              </a:rPr>
              <a:t>paola.macalao@inf.ufrgs.br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-BR" sz="4800"/>
              <a:t>SUMÁRIO</a:t>
            </a:r>
          </a:p>
        </p:txBody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pt-BR"/>
              <a:t>DESCRIÇÃO DO PRODUTO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pt-BR"/>
              <a:t>ARQUITETURA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pt-BR"/>
              <a:t>APLICAÇÕES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pt-BR"/>
              <a:t>EXEMPLO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pt-BR"/>
              <a:t>REFERÊNCIAS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-BR" sz="4800"/>
              <a:t>DESCRIÇÃO DO PRODUTO</a:t>
            </a:r>
          </a:p>
        </p:txBody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dk2"/>
              </a:buClr>
              <a:buSzPct val="138888"/>
              <a:buFont typeface="Arial"/>
              <a:buChar char="•"/>
            </a:pPr>
            <a:r>
              <a:rPr lang="pt-BR" sz="2400"/>
              <a:t>Fabricante: Emerson Process Management</a:t>
            </a:r>
          </a:p>
          <a:p>
            <a:r>
              <a:t/>
            </a:r>
          </a:p>
          <a:p>
            <a:pPr indent="-355600" marL="457200" rtl="0" lvl="0">
              <a:buClr>
                <a:schemeClr val="dk2"/>
              </a:buClr>
              <a:buSzPct val="138888"/>
              <a:buFont typeface="Arial"/>
              <a:buChar char="•"/>
            </a:pPr>
            <a:r>
              <a:rPr lang="pt-BR" sz="2400"/>
              <a:t>I/O sob Demanda: "O que você quer, quando você quer, onde você quer".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/>
              <a:t>De fácil integração com qualquer instrumento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/>
              <a:t>Suporte a I/O tradicional, com cabos, e. g. FOUNDATION FIELDBUS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/>
              <a:t>Suporte a I/O wireless</a:t>
            </a:r>
          </a:p>
          <a:p>
            <a:r>
              <a:t/>
            </a:r>
          </a:p>
          <a:p>
            <a:pPr indent="-355600" marL="457200" rtl="0" lvl="0">
              <a:buClr>
                <a:schemeClr val="dk2"/>
              </a:buClr>
              <a:buSzPct val="138888"/>
              <a:buFont typeface="Arial"/>
              <a:buChar char="•"/>
            </a:pPr>
            <a:r>
              <a:rPr lang="pt-BR" sz="2400"/>
              <a:t>Super Escalabilidade: "Funionalidade inerente, independente do tamanho"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 b="1"/>
              <a:t>Escalabilidade de Arquitetura: </a:t>
            </a:r>
            <a:r>
              <a:rPr lang="pt-BR" sz="1800"/>
              <a:t>de 25 até 1 milhão de I/O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 b="1"/>
              <a:t>Escalabilidade de Aplicação: </a:t>
            </a:r>
            <a:r>
              <a:rPr lang="pt-BR" sz="1800"/>
              <a:t>inclusão/eliminação de controles sem dificuldade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8" id="48"/>
          <p:cNvSpPr/>
          <p:nvPr/>
        </p:nvSpPr>
        <p:spPr>
          <a:xfrm>
            <a:off y="1600200" x="7467600"/>
            <a:ext cy="666750" cx="121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DESCRIÇÃO DO PRODUTO</a:t>
            </a:r>
          </a:p>
        </p:txBody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dk2"/>
              </a:buClr>
              <a:buSzPct val="138888"/>
              <a:buFont typeface="Arial"/>
              <a:buChar char="•"/>
            </a:pPr>
            <a:r>
              <a:rPr lang="pt-BR" sz="2400"/>
              <a:t>Sistema de controle incorporado: "Tecnologias fáceis de usar e manter"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 b="1"/>
              <a:t>Informação confiável:</a:t>
            </a:r>
            <a:r>
              <a:rPr lang="pt-BR" sz="1800"/>
              <a:t> validação de informação, evitando quedas indesejáveis na possível falha de um equipamento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 b="1"/>
              <a:t>Adaptação online:</a:t>
            </a:r>
            <a:r>
              <a:rPr lang="pt-BR" sz="1800"/>
              <a:t> o DeltaV possui um ciclo fechado de aprendizagem, identificando mudanças nas condições operacionais.</a:t>
            </a:r>
          </a:p>
          <a:p>
            <a:r>
              <a:t/>
            </a:r>
          </a:p>
          <a:p>
            <a:pPr indent="-355600" marL="457200" rtl="0" lvl="0">
              <a:buClr>
                <a:schemeClr val="dk2"/>
              </a:buClr>
              <a:buSzPct val="138888"/>
              <a:buFont typeface="Arial"/>
              <a:buChar char="•"/>
            </a:pPr>
            <a:r>
              <a:rPr lang="pt-BR" sz="2400"/>
              <a:t>Construído para uma Finalidade: "Projetado especificamente para a sua sua aplicação de controle"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 b="1"/>
              <a:t>Depuração facilitada:</a:t>
            </a:r>
            <a:r>
              <a:rPr lang="pt-BR" sz="1800"/>
              <a:t> possui ferramentas para depurar rapidamente malhas de controle do estado-da-arte</a:t>
            </a:r>
          </a:p>
          <a:p>
            <a:pPr indent="-355600" marL="914400" rtl="0" lvl="1">
              <a:buClr>
                <a:schemeClr val="dk2"/>
              </a:buClr>
              <a:buSzPct val="111111"/>
              <a:buFont typeface="Courier New"/>
              <a:buChar char="o"/>
            </a:pPr>
            <a:r>
              <a:rPr lang="pt-BR" sz="1800" b="1"/>
              <a:t>Segurança: </a:t>
            </a:r>
            <a:r>
              <a:rPr lang="pt-BR" sz="1800"/>
              <a:t>possibilidade de restringir acesso dos usuários e registro do histórico de informações dos equipamentos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ARQUITETURA</a:t>
            </a:r>
          </a:p>
        </p:txBody>
      </p:sp>
      <p:sp>
        <p:nvSpPr>
          <p:cNvPr name="Shape 60" id="60"/>
          <p:cNvSpPr/>
          <p:nvPr/>
        </p:nvSpPr>
        <p:spPr>
          <a:xfrm>
            <a:off y="1663163" x="720424"/>
            <a:ext cy="5006587" cx="77031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APLICAÇÕES</a:t>
            </a:r>
          </a:p>
        </p:txBody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1630200" x="577525"/>
            <a:ext cy="49620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2400"/>
              <a:t>Indústria Química</a:t>
            </a:r>
          </a:p>
          <a:p>
            <a:pPr indent="-381000" marL="914400" rtl="0" lvl="1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pt-BR" sz="1800"/>
              <a:t>Controle de processos na produção de acrílico da empresa Solutia.</a:t>
            </a:r>
          </a:p>
          <a:p>
            <a:pPr indent="-381000" marL="914400" rtl="0" lvl="1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pt-BR" sz="1800"/>
              <a:t>Sistema de automação para empresa Ultrafertil em Araucária (Brasil), a qual utiliza amônia, metanol e enxofre para produzir fertilizantes menos nocivos ao meio ambiente.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2400"/>
              <a:t>Indústria alimentícia e de bebidas</a:t>
            </a:r>
          </a:p>
          <a:p>
            <a:pPr indent="-381000" marL="914400" rtl="0" lvl="1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pt-BR" sz="1800"/>
              <a:t>Controle do sistema de filtragem da produção de cerveja da empresa Carlton and United Breweries (CUB) principal cervejaria da Austrália.</a:t>
            </a:r>
          </a:p>
          <a:p>
            <a:pPr indent="-381000" marL="914400" rtl="0" lvl="1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pt-BR" sz="1800"/>
              <a:t>Automatização do processo de moagem e torrefação de café controlando aroma, gosto e consistência do produto para a empresa brasileira RealCafé.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APLICAÇÕES</a:t>
            </a:r>
          </a:p>
        </p:txBody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1630200" x="577525"/>
            <a:ext cy="5021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2400"/>
              <a:t>Óleo, gás e refino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2400"/>
              <a:t>Celulose e papel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sz="2400"/>
              <a:t>Metais, mineração e minerais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EXEMPLO</a:t>
            </a:r>
          </a:p>
        </p:txBody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5255208" x="457200"/>
            <a:ext cy="13127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249999"/>
              <a:buFont typeface="Arial"/>
              <a:buChar char="•"/>
            </a:pPr>
            <a:r>
              <a:rPr lang="pt-BR" sz="2000"/>
              <a:t>Módulos de controle DeltaV: LI-101, MTR-101, XV-101, FIC-101</a:t>
            </a:r>
          </a:p>
          <a:p>
            <a:pPr indent="-419100" marL="457200" rtl="0" lvl="0">
              <a:buClr>
                <a:schemeClr val="dk2"/>
              </a:buClr>
              <a:buSzPct val="249999"/>
              <a:buFont typeface="Arial"/>
              <a:buChar char="•"/>
            </a:pPr>
            <a:r>
              <a:rPr lang="pt-BR" sz="2000"/>
              <a:t>TAGs de instrumentos: LT-1, XI-1, ZX-1, LSC-1, XV-1, FT-1, FY-1</a:t>
            </a:r>
          </a:p>
        </p:txBody>
      </p:sp>
      <p:sp>
        <p:nvSpPr>
          <p:cNvPr name="Shape 79" id="79"/>
          <p:cNvSpPr/>
          <p:nvPr/>
        </p:nvSpPr>
        <p:spPr>
          <a:xfrm>
            <a:off y="1624012" x="1398587"/>
            <a:ext cy="3609975" cx="6753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-BR" sz="4800"/>
              <a:t>EXEMPLO</a:t>
            </a:r>
          </a:p>
        </p:txBody>
      </p:sp>
      <p:sp>
        <p:nvSpPr>
          <p:cNvPr name="Shape 85" id="85"/>
          <p:cNvSpPr/>
          <p:nvPr/>
        </p:nvSpPr>
        <p:spPr>
          <a:xfrm>
            <a:off y="2202113" x="324825"/>
            <a:ext cy="3796938" cx="85894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