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9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9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9.jpg" Type="http://schemas.openxmlformats.org/officeDocument/2006/relationships/image" Id="rId3"/><Relationship Target="../media/image13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1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12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XPL8u8gJL0A" Type="http://schemas.openxmlformats.org/officeDocument/2006/relationships/hyperlink" TargetMode="External" Id="rId4"/><Relationship Target="../media/image00.jpg" Type="http://schemas.openxmlformats.org/officeDocument/2006/relationships/image" Id="rId5"/><Relationship Target="../media/image07.jpg" Type="http://schemas.openxmlformats.org/officeDocument/2006/relationships/image" Id="rId8"/><Relationship Target="http://youtube.com/v/w5qf9O6c20o" Type="http://schemas.openxmlformats.org/officeDocument/2006/relationships/hyperlink" TargetMode="External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4"/><Relationship Target="../media/image03.png" Type="http://schemas.openxmlformats.org/officeDocument/2006/relationships/image" Id="rId3"/><Relationship Target="../media/image10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92587" x="685800"/>
            <a:ext cy="256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4600" lang="pt-BR"/>
              <a:t>Construção de Theremin com sensores fotoelétricos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João Luiz Grave Gross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Controle de frequência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Programa desenvolvido - 3 etapas</a:t>
            </a:r>
          </a:p>
          <a:p>
            <a:r>
              <a:t/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Criação de variáveis</a:t>
            </a:r>
          </a:p>
          <a:p>
            <a:r>
              <a:t/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Setup</a:t>
            </a:r>
          </a:p>
          <a:p>
            <a:r>
              <a:t/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Loop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Controle de frequência</a:t>
            </a:r>
          </a:p>
        </p:txBody>
      </p:sp>
      <p:sp>
        <p:nvSpPr>
          <p:cNvPr id="101" name="Shape 101"/>
          <p:cNvSpPr/>
          <p:nvPr/>
        </p:nvSpPr>
        <p:spPr>
          <a:xfrm>
            <a:off y="2424150" x="445725"/>
            <a:ext cy="1683550" cx="84501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Controle de frequência</a:t>
            </a:r>
          </a:p>
        </p:txBody>
      </p:sp>
      <p:sp>
        <p:nvSpPr>
          <p:cNvPr id="107" name="Shape 107"/>
          <p:cNvSpPr/>
          <p:nvPr/>
        </p:nvSpPr>
        <p:spPr>
          <a:xfrm>
            <a:off y="1265773" x="2048950"/>
            <a:ext cy="3801525" cx="5046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Controle de frequência</a:t>
            </a:r>
          </a:p>
        </p:txBody>
      </p:sp>
      <p:sp>
        <p:nvSpPr>
          <p:cNvPr id="113" name="Shape 113"/>
          <p:cNvSpPr/>
          <p:nvPr/>
        </p:nvSpPr>
        <p:spPr>
          <a:xfrm>
            <a:off y="1655750" x="1226362"/>
            <a:ext cy="3138900" cx="6691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Controle de amplitude</a:t>
            </a:r>
          </a:p>
        </p:txBody>
      </p:sp>
      <p:sp>
        <p:nvSpPr>
          <p:cNvPr id="119" name="Shape 119"/>
          <p:cNvSpPr/>
          <p:nvPr/>
        </p:nvSpPr>
        <p:spPr>
          <a:xfrm>
            <a:off y="1657324" x="2245663"/>
            <a:ext cy="3042125" cx="4652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Integração</a:t>
            </a:r>
          </a:p>
        </p:txBody>
      </p:sp>
      <p:sp>
        <p:nvSpPr>
          <p:cNvPr id="125" name="Shape 125"/>
          <p:cNvSpPr/>
          <p:nvPr/>
        </p:nvSpPr>
        <p:spPr>
          <a:xfrm>
            <a:off y="1685649" x="4034113"/>
            <a:ext cy="3042125" cx="4652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6" name="Shape 126"/>
          <p:cNvSpPr/>
          <p:nvPr/>
        </p:nvSpPr>
        <p:spPr>
          <a:xfrm rot="5400000">
            <a:off y="2200550" x="196975"/>
            <a:ext cy="1918999" cx="36837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Integração</a:t>
            </a:r>
          </a:p>
        </p:txBody>
      </p:sp>
      <p:sp>
        <p:nvSpPr>
          <p:cNvPr id="132" name="Shape 132"/>
          <p:cNvSpPr/>
          <p:nvPr/>
        </p:nvSpPr>
        <p:spPr>
          <a:xfrm>
            <a:off y="1914249" x="4034113"/>
            <a:ext cy="3042125" cx="4652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3" name="Shape 133"/>
          <p:cNvSpPr/>
          <p:nvPr/>
        </p:nvSpPr>
        <p:spPr>
          <a:xfrm rot="5400000">
            <a:off y="2200550" x="196975"/>
            <a:ext cy="1918999" cx="36837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134" name="Shape 134"/>
          <p:cNvCxnSpPr/>
          <p:nvPr/>
        </p:nvCxnSpPr>
        <p:spPr>
          <a:xfrm>
            <a:off y="3664425" x="2971800"/>
            <a:ext cy="0" cx="13698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5" name="Shape 135"/>
          <p:cNvCxnSpPr/>
          <p:nvPr/>
        </p:nvCxnSpPr>
        <p:spPr>
          <a:xfrm>
            <a:off y="2940525" x="1533525"/>
            <a:ext cy="0" cx="27957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6" name="Shape 136"/>
          <p:cNvSpPr/>
          <p:nvPr/>
        </p:nvSpPr>
        <p:spPr>
          <a:xfrm>
            <a:off y="2892825" x="4276725"/>
            <a:ext cy="95400" cx="954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/>
        </p:nvSpPr>
        <p:spPr>
          <a:xfrm>
            <a:off y="2892825" x="1495425"/>
            <a:ext cy="95400" cx="954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/>
          <p:nvPr/>
        </p:nvSpPr>
        <p:spPr>
          <a:xfrm>
            <a:off y="3616725" x="2938475"/>
            <a:ext cy="95400" cx="954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9" name="Shape 139"/>
          <p:cNvSpPr/>
          <p:nvPr/>
        </p:nvSpPr>
        <p:spPr>
          <a:xfrm>
            <a:off y="3616725" x="4276725"/>
            <a:ext cy="95400" cx="954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/>
        </p:nvSpPr>
        <p:spPr>
          <a:xfrm>
            <a:off y="2018104" x="4060760"/>
            <a:ext cy="2820625" cx="4313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Integração</a:t>
            </a:r>
          </a:p>
        </p:txBody>
      </p:sp>
      <p:sp>
        <p:nvSpPr>
          <p:cNvPr id="146" name="Shape 146"/>
          <p:cNvSpPr/>
          <p:nvPr/>
        </p:nvSpPr>
        <p:spPr>
          <a:xfrm rot="5400000">
            <a:off y="2200550" x="196975"/>
            <a:ext cy="1918999" cx="36837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147" name="Shape 147"/>
          <p:cNvCxnSpPr/>
          <p:nvPr/>
        </p:nvCxnSpPr>
        <p:spPr>
          <a:xfrm>
            <a:off y="3664425" x="2971800"/>
            <a:ext cy="0" cx="13698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8" name="Shape 148"/>
          <p:cNvCxnSpPr/>
          <p:nvPr/>
        </p:nvCxnSpPr>
        <p:spPr>
          <a:xfrm>
            <a:off y="2940525" x="1533525"/>
            <a:ext cy="0" cx="27957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49" name="Shape 149"/>
          <p:cNvSpPr/>
          <p:nvPr/>
        </p:nvSpPr>
        <p:spPr>
          <a:xfrm>
            <a:off y="2892825" x="4276725"/>
            <a:ext cy="95400" cx="954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/>
        </p:nvSpPr>
        <p:spPr>
          <a:xfrm>
            <a:off y="2892825" x="1495425"/>
            <a:ext cy="95400" cx="954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1" name="Shape 151"/>
          <p:cNvSpPr/>
          <p:nvPr/>
        </p:nvSpPr>
        <p:spPr>
          <a:xfrm>
            <a:off y="3616725" x="2938475"/>
            <a:ext cy="95400" cx="954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2" name="Shape 152"/>
          <p:cNvSpPr/>
          <p:nvPr/>
        </p:nvSpPr>
        <p:spPr>
          <a:xfrm>
            <a:off y="3616725" x="4276725"/>
            <a:ext cy="95400" cx="954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/>
        </p:nvSpPr>
        <p:spPr>
          <a:xfrm>
            <a:off y="2018104" x="4060760"/>
            <a:ext cy="2820625" cx="4313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Integração</a:t>
            </a:r>
          </a:p>
        </p:txBody>
      </p:sp>
      <p:sp>
        <p:nvSpPr>
          <p:cNvPr id="159" name="Shape 159"/>
          <p:cNvSpPr/>
          <p:nvPr/>
        </p:nvSpPr>
        <p:spPr>
          <a:xfrm rot="5400000">
            <a:off y="2200550" x="196975"/>
            <a:ext cy="1918999" cx="36837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160" name="Shape 160"/>
          <p:cNvCxnSpPr/>
          <p:nvPr/>
        </p:nvCxnSpPr>
        <p:spPr>
          <a:xfrm>
            <a:off y="3664425" x="2971800"/>
            <a:ext cy="0" cx="13698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1" name="Shape 161"/>
          <p:cNvCxnSpPr/>
          <p:nvPr/>
        </p:nvCxnSpPr>
        <p:spPr>
          <a:xfrm>
            <a:off y="2940525" x="1533525"/>
            <a:ext cy="0" cx="27957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62" name="Shape 162"/>
          <p:cNvSpPr/>
          <p:nvPr/>
        </p:nvSpPr>
        <p:spPr>
          <a:xfrm>
            <a:off y="2892825" x="4276725"/>
            <a:ext cy="95400" cx="954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3" name="Shape 163"/>
          <p:cNvSpPr/>
          <p:nvPr/>
        </p:nvSpPr>
        <p:spPr>
          <a:xfrm>
            <a:off y="2892825" x="1495425"/>
            <a:ext cy="95400" cx="954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4" name="Shape 164"/>
          <p:cNvSpPr/>
          <p:nvPr/>
        </p:nvSpPr>
        <p:spPr>
          <a:xfrm>
            <a:off y="3616725" x="2938475"/>
            <a:ext cy="95400" cx="954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5" name="Shape 165"/>
          <p:cNvSpPr/>
          <p:nvPr/>
        </p:nvSpPr>
        <p:spPr>
          <a:xfrm>
            <a:off y="3616725" x="4276725"/>
            <a:ext cy="95400" cx="954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66" name="Shape 166"/>
          <p:cNvCxnSpPr/>
          <p:nvPr/>
        </p:nvCxnSpPr>
        <p:spPr>
          <a:xfrm>
            <a:off y="2300300" x="2757500"/>
            <a:ext cy="0" cx="833399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7" name="Shape 167"/>
          <p:cNvCxnSpPr/>
          <p:nvPr/>
        </p:nvCxnSpPr>
        <p:spPr>
          <a:xfrm>
            <a:off y="2290775" x="3590925"/>
            <a:ext cy="2657400" cx="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8" name="Shape 168"/>
          <p:cNvCxnSpPr/>
          <p:nvPr/>
        </p:nvCxnSpPr>
        <p:spPr>
          <a:xfrm>
            <a:off y="4957762" x="3581400"/>
            <a:ext cy="0" cx="30909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9" name="Shape 169"/>
          <p:cNvCxnSpPr/>
          <p:nvPr/>
        </p:nvCxnSpPr>
        <p:spPr>
          <a:xfrm>
            <a:off y="4133887" x="6681787"/>
            <a:ext cy="833399" cx="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70" name="Shape 170"/>
          <p:cNvSpPr/>
          <p:nvPr/>
        </p:nvSpPr>
        <p:spPr>
          <a:xfrm>
            <a:off y="4088225" x="6634087"/>
            <a:ext cy="95400" cx="954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/>
        </p:nvSpPr>
        <p:spPr>
          <a:xfrm>
            <a:off y="2018104" x="3298760"/>
            <a:ext cy="2820625" cx="4313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Integração</a:t>
            </a:r>
          </a:p>
        </p:txBody>
      </p:sp>
      <p:sp>
        <p:nvSpPr>
          <p:cNvPr id="177" name="Shape 177"/>
          <p:cNvSpPr/>
          <p:nvPr/>
        </p:nvSpPr>
        <p:spPr>
          <a:xfrm rot="5400000">
            <a:off y="2200550" x="-565024"/>
            <a:ext cy="1918999" cx="36837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178" name="Shape 178"/>
          <p:cNvCxnSpPr/>
          <p:nvPr/>
        </p:nvCxnSpPr>
        <p:spPr>
          <a:xfrm>
            <a:off y="3664425" x="2209800"/>
            <a:ext cy="0" cx="13698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9" name="Shape 179"/>
          <p:cNvCxnSpPr/>
          <p:nvPr/>
        </p:nvCxnSpPr>
        <p:spPr>
          <a:xfrm>
            <a:off y="2940525" x="771525"/>
            <a:ext cy="0" cx="27957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0" name="Shape 180"/>
          <p:cNvSpPr/>
          <p:nvPr/>
        </p:nvSpPr>
        <p:spPr>
          <a:xfrm>
            <a:off y="2892825" x="3514725"/>
            <a:ext cy="95400" cx="954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/>
        </p:nvSpPr>
        <p:spPr>
          <a:xfrm>
            <a:off y="2892825" x="733425"/>
            <a:ext cy="95400" cx="954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2" name="Shape 182"/>
          <p:cNvSpPr/>
          <p:nvPr/>
        </p:nvSpPr>
        <p:spPr>
          <a:xfrm>
            <a:off y="3616725" x="2176475"/>
            <a:ext cy="95400" cx="954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/>
        </p:nvSpPr>
        <p:spPr>
          <a:xfrm>
            <a:off y="3616725" x="3514725"/>
            <a:ext cy="95400" cx="954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84" name="Shape 184"/>
          <p:cNvCxnSpPr/>
          <p:nvPr/>
        </p:nvCxnSpPr>
        <p:spPr>
          <a:xfrm>
            <a:off y="2300300" x="1995500"/>
            <a:ext cy="0" cx="833399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5" name="Shape 185"/>
          <p:cNvCxnSpPr/>
          <p:nvPr/>
        </p:nvCxnSpPr>
        <p:spPr>
          <a:xfrm>
            <a:off y="2290775" x="2828925"/>
            <a:ext cy="2657400" cx="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6" name="Shape 186"/>
          <p:cNvCxnSpPr/>
          <p:nvPr/>
        </p:nvCxnSpPr>
        <p:spPr>
          <a:xfrm>
            <a:off y="4957762" x="2819400"/>
            <a:ext cy="0" cx="30909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7" name="Shape 187"/>
          <p:cNvCxnSpPr/>
          <p:nvPr/>
        </p:nvCxnSpPr>
        <p:spPr>
          <a:xfrm>
            <a:off y="4133887" x="5919787"/>
            <a:ext cy="833399" cx="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8" name="Shape 188"/>
          <p:cNvSpPr/>
          <p:nvPr/>
        </p:nvSpPr>
        <p:spPr>
          <a:xfrm>
            <a:off y="4088225" x="5872087"/>
            <a:ext cy="95400" cx="954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/>
          <p:nvPr/>
        </p:nvSpPr>
        <p:spPr>
          <a:xfrm>
            <a:off y="3712125" x="7684750"/>
            <a:ext cy="1334575" cx="1369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cxnSp>
        <p:nvCxnSpPr>
          <p:cNvPr id="190" name="Shape 190"/>
          <p:cNvCxnSpPr/>
          <p:nvPr/>
        </p:nvCxnSpPr>
        <p:spPr>
          <a:xfrm>
            <a:off y="4019550" x="7396175"/>
            <a:ext cy="185700" cx="581100"/>
          </a:xfrm>
          <a:prstGeom prst="straightConnector1">
            <a:avLst/>
          </a:prstGeom>
          <a:noFill/>
          <a:ln w="19050" cap="flat">
            <a:solidFill>
              <a:srgbClr val="274E13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1" name="Shape 191"/>
          <p:cNvCxnSpPr/>
          <p:nvPr/>
        </p:nvCxnSpPr>
        <p:spPr>
          <a:xfrm rot="10800000" flipH="1">
            <a:off y="4433999" x="7415225"/>
            <a:ext cy="252300" cx="50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O Theremin - Histórico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Instrumento musical eletrônico criado pelo russo Lev Sergeivitch Termen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Físico e ex-agente da KGB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Desenvolvimento dentro de um programa de pesquisa de sensores de proximidade financiado pelo governo russo até 1920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Patente realizada apenas em 1928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A ideia: percepção da interferência do som em um aparelho de rádio ao aproximar a mão da antena.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Caixa de válvulas + duas antenas, uma horizontal e uma vertical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Ao aproximar as mãos altera-se o campo eletromagnético das antenas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4800" lang="pt-BR"/>
              <a:t>Demonstração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Resultados Obtidos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A responsividade dos sensores fotoelétricos foi satisfatória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Sensor para controle de frequência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teve uma responsividade muito boa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capturando um bom espectro de frequências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facilidade em destoar tons reproduzidos pelo alto-falante a medida que se aproxima ou se afasta a mão do sensor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Sensor para controle de amplitude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sensibilidade muito alta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maximizando ou corta o som por definitivo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Considerações Finais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Oportunidade de trabalhar com hardwares que até então não tive contato no curso de ciência da computação.</a:t>
            </a:r>
          </a:p>
          <a:p>
            <a:r>
              <a:t/>
            </a:r>
          </a:p>
          <a:p>
            <a:pPr algn="just"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Possibilidade de poder simular um instrumento musical dos anos 30</a:t>
            </a:r>
          </a:p>
          <a:p>
            <a:pPr algn="just"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Necessidade de apenas alguns componentes de hardware e pequenos trechos de código</a:t>
            </a:r>
          </a:p>
          <a:p>
            <a:pPr algn="just"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Versatilidade das tecnologias que hoje temos à disposição</a:t>
            </a:r>
          </a:p>
          <a:p>
            <a:pPr algn="just"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Facilidade de acesso a essas tecnologias</a:t>
            </a:r>
          </a:p>
          <a:p>
            <a:r>
              <a:t/>
            </a:r>
          </a:p>
          <a:p>
            <a:pPr algn="just"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Custo de projeto baixo: MSP430 + Ampop + resistores + sensores + alto-falante = R$ 30,00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4800" lang="pt-BR"/>
              <a:t>Obrigado.</a:t>
            </a:r>
          </a:p>
          <a:p>
            <a:r>
              <a:t/>
            </a:r>
          </a:p>
          <a:p>
            <a:pPr algn="ctr"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4800" lang="pt-BR"/>
              <a:t>Perguntas?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O Theremin - Aparência</a:t>
            </a:r>
          </a:p>
        </p:txBody>
      </p:sp>
      <p:sp>
        <p:nvSpPr>
          <p:cNvPr id="46" name="Shape 46"/>
          <p:cNvSpPr/>
          <p:nvPr/>
        </p:nvSpPr>
        <p:spPr>
          <a:xfrm>
            <a:off y="1824870" x="3001175"/>
            <a:ext cy="2970149" cx="3887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O Theremin - Aparência</a:t>
            </a:r>
          </a:p>
        </p:txBody>
      </p:sp>
      <p:sp>
        <p:nvSpPr>
          <p:cNvPr id="52" name="Shape 52"/>
          <p:cNvSpPr/>
          <p:nvPr/>
        </p:nvSpPr>
        <p:spPr>
          <a:xfrm>
            <a:off y="1824870" x="3001175"/>
            <a:ext cy="2970149" cx="3887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y="1567474" x="5322801"/>
            <a:ext cy="3227550" cx="35668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O Theremin - Aparência</a:t>
            </a:r>
          </a:p>
        </p:txBody>
      </p:sp>
      <p:sp>
        <p:nvSpPr>
          <p:cNvPr id="59" name="Shape 59"/>
          <p:cNvSpPr/>
          <p:nvPr/>
        </p:nvSpPr>
        <p:spPr>
          <a:xfrm>
            <a:off y="1824870" x="3001175"/>
            <a:ext cy="2970149" cx="3887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0" name="Shape 60"/>
          <p:cNvSpPr/>
          <p:nvPr/>
        </p:nvSpPr>
        <p:spPr>
          <a:xfrm>
            <a:off y="1567474" x="5322801"/>
            <a:ext cy="3227550" cx="35668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1" name="Shape 61"/>
          <p:cNvSpPr/>
          <p:nvPr/>
        </p:nvSpPr>
        <p:spPr>
          <a:xfrm>
            <a:off y="1567475" x="386950"/>
            <a:ext cy="3227550" cx="43702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O Theremin - Como tocar?</a:t>
            </a:r>
          </a:p>
        </p:txBody>
      </p:sp>
      <p:sp>
        <p:nvSpPr>
          <p:cNvPr id="67" name="Shape 67">
            <a:hlinkClick r:id="rId4"/>
          </p:cNvPr>
          <p:cNvSpPr/>
          <p:nvPr/>
        </p:nvSpPr>
        <p:spPr>
          <a:xfrm>
            <a:off y="1655525" x="294625"/>
            <a:ext cy="2959999" cx="394287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68" name="Shape 68">
            <a:hlinkClick r:id="rId7"/>
          </p:cNvPr>
          <p:cNvSpPr/>
          <p:nvPr/>
        </p:nvSpPr>
        <p:spPr>
          <a:xfrm>
            <a:off y="1698261" x="4725450"/>
            <a:ext cy="2917275" cx="38897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Proposta do Trabalho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O theremin: originalmente duas antenas metálicas e osciladores, responsáveis por controlar a tonalidade e amplitude sonoras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Proposta: 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sensores fotoelétricos no lugar de antenas metálicas</a:t>
            </a:r>
          </a:p>
          <a:p>
            <a:pPr rtl="0" lvl="2" indent="-342900" marL="13716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pt-BR"/>
              <a:t>controle por variação luminosa, ao invés de variação de campo magnético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unidade microcontrolada programável no lugar de osciladores de tonalidade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controle de amplitude com um circuito amplificador controlado por tensão (amplificador de ganho variável)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 MSP430G2 LaunchPad</a:t>
            </a:r>
          </a:p>
        </p:txBody>
      </p:sp>
      <p:sp>
        <p:nvSpPr>
          <p:cNvPr id="80" name="Shape 80"/>
          <p:cNvSpPr/>
          <p:nvPr/>
        </p:nvSpPr>
        <p:spPr>
          <a:xfrm rot="-1373999">
            <a:off y="3388824" x="3109274"/>
            <a:ext cy="1064450" cx="28080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y="2180400" x="6149475"/>
            <a:ext cy="2878275" cx="28080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563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Kit de desenvolvimento com plataforma open-source para prototipação de circuitos eletrônicos chamada Energia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pt-BR"/>
              <a:t>compilador mspgcc, é baseada no Arduino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Energia possui IDE baseada em Processing, o mesmo no qual Arduino se baseia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pt-BR"/>
              <a:t>Custo baixo: US$ 9,99</a:t>
            </a:r>
          </a:p>
          <a:p>
            <a:r>
              <a:t/>
            </a:r>
          </a:p>
        </p:txBody>
      </p:sp>
      <p:sp>
        <p:nvSpPr>
          <p:cNvPr id="83" name="Shape 83"/>
          <p:cNvSpPr/>
          <p:nvPr/>
        </p:nvSpPr>
        <p:spPr>
          <a:xfrm>
            <a:off y="1158249" x="6118925"/>
            <a:ext cy="1059975" cx="28677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pt-BR"/>
              <a:t>Implementação - Controle de frequência</a:t>
            </a:r>
          </a:p>
        </p:txBody>
      </p:sp>
      <p:sp>
        <p:nvSpPr>
          <p:cNvPr id="89" name="Shape 89"/>
          <p:cNvSpPr/>
          <p:nvPr/>
        </p:nvSpPr>
        <p:spPr>
          <a:xfrm>
            <a:off y="1515000" x="1389600"/>
            <a:ext cy="3315651" cx="63648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