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54.xml"/>
  <Override ContentType="application/vnd.openxmlformats-officedocument.presentationml.notesSlide+xml" PartName="/ppt/notesSlides/notesSlide43.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2.xml"/>
  <Override ContentType="application/vnd.openxmlformats-officedocument.presentationml.notesSlide+xml" PartName="/ppt/notesSlides/notesSlide53.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9.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26.xml"/>
  <Override ContentType="application/vnd.openxmlformats-officedocument.presentationml.notesSlide+xml" PartName="/ppt/notesSlides/notesSlide40.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6.xml"/>
  <Override ContentType="application/vnd.openxmlformats-officedocument.presentationml.notesSlide+xml" PartName="/ppt/notesSlides/notesSlide64.xml"/>
  <Override ContentType="application/vnd.openxmlformats-officedocument.presentationml.notesSlide+xml" PartName="/ppt/notesSlides/notesSlide56.xml"/>
  <Override ContentType="application/vnd.openxmlformats-officedocument.presentationml.notesSlide+xml" PartName="/ppt/notesSlides/notesSlide18.xml"/>
  <Override ContentType="application/vnd.openxmlformats-officedocument.presentationml.notesSlide+xml" PartName="/ppt/notesSlides/notesSlide39.xml"/>
  <Override ContentType="application/vnd.openxmlformats-officedocument.presentationml.notesSlide+xml" PartName="/ppt/notesSlides/notesSlide20.xml"/>
  <Override ContentType="application/vnd.openxmlformats-officedocument.presentationml.notesSlide+xml" PartName="/ppt/notesSlides/notesSlide62.xml"/>
  <Override ContentType="application/vnd.openxmlformats-officedocument.presentationml.notesSlide+xml" PartName="/ppt/notesSlides/notesSlide24.xml"/>
  <Override ContentType="application/vnd.openxmlformats-officedocument.presentationml.notesSlide+xml" PartName="/ppt/notesSlides/notesSlide48.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4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7.xml"/>
  <Override ContentType="application/vnd.openxmlformats-officedocument.presentationml.notesSlide+xml" PartName="/ppt/notesSlides/notesSlide31.xml"/>
  <Override ContentType="application/vnd.openxmlformats-officedocument.presentationml.notesSlide+xml" PartName="/ppt/notesSlides/notesSlide58.xml"/>
  <Override ContentType="application/vnd.openxmlformats-officedocument.presentationml.notesSlide+xml" PartName="/ppt/notesSlides/notesSlide63.xml"/>
  <Override ContentType="application/vnd.openxmlformats-officedocument.presentationml.notesSlide+xml" PartName="/ppt/notesSlides/notesSlide52.xml"/>
  <Override ContentType="application/vnd.openxmlformats-officedocument.presentationml.notesSlide+xml" PartName="/ppt/notesSlides/notesSlide61.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38.xml"/>
  <Override ContentType="application/vnd.openxmlformats-officedocument.presentationml.notesSlide+xml" PartName="/ppt/notesSlides/notesSlide8.xml"/>
  <Override ContentType="application/vnd.openxmlformats-officedocument.presentationml.notesSlide+xml" PartName="/ppt/notesSlides/notesSlide45.xml"/>
  <Override ContentType="application/vnd.openxmlformats-officedocument.presentationml.notesSlide+xml" PartName="/ppt/notesSlides/notesSlide55.xml"/>
  <Override ContentType="application/vnd.openxmlformats-officedocument.presentationml.notesSlide+xml" PartName="/ppt/notesSlides/notesSlide44.xml"/>
  <Override ContentType="application/vnd.openxmlformats-officedocument.presentationml.notesSlide+xml" PartName="/ppt/notesSlides/notesSlide57.xml"/>
  <Override ContentType="application/vnd.openxmlformats-officedocument.presentationml.notesSlide+xml" PartName="/ppt/notesSlides/notesSlide60.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45.xml"/>
  <Override ContentType="application/vnd.openxmlformats-officedocument.presentationml.slide+xml" PartName="/ppt/slides/slide6.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56.xml"/>
  <Override ContentType="application/vnd.openxmlformats-officedocument.presentationml.slide+xml" PartName="/ppt/slides/slide24.xml"/>
  <Override ContentType="application/vnd.openxmlformats-officedocument.presentationml.slide+xml" PartName="/ppt/slides/slide61.xml"/>
  <Override ContentType="application/vnd.openxmlformats-officedocument.presentationml.slide+xml" PartName="/ppt/slides/slide5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46.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58.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28.xml"/>
  <Override ContentType="application/vnd.openxmlformats-officedocument.presentationml.slide+xml" PartName="/ppt/slides/slide49.xml"/>
  <Override ContentType="application/vnd.openxmlformats-officedocument.presentationml.slide+xml" PartName="/ppt/slides/slide14.xml"/>
  <Override ContentType="application/vnd.openxmlformats-officedocument.presentationml.slide+xml" PartName="/ppt/slides/slide52.xml"/>
  <Override ContentType="application/vnd.openxmlformats-officedocument.presentationml.slide+xml" PartName="/ppt/slides/slide22.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62.xml"/>
  <Override ContentType="application/vnd.openxmlformats-officedocument.presentationml.slide+xml" PartName="/ppt/slides/slide48.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3.xml"/>
  <Override ContentType="application/vnd.openxmlformats-officedocument.presentationml.slide+xml" PartName="/ppt/slides/slide54.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34.xml"/>
  <Override ContentType="application/vnd.openxmlformats-officedocument.presentationml.slide+xml" PartName="/ppt/slides/slide60.xml"/>
  <Override ContentType="application/vnd.openxmlformats-officedocument.presentationml.slide+xml" PartName="/ppt/slides/slide10.xml"/>
  <Override ContentType="application/vnd.openxmlformats-officedocument.presentationml.slide+xml" PartName="/ppt/slides/slide51.xml"/>
  <Override ContentType="application/vnd.openxmlformats-officedocument.presentationml.slide+xml" PartName="/ppt/slides/slide57.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3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12.xml"/>
  <Override ContentType="application/vnd.openxmlformats-officedocument.presentationml.slide+xml" PartName="/ppt/slides/slide64.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59.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1.xml"/>
  <Override ContentType="application/vnd.openxmlformats-officedocument.presentationml.slide+xml" PartName="/ppt/slides/slide55.xml"/>
  <Override ContentType="application/vnd.openxmlformats-officedocument.presentationml.slide+xml" PartName="/ppt/slides/slide5.xml"/>
  <Override ContentType="application/vnd.openxmlformats-officedocument.presentationml.slide+xml" PartName="/ppt/slides/slide63.xml"/>
  <Override ContentType="application/vnd.openxmlformats-officedocument.presentationml.tableStyles+xml" PartName="/ppt/tableStyles.xml"/>
</Types>
</file>

<file path=_rels/.rels><?xml version="1.0" encoding="UTF-8" standalone="yes"?><Relationships xmlns="http://schemas.openxmlformats.org/package/2006/relationships"><Relationship Type="http://schemas.openxmlformats.org/officeDocument/2006/relationships/officeDocument" Id="rId1"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c:Ignorable="mv" autoCompressPictures="0" mc:PreserveAttributes="mv:*"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6858000" cx="9144000"/>
  <p:notesSz cy="9144000" cx="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ype="http://schemas.openxmlformats.org/officeDocument/2006/relationships/slide" Id="rId39" Target="slides/slide34.xml"/><Relationship Type="http://schemas.openxmlformats.org/officeDocument/2006/relationships/slide" Id="rId38" Target="slides/slide33.xml"/><Relationship Type="http://schemas.openxmlformats.org/officeDocument/2006/relationships/slide" Id="rId37" Target="slides/slide32.xml"/><Relationship Type="http://schemas.openxmlformats.org/officeDocument/2006/relationships/slide" Id="rId36" Target="slides/slide31.xml"/><Relationship Type="http://schemas.openxmlformats.org/officeDocument/2006/relationships/slide" Id="rId30" Target="slides/slide25.xml"/><Relationship Type="http://schemas.openxmlformats.org/officeDocument/2006/relationships/slide" Id="rId31" Target="slides/slide26.xml"/><Relationship Type="http://schemas.openxmlformats.org/officeDocument/2006/relationships/slide" Id="rId34" Target="slides/slide29.xml"/><Relationship Type="http://schemas.openxmlformats.org/officeDocument/2006/relationships/slide" Id="rId35" Target="slides/slide30.xml"/><Relationship Type="http://schemas.openxmlformats.org/officeDocument/2006/relationships/slide" Id="rId32" Target="slides/slide27.xml"/><Relationship Type="http://schemas.openxmlformats.org/officeDocument/2006/relationships/slide" Id="rId33" Target="slides/slide28.xml"/><Relationship Type="http://schemas.openxmlformats.org/officeDocument/2006/relationships/slide" Id="rId48" Target="slides/slide43.xml"/><Relationship Type="http://schemas.openxmlformats.org/officeDocument/2006/relationships/slide" Id="rId47" Target="slides/slide42.xml"/><Relationship Type="http://schemas.openxmlformats.org/officeDocument/2006/relationships/slide" Id="rId49" Target="slides/slide44.xml"/><Relationship Type="http://schemas.openxmlformats.org/officeDocument/2006/relationships/presProps" Id="rId2" Target="presProps.xml"/><Relationship Type="http://schemas.openxmlformats.org/officeDocument/2006/relationships/theme" Id="rId1" Target="theme/theme2.xml"/><Relationship Type="http://schemas.openxmlformats.org/officeDocument/2006/relationships/slide" Id="rId40" Target="slides/slide35.xml"/><Relationship Type="http://schemas.openxmlformats.org/officeDocument/2006/relationships/slideMaster" Id="rId4" Target="slideMasters/slideMaster1.xml"/><Relationship Type="http://schemas.openxmlformats.org/officeDocument/2006/relationships/slide" Id="rId41" Target="slides/slide36.xml"/><Relationship Type="http://schemas.openxmlformats.org/officeDocument/2006/relationships/tableStyles" Id="rId3" Target="tableStyles.xml"/><Relationship Type="http://schemas.openxmlformats.org/officeDocument/2006/relationships/slide" Id="rId42" Target="slides/slide37.xml"/><Relationship Type="http://schemas.openxmlformats.org/officeDocument/2006/relationships/slide" Id="rId43" Target="slides/slide38.xml"/><Relationship Type="http://schemas.openxmlformats.org/officeDocument/2006/relationships/slide" Id="rId44" Target="slides/slide39.xml"/><Relationship Type="http://schemas.openxmlformats.org/officeDocument/2006/relationships/slide" Id="rId45" Target="slides/slide40.xml"/><Relationship Type="http://schemas.openxmlformats.org/officeDocument/2006/relationships/slide" Id="rId46" Target="slides/slide41.xml"/><Relationship Type="http://schemas.openxmlformats.org/officeDocument/2006/relationships/slide" Id="rId9" Target="slides/slide4.xml"/><Relationship Type="http://schemas.openxmlformats.org/officeDocument/2006/relationships/slide" Id="rId6" Target="slides/slide1.xml"/><Relationship Type="http://schemas.openxmlformats.org/officeDocument/2006/relationships/notesMaster" Id="rId5" Target="notesMasters/notesMaster1.xml"/><Relationship Type="http://schemas.openxmlformats.org/officeDocument/2006/relationships/slide" Id="rId8" Target="slides/slide3.xml"/><Relationship Type="http://schemas.openxmlformats.org/officeDocument/2006/relationships/slide" Id="rId7" Target="slides/slide2.xml"/><Relationship Type="http://schemas.openxmlformats.org/officeDocument/2006/relationships/slide" Id="rId58" Target="slides/slide53.xml"/><Relationship Type="http://schemas.openxmlformats.org/officeDocument/2006/relationships/slide" Id="rId59" Target="slides/slide54.xml"/><Relationship Type="http://schemas.openxmlformats.org/officeDocument/2006/relationships/slide" Id="rId19" Target="slides/slide14.xml"/><Relationship Type="http://schemas.openxmlformats.org/officeDocument/2006/relationships/slide" Id="rId18" Target="slides/slide13.xml"/><Relationship Type="http://schemas.openxmlformats.org/officeDocument/2006/relationships/slide" Id="rId17" Target="slides/slide12.xml"/><Relationship Type="http://schemas.openxmlformats.org/officeDocument/2006/relationships/slide" Id="rId16" Target="slides/slide11.xml"/><Relationship Type="http://schemas.openxmlformats.org/officeDocument/2006/relationships/slide" Id="rId15" Target="slides/slide10.xml"/><Relationship Type="http://schemas.openxmlformats.org/officeDocument/2006/relationships/slide" Id="rId14" Target="slides/slide9.xml"/><Relationship Type="http://schemas.openxmlformats.org/officeDocument/2006/relationships/slide" Id="rId12" Target="slides/slide7.xml"/><Relationship Type="http://schemas.openxmlformats.org/officeDocument/2006/relationships/slide" Id="rId13" Target="slides/slide8.xml"/><Relationship Type="http://schemas.openxmlformats.org/officeDocument/2006/relationships/slide" Id="rId10" Target="slides/slide5.xml"/><Relationship Type="http://schemas.openxmlformats.org/officeDocument/2006/relationships/slide" Id="rId11" Target="slides/slide6.xml"/><Relationship Type="http://schemas.openxmlformats.org/officeDocument/2006/relationships/slide" Id="rId57" Target="slides/slide52.xml"/><Relationship Type="http://schemas.openxmlformats.org/officeDocument/2006/relationships/slide" Id="rId56" Target="slides/slide51.xml"/><Relationship Type="http://schemas.openxmlformats.org/officeDocument/2006/relationships/slide" Id="rId55" Target="slides/slide50.xml"/><Relationship Type="http://schemas.openxmlformats.org/officeDocument/2006/relationships/slide" Id="rId54" Target="slides/slide49.xml"/><Relationship Type="http://schemas.openxmlformats.org/officeDocument/2006/relationships/slide" Id="rId53" Target="slides/slide48.xml"/><Relationship Type="http://schemas.openxmlformats.org/officeDocument/2006/relationships/slide" Id="rId52" Target="slides/slide47.xml"/><Relationship Type="http://schemas.openxmlformats.org/officeDocument/2006/relationships/slide" Id="rId51" Target="slides/slide46.xml"/><Relationship Type="http://schemas.openxmlformats.org/officeDocument/2006/relationships/slide" Id="rId50" Target="slides/slide45.xml"/><Relationship Type="http://schemas.openxmlformats.org/officeDocument/2006/relationships/slide" Id="rId69" Target="slides/slide64.xml"/><Relationship Type="http://schemas.openxmlformats.org/officeDocument/2006/relationships/slide" Id="rId29" Target="slides/slide24.xml"/><Relationship Type="http://schemas.openxmlformats.org/officeDocument/2006/relationships/slide" Id="rId26" Target="slides/slide21.xml"/><Relationship Type="http://schemas.openxmlformats.org/officeDocument/2006/relationships/slide" Id="rId25" Target="slides/slide20.xml"/><Relationship Type="http://schemas.openxmlformats.org/officeDocument/2006/relationships/slide" Id="rId28" Target="slides/slide23.xml"/><Relationship Type="http://schemas.openxmlformats.org/officeDocument/2006/relationships/slide" Id="rId27" Target="slides/slide22.xml"/><Relationship Type="http://schemas.openxmlformats.org/officeDocument/2006/relationships/slide" Id="rId21" Target="slides/slide16.xml"/><Relationship Type="http://schemas.openxmlformats.org/officeDocument/2006/relationships/slide" Id="rId22" Target="slides/slide17.xml"/><Relationship Type="http://schemas.openxmlformats.org/officeDocument/2006/relationships/slide" Id="rId60" Target="slides/slide55.xml"/><Relationship Type="http://schemas.openxmlformats.org/officeDocument/2006/relationships/slide" Id="rId23" Target="slides/slide18.xml"/><Relationship Type="http://schemas.openxmlformats.org/officeDocument/2006/relationships/slide" Id="rId24" Target="slides/slide19.xml"/><Relationship Type="http://schemas.openxmlformats.org/officeDocument/2006/relationships/slide" Id="rId20" Target="slides/slide15.xml"/><Relationship Type="http://schemas.openxmlformats.org/officeDocument/2006/relationships/slide" Id="rId66" Target="slides/slide61.xml"/><Relationship Type="http://schemas.openxmlformats.org/officeDocument/2006/relationships/slide" Id="rId65" Target="slides/slide60.xml"/><Relationship Type="http://schemas.openxmlformats.org/officeDocument/2006/relationships/slide" Id="rId68" Target="slides/slide63.xml"/><Relationship Type="http://schemas.openxmlformats.org/officeDocument/2006/relationships/slide" Id="rId67" Target="slides/slide62.xml"/><Relationship Type="http://schemas.openxmlformats.org/officeDocument/2006/relationships/slide" Id="rId62" Target="slides/slide57.xml"/><Relationship Type="http://schemas.openxmlformats.org/officeDocument/2006/relationships/slide" Id="rId61" Target="slides/slide56.xml"/><Relationship Type="http://schemas.openxmlformats.org/officeDocument/2006/relationships/slide" Id="rId64" Target="slides/slide59.xml"/><Relationship Type="http://schemas.openxmlformats.org/officeDocument/2006/relationships/slide" Id="rId63" Target="slides/slide58.xml"/></Relationships>
</file>

<file path=ppt/notesMasters/_rels/notesMaster1.xml.rels><?xml version="1.0" encoding="UTF-8" standalone="yes"?><Relationships xmlns="http://schemas.openxmlformats.org/package/2006/relationships"><Relationship Type="http://schemas.openxmlformats.org/officeDocument/2006/relationships/theme" Id="rId1"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 id="1"/>
        <p:cNvGrpSpPr/>
        <p:nvPr/>
      </p:nvGrpSpPr>
      <p:grpSpPr>
        <a:xfrm>
          <a:off x="0" y="0"/>
          <a:ext cx="0" cy="0"/>
          <a:chOff x="0" y="0"/>
          <a:chExt cx="0" cy="0"/>
        </a:xfrm>
      </p:grpSpPr>
      <p:sp>
        <p:nvSpPr>
          <p:cNvPr name="Shape 2" id="2"/>
          <p:cNvSpPr/>
          <p:nvPr>
            <p:ph idx="2" type="sldImg"/>
          </p:nvPr>
        </p:nvSpPr>
        <p:spPr>
          <a:xfrm>
            <a:off x="1143225" y="685800"/>
            <a:ext cx="4572225" cy="3429000"/>
          </a:xfrm>
          <a:custGeom>
            <a:pathLst>
              <a:path w="120000" h="120000" extrusionOk="0">
                <a:moveTo>
                  <a:pt x="0" y="0"/>
                </a:moveTo>
                <a:lnTo>
                  <a:pt x="120000" y="0"/>
                </a:lnTo>
                <a:lnTo>
                  <a:pt x="120000" y="120000"/>
                </a:lnTo>
                <a:lnTo>
                  <a:pt x="0" y="120000"/>
                </a:lnTo>
                <a:close/>
              </a:path>
            </a:pathLst>
          </a:custGeom>
        </p:spPr>
      </p:sp>
      <p:sp>
        <p:nvSpPr>
          <p:cNvPr name="Shape 3" id="3"/>
          <p:cNvSpPr txBox="1"/>
          <p:nvPr>
            <p:ph idx="1" type="body"/>
          </p:nvPr>
        </p:nvSpPr>
        <p:spPr>
          <a:xfrm>
            <a:off x="685800" y="4343400"/>
            <a:ext cx="5486399" cy="4114800"/>
          </a:xfrm>
          <a:prstGeom prst="rect">
            <a:avLst/>
          </a:prstGeom>
        </p:spPr>
        <p:txBody>
          <a:bodyPr anchorCtr="0" bIns="91425" tIns="91425" anchor="t" lIns="91425" rIns="91425"/>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6="accent6" tx2="lt2" accent5="accent5" bg2="dk2" tx1="dk1" accent4="accent4" bg1="lt1" accent3="accent3" accent2="accent2" accent1="accent1" folHlink="folHlink" hlink="hlink"/>
</p:notesMaster>
</file>

<file path=ppt/notesSlides/_rels/notesSlide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79" id="79"/>
        <p:cNvGrpSpPr/>
        <p:nvPr/>
      </p:nvGrpSpPr>
      <p:grpSpPr>
        <a:xfrm>
          <a:off y="0" x="0"/>
          <a:ext cy="0" cx="0"/>
          <a:chOff y="0" x="0"/>
          <a:chExt cy="0" cx="0"/>
        </a:xfrm>
      </p:grpSpPr>
      <p:sp>
        <p:nvSpPr>
          <p:cNvPr name="Shape 80" id="80"/>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
        <p:nvSpPr>
          <p:cNvPr name="Shape 81" id="8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34" id="134"/>
        <p:cNvGrpSpPr/>
        <p:nvPr/>
      </p:nvGrpSpPr>
      <p:grpSpPr>
        <a:xfrm>
          <a:off y="0" x="0"/>
          <a:ext cy="0" cx="0"/>
          <a:chOff y="0" x="0"/>
          <a:chExt cy="0" cx="0"/>
        </a:xfrm>
      </p:grpSpPr>
      <p:sp>
        <p:nvSpPr>
          <p:cNvPr name="Shape 135" id="13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36" id="136"/>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40" id="140"/>
        <p:cNvGrpSpPr/>
        <p:nvPr/>
      </p:nvGrpSpPr>
      <p:grpSpPr>
        <a:xfrm>
          <a:off y="0" x="0"/>
          <a:ext cy="0" cx="0"/>
          <a:chOff y="0" x="0"/>
          <a:chExt cy="0" cx="0"/>
        </a:xfrm>
      </p:grpSpPr>
      <p:sp>
        <p:nvSpPr>
          <p:cNvPr name="Shape 141" id="14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42" id="14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46" id="146"/>
        <p:cNvGrpSpPr/>
        <p:nvPr/>
      </p:nvGrpSpPr>
      <p:grpSpPr>
        <a:xfrm>
          <a:off y="0" x="0"/>
          <a:ext cy="0" cx="0"/>
          <a:chOff y="0" x="0"/>
          <a:chExt cy="0" cx="0"/>
        </a:xfrm>
      </p:grpSpPr>
      <p:sp>
        <p:nvSpPr>
          <p:cNvPr name="Shape 147" id="14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48" id="14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52" id="152"/>
        <p:cNvGrpSpPr/>
        <p:nvPr/>
      </p:nvGrpSpPr>
      <p:grpSpPr>
        <a:xfrm>
          <a:off y="0" x="0"/>
          <a:ext cy="0" cx="0"/>
          <a:chOff y="0" x="0"/>
          <a:chExt cy="0" cx="0"/>
        </a:xfrm>
      </p:grpSpPr>
      <p:sp>
        <p:nvSpPr>
          <p:cNvPr name="Shape 153" id="15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54" id="15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58" id="158"/>
        <p:cNvGrpSpPr/>
        <p:nvPr/>
      </p:nvGrpSpPr>
      <p:grpSpPr>
        <a:xfrm>
          <a:off y="0" x="0"/>
          <a:ext cy="0" cx="0"/>
          <a:chOff y="0" x="0"/>
          <a:chExt cy="0" cx="0"/>
        </a:xfrm>
      </p:grpSpPr>
      <p:sp>
        <p:nvSpPr>
          <p:cNvPr name="Shape 159" id="15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60" id="16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64" id="164"/>
        <p:cNvGrpSpPr/>
        <p:nvPr/>
      </p:nvGrpSpPr>
      <p:grpSpPr>
        <a:xfrm>
          <a:off y="0" x="0"/>
          <a:ext cy="0" cx="0"/>
          <a:chOff y="0" x="0"/>
          <a:chExt cy="0" cx="0"/>
        </a:xfrm>
      </p:grpSpPr>
      <p:sp>
        <p:nvSpPr>
          <p:cNvPr name="Shape 165" id="16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66" id="166"/>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70" id="170"/>
        <p:cNvGrpSpPr/>
        <p:nvPr/>
      </p:nvGrpSpPr>
      <p:grpSpPr>
        <a:xfrm>
          <a:off y="0" x="0"/>
          <a:ext cy="0" cx="0"/>
          <a:chOff y="0" x="0"/>
          <a:chExt cy="0" cx="0"/>
        </a:xfrm>
      </p:grpSpPr>
      <p:sp>
        <p:nvSpPr>
          <p:cNvPr name="Shape 171" id="17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72" id="17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76" id="176"/>
        <p:cNvGrpSpPr/>
        <p:nvPr/>
      </p:nvGrpSpPr>
      <p:grpSpPr>
        <a:xfrm>
          <a:off y="0" x="0"/>
          <a:ext cy="0" cx="0"/>
          <a:chOff y="0" x="0"/>
          <a:chExt cy="0" cx="0"/>
        </a:xfrm>
      </p:grpSpPr>
      <p:sp>
        <p:nvSpPr>
          <p:cNvPr name="Shape 177" id="17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78" id="17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82" id="182"/>
        <p:cNvGrpSpPr/>
        <p:nvPr/>
      </p:nvGrpSpPr>
      <p:grpSpPr>
        <a:xfrm>
          <a:off y="0" x="0"/>
          <a:ext cy="0" cx="0"/>
          <a:chOff y="0" x="0"/>
          <a:chExt cy="0" cx="0"/>
        </a:xfrm>
      </p:grpSpPr>
      <p:sp>
        <p:nvSpPr>
          <p:cNvPr name="Shape 183" id="18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84" id="18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88" id="188"/>
        <p:cNvGrpSpPr/>
        <p:nvPr/>
      </p:nvGrpSpPr>
      <p:grpSpPr>
        <a:xfrm>
          <a:off y="0" x="0"/>
          <a:ext cy="0" cx="0"/>
          <a:chOff y="0" x="0"/>
          <a:chExt cy="0" cx="0"/>
        </a:xfrm>
      </p:grpSpPr>
      <p:sp>
        <p:nvSpPr>
          <p:cNvPr name="Shape 189" id="18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90" id="19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85" id="85"/>
        <p:cNvGrpSpPr/>
        <p:nvPr/>
      </p:nvGrpSpPr>
      <p:grpSpPr>
        <a:xfrm>
          <a:off y="0" x="0"/>
          <a:ext cy="0" cx="0"/>
          <a:chOff y="0" x="0"/>
          <a:chExt cy="0" cx="0"/>
        </a:xfrm>
      </p:grpSpPr>
      <p:sp>
        <p:nvSpPr>
          <p:cNvPr name="Shape 86" id="8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87" id="8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94" id="194"/>
        <p:cNvGrpSpPr/>
        <p:nvPr/>
      </p:nvGrpSpPr>
      <p:grpSpPr>
        <a:xfrm>
          <a:off y="0" x="0"/>
          <a:ext cy="0" cx="0"/>
          <a:chOff y="0" x="0"/>
          <a:chExt cy="0" cx="0"/>
        </a:xfrm>
      </p:grpSpPr>
      <p:sp>
        <p:nvSpPr>
          <p:cNvPr name="Shape 195" id="19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96" id="196"/>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00" id="200"/>
        <p:cNvGrpSpPr/>
        <p:nvPr/>
      </p:nvGrpSpPr>
      <p:grpSpPr>
        <a:xfrm>
          <a:off y="0" x="0"/>
          <a:ext cy="0" cx="0"/>
          <a:chOff y="0" x="0"/>
          <a:chExt cy="0" cx="0"/>
        </a:xfrm>
      </p:grpSpPr>
      <p:sp>
        <p:nvSpPr>
          <p:cNvPr name="Shape 201" id="20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02" id="20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06" id="206"/>
        <p:cNvGrpSpPr/>
        <p:nvPr/>
      </p:nvGrpSpPr>
      <p:grpSpPr>
        <a:xfrm>
          <a:off y="0" x="0"/>
          <a:ext cy="0" cx="0"/>
          <a:chOff y="0" x="0"/>
          <a:chExt cy="0" cx="0"/>
        </a:xfrm>
      </p:grpSpPr>
      <p:sp>
        <p:nvSpPr>
          <p:cNvPr name="Shape 207" id="20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08" id="20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12" id="212"/>
        <p:cNvGrpSpPr/>
        <p:nvPr/>
      </p:nvGrpSpPr>
      <p:grpSpPr>
        <a:xfrm>
          <a:off y="0" x="0"/>
          <a:ext cy="0" cx="0"/>
          <a:chOff y="0" x="0"/>
          <a:chExt cy="0" cx="0"/>
        </a:xfrm>
      </p:grpSpPr>
      <p:sp>
        <p:nvSpPr>
          <p:cNvPr name="Shape 213" id="21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14" id="21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18" id="218"/>
        <p:cNvGrpSpPr/>
        <p:nvPr/>
      </p:nvGrpSpPr>
      <p:grpSpPr>
        <a:xfrm>
          <a:off y="0" x="0"/>
          <a:ext cy="0" cx="0"/>
          <a:chOff y="0" x="0"/>
          <a:chExt cy="0" cx="0"/>
        </a:xfrm>
      </p:grpSpPr>
      <p:sp>
        <p:nvSpPr>
          <p:cNvPr name="Shape 219" id="21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20" id="22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24" id="224"/>
        <p:cNvGrpSpPr/>
        <p:nvPr/>
      </p:nvGrpSpPr>
      <p:grpSpPr>
        <a:xfrm>
          <a:off y="0" x="0"/>
          <a:ext cy="0" cx="0"/>
          <a:chOff y="0" x="0"/>
          <a:chExt cy="0" cx="0"/>
        </a:xfrm>
      </p:grpSpPr>
      <p:sp>
        <p:nvSpPr>
          <p:cNvPr name="Shape 225" id="22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26" id="226"/>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31" id="231"/>
        <p:cNvGrpSpPr/>
        <p:nvPr/>
      </p:nvGrpSpPr>
      <p:grpSpPr>
        <a:xfrm>
          <a:off y="0" x="0"/>
          <a:ext cy="0" cx="0"/>
          <a:chOff y="0" x="0"/>
          <a:chExt cy="0" cx="0"/>
        </a:xfrm>
      </p:grpSpPr>
      <p:sp>
        <p:nvSpPr>
          <p:cNvPr name="Shape 232" id="23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33" id="23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37" id="237"/>
        <p:cNvGrpSpPr/>
        <p:nvPr/>
      </p:nvGrpSpPr>
      <p:grpSpPr>
        <a:xfrm>
          <a:off y="0" x="0"/>
          <a:ext cy="0" cx="0"/>
          <a:chOff y="0" x="0"/>
          <a:chExt cy="0" cx="0"/>
        </a:xfrm>
      </p:grpSpPr>
      <p:sp>
        <p:nvSpPr>
          <p:cNvPr name="Shape 238" id="23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39" id="23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43" id="243"/>
        <p:cNvGrpSpPr/>
        <p:nvPr/>
      </p:nvGrpSpPr>
      <p:grpSpPr>
        <a:xfrm>
          <a:off y="0" x="0"/>
          <a:ext cy="0" cx="0"/>
          <a:chOff y="0" x="0"/>
          <a:chExt cy="0" cx="0"/>
        </a:xfrm>
      </p:grpSpPr>
      <p:sp>
        <p:nvSpPr>
          <p:cNvPr name="Shape 244" id="24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45" id="24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50" id="250"/>
        <p:cNvGrpSpPr/>
        <p:nvPr/>
      </p:nvGrpSpPr>
      <p:grpSpPr>
        <a:xfrm>
          <a:off y="0" x="0"/>
          <a:ext cy="0" cx="0"/>
          <a:chOff y="0" x="0"/>
          <a:chExt cy="0" cx="0"/>
        </a:xfrm>
      </p:grpSpPr>
      <p:sp>
        <p:nvSpPr>
          <p:cNvPr name="Shape 251" id="25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52" id="25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1" id="91"/>
        <p:cNvGrpSpPr/>
        <p:nvPr/>
      </p:nvGrpSpPr>
      <p:grpSpPr>
        <a:xfrm>
          <a:off y="0" x="0"/>
          <a:ext cy="0" cx="0"/>
          <a:chOff y="0" x="0"/>
          <a:chExt cy="0" cx="0"/>
        </a:xfrm>
      </p:grpSpPr>
      <p:sp>
        <p:nvSpPr>
          <p:cNvPr name="Shape 92" id="9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93" id="9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56" id="256"/>
        <p:cNvGrpSpPr/>
        <p:nvPr/>
      </p:nvGrpSpPr>
      <p:grpSpPr>
        <a:xfrm>
          <a:off y="0" x="0"/>
          <a:ext cy="0" cx="0"/>
          <a:chOff y="0" x="0"/>
          <a:chExt cy="0" cx="0"/>
        </a:xfrm>
      </p:grpSpPr>
      <p:sp>
        <p:nvSpPr>
          <p:cNvPr name="Shape 257" id="25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58" id="25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62" id="262"/>
        <p:cNvGrpSpPr/>
        <p:nvPr/>
      </p:nvGrpSpPr>
      <p:grpSpPr>
        <a:xfrm>
          <a:off y="0" x="0"/>
          <a:ext cy="0" cx="0"/>
          <a:chOff y="0" x="0"/>
          <a:chExt cy="0" cx="0"/>
        </a:xfrm>
      </p:grpSpPr>
      <p:sp>
        <p:nvSpPr>
          <p:cNvPr name="Shape 263" id="26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64" id="26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69" id="269"/>
        <p:cNvGrpSpPr/>
        <p:nvPr/>
      </p:nvGrpSpPr>
      <p:grpSpPr>
        <a:xfrm>
          <a:off y="0" x="0"/>
          <a:ext cy="0" cx="0"/>
          <a:chOff y="0" x="0"/>
          <a:chExt cy="0" cx="0"/>
        </a:xfrm>
      </p:grpSpPr>
      <p:sp>
        <p:nvSpPr>
          <p:cNvPr name="Shape 270" id="27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71" id="27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75" id="275"/>
        <p:cNvGrpSpPr/>
        <p:nvPr/>
      </p:nvGrpSpPr>
      <p:grpSpPr>
        <a:xfrm>
          <a:off y="0" x="0"/>
          <a:ext cy="0" cx="0"/>
          <a:chOff y="0" x="0"/>
          <a:chExt cy="0" cx="0"/>
        </a:xfrm>
      </p:grpSpPr>
      <p:sp>
        <p:nvSpPr>
          <p:cNvPr name="Shape 276" id="27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77" id="27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81" id="281"/>
        <p:cNvGrpSpPr/>
        <p:nvPr/>
      </p:nvGrpSpPr>
      <p:grpSpPr>
        <a:xfrm>
          <a:off y="0" x="0"/>
          <a:ext cy="0" cx="0"/>
          <a:chOff y="0" x="0"/>
          <a:chExt cy="0" cx="0"/>
        </a:xfrm>
      </p:grpSpPr>
      <p:sp>
        <p:nvSpPr>
          <p:cNvPr name="Shape 282" id="28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83" id="28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88" id="288"/>
        <p:cNvGrpSpPr/>
        <p:nvPr/>
      </p:nvGrpSpPr>
      <p:grpSpPr>
        <a:xfrm>
          <a:off y="0" x="0"/>
          <a:ext cy="0" cx="0"/>
          <a:chOff y="0" x="0"/>
          <a:chExt cy="0" cx="0"/>
        </a:xfrm>
      </p:grpSpPr>
      <p:sp>
        <p:nvSpPr>
          <p:cNvPr name="Shape 289" id="28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90" id="29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94" id="294"/>
        <p:cNvGrpSpPr/>
        <p:nvPr/>
      </p:nvGrpSpPr>
      <p:grpSpPr>
        <a:xfrm>
          <a:off y="0" x="0"/>
          <a:ext cy="0" cx="0"/>
          <a:chOff y="0" x="0"/>
          <a:chExt cy="0" cx="0"/>
        </a:xfrm>
      </p:grpSpPr>
      <p:sp>
        <p:nvSpPr>
          <p:cNvPr name="Shape 295" id="29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96" id="296"/>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00" id="300"/>
        <p:cNvGrpSpPr/>
        <p:nvPr/>
      </p:nvGrpSpPr>
      <p:grpSpPr>
        <a:xfrm>
          <a:off y="0" x="0"/>
          <a:ext cy="0" cx="0"/>
          <a:chOff y="0" x="0"/>
          <a:chExt cy="0" cx="0"/>
        </a:xfrm>
      </p:grpSpPr>
      <p:sp>
        <p:nvSpPr>
          <p:cNvPr name="Shape 301" id="30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02" id="30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06" id="306"/>
        <p:cNvGrpSpPr/>
        <p:nvPr/>
      </p:nvGrpSpPr>
      <p:grpSpPr>
        <a:xfrm>
          <a:off y="0" x="0"/>
          <a:ext cy="0" cx="0"/>
          <a:chOff y="0" x="0"/>
          <a:chExt cy="0" cx="0"/>
        </a:xfrm>
      </p:grpSpPr>
      <p:sp>
        <p:nvSpPr>
          <p:cNvPr name="Shape 307" id="30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08" id="30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13" id="313"/>
        <p:cNvGrpSpPr/>
        <p:nvPr/>
      </p:nvGrpSpPr>
      <p:grpSpPr>
        <a:xfrm>
          <a:off y="0" x="0"/>
          <a:ext cy="0" cx="0"/>
          <a:chOff y="0" x="0"/>
          <a:chExt cy="0" cx="0"/>
        </a:xfrm>
      </p:grpSpPr>
      <p:sp>
        <p:nvSpPr>
          <p:cNvPr name="Shape 314" id="31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15" id="31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7" id="97"/>
        <p:cNvGrpSpPr/>
        <p:nvPr/>
      </p:nvGrpSpPr>
      <p:grpSpPr>
        <a:xfrm>
          <a:off y="0" x="0"/>
          <a:ext cy="0" cx="0"/>
          <a:chOff y="0" x="0"/>
          <a:chExt cy="0" cx="0"/>
        </a:xfrm>
      </p:grpSpPr>
      <p:sp>
        <p:nvSpPr>
          <p:cNvPr name="Shape 98" id="9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99" id="9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19" id="319"/>
        <p:cNvGrpSpPr/>
        <p:nvPr/>
      </p:nvGrpSpPr>
      <p:grpSpPr>
        <a:xfrm>
          <a:off y="0" x="0"/>
          <a:ext cy="0" cx="0"/>
          <a:chOff y="0" x="0"/>
          <a:chExt cy="0" cx="0"/>
        </a:xfrm>
      </p:grpSpPr>
      <p:sp>
        <p:nvSpPr>
          <p:cNvPr name="Shape 320" id="32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21" id="32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25" id="325"/>
        <p:cNvGrpSpPr/>
        <p:nvPr/>
      </p:nvGrpSpPr>
      <p:grpSpPr>
        <a:xfrm>
          <a:off y="0" x="0"/>
          <a:ext cy="0" cx="0"/>
          <a:chOff y="0" x="0"/>
          <a:chExt cy="0" cx="0"/>
        </a:xfrm>
      </p:grpSpPr>
      <p:sp>
        <p:nvSpPr>
          <p:cNvPr name="Shape 326" id="32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27" id="32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31" id="331"/>
        <p:cNvGrpSpPr/>
        <p:nvPr/>
      </p:nvGrpSpPr>
      <p:grpSpPr>
        <a:xfrm>
          <a:off y="0" x="0"/>
          <a:ext cy="0" cx="0"/>
          <a:chOff y="0" x="0"/>
          <a:chExt cy="0" cx="0"/>
        </a:xfrm>
      </p:grpSpPr>
      <p:sp>
        <p:nvSpPr>
          <p:cNvPr name="Shape 332" id="33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33" id="33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37" id="337"/>
        <p:cNvGrpSpPr/>
        <p:nvPr/>
      </p:nvGrpSpPr>
      <p:grpSpPr>
        <a:xfrm>
          <a:off y="0" x="0"/>
          <a:ext cy="0" cx="0"/>
          <a:chOff y="0" x="0"/>
          <a:chExt cy="0" cx="0"/>
        </a:xfrm>
      </p:grpSpPr>
      <p:sp>
        <p:nvSpPr>
          <p:cNvPr name="Shape 338" id="33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39" id="33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43" id="343"/>
        <p:cNvGrpSpPr/>
        <p:nvPr/>
      </p:nvGrpSpPr>
      <p:grpSpPr>
        <a:xfrm>
          <a:off y="0" x="0"/>
          <a:ext cy="0" cx="0"/>
          <a:chOff y="0" x="0"/>
          <a:chExt cy="0" cx="0"/>
        </a:xfrm>
      </p:grpSpPr>
      <p:sp>
        <p:nvSpPr>
          <p:cNvPr name="Shape 344" id="34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45" id="34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50" id="350"/>
        <p:cNvGrpSpPr/>
        <p:nvPr/>
      </p:nvGrpSpPr>
      <p:grpSpPr>
        <a:xfrm>
          <a:off y="0" x="0"/>
          <a:ext cy="0" cx="0"/>
          <a:chOff y="0" x="0"/>
          <a:chExt cy="0" cx="0"/>
        </a:xfrm>
      </p:grpSpPr>
      <p:sp>
        <p:nvSpPr>
          <p:cNvPr name="Shape 351" id="35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52" id="35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56" id="356"/>
        <p:cNvGrpSpPr/>
        <p:nvPr/>
      </p:nvGrpSpPr>
      <p:grpSpPr>
        <a:xfrm>
          <a:off y="0" x="0"/>
          <a:ext cy="0" cx="0"/>
          <a:chOff y="0" x="0"/>
          <a:chExt cy="0" cx="0"/>
        </a:xfrm>
      </p:grpSpPr>
      <p:sp>
        <p:nvSpPr>
          <p:cNvPr name="Shape 357" id="35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58" id="35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62" id="362"/>
        <p:cNvGrpSpPr/>
        <p:nvPr/>
      </p:nvGrpSpPr>
      <p:grpSpPr>
        <a:xfrm>
          <a:off y="0" x="0"/>
          <a:ext cy="0" cx="0"/>
          <a:chOff y="0" x="0"/>
          <a:chExt cy="0" cx="0"/>
        </a:xfrm>
      </p:grpSpPr>
      <p:sp>
        <p:nvSpPr>
          <p:cNvPr name="Shape 363" id="36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64" id="36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69" id="369"/>
        <p:cNvGrpSpPr/>
        <p:nvPr/>
      </p:nvGrpSpPr>
      <p:grpSpPr>
        <a:xfrm>
          <a:off y="0" x="0"/>
          <a:ext cy="0" cx="0"/>
          <a:chOff y="0" x="0"/>
          <a:chExt cy="0" cx="0"/>
        </a:xfrm>
      </p:grpSpPr>
      <p:sp>
        <p:nvSpPr>
          <p:cNvPr name="Shape 370" id="37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71" id="37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75" id="375"/>
        <p:cNvGrpSpPr/>
        <p:nvPr/>
      </p:nvGrpSpPr>
      <p:grpSpPr>
        <a:xfrm>
          <a:off y="0" x="0"/>
          <a:ext cy="0" cx="0"/>
          <a:chOff y="0" x="0"/>
          <a:chExt cy="0" cx="0"/>
        </a:xfrm>
      </p:grpSpPr>
      <p:sp>
        <p:nvSpPr>
          <p:cNvPr name="Shape 376" id="37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77" id="37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3" id="103"/>
        <p:cNvGrpSpPr/>
        <p:nvPr/>
      </p:nvGrpSpPr>
      <p:grpSpPr>
        <a:xfrm>
          <a:off y="0" x="0"/>
          <a:ext cy="0" cx="0"/>
          <a:chOff y="0" x="0"/>
          <a:chExt cy="0" cx="0"/>
        </a:xfrm>
      </p:grpSpPr>
      <p:sp>
        <p:nvSpPr>
          <p:cNvPr name="Shape 104" id="10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05" id="10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83" id="383"/>
        <p:cNvGrpSpPr/>
        <p:nvPr/>
      </p:nvGrpSpPr>
      <p:grpSpPr>
        <a:xfrm>
          <a:off y="0" x="0"/>
          <a:ext cy="0" cx="0"/>
          <a:chOff y="0" x="0"/>
          <a:chExt cy="0" cx="0"/>
        </a:xfrm>
      </p:grpSpPr>
      <p:sp>
        <p:nvSpPr>
          <p:cNvPr name="Shape 384" id="38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85" id="38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90" id="390"/>
        <p:cNvGrpSpPr/>
        <p:nvPr/>
      </p:nvGrpSpPr>
      <p:grpSpPr>
        <a:xfrm>
          <a:off y="0" x="0"/>
          <a:ext cy="0" cx="0"/>
          <a:chOff y="0" x="0"/>
          <a:chExt cy="0" cx="0"/>
        </a:xfrm>
      </p:grpSpPr>
      <p:sp>
        <p:nvSpPr>
          <p:cNvPr name="Shape 391" id="39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92" id="392"/>
          <p:cNvSpPr txBox="1"/>
          <p:nvPr>
            <p:ph type="body" idx="1"/>
          </p:nvPr>
        </p:nvSpPr>
        <p:spPr>
          <a:xfrm>
            <a:off y="4343400" x="685800"/>
            <a:ext cy="4114800" cx="5486399"/>
          </a:xfrm>
          <a:prstGeom prst="rect">
            <a:avLst/>
          </a:prstGeom>
        </p:spPr>
        <p:txBody>
          <a:bodyPr bIns="91425" tIns="91425" lIns="91425" anchor="t" anchorCtr="0" rIns="91425">
            <a:spAutoFit/>
          </a:bodyPr>
          <a:lstStyle/>
          <a:p>
            <a:pPr>
              <a:buNone/>
            </a:pPr>
            <a:r>
              <a:rPr lang="en" sz="1200"/>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98" id="398"/>
        <p:cNvGrpSpPr/>
        <p:nvPr/>
      </p:nvGrpSpPr>
      <p:grpSpPr>
        <a:xfrm>
          <a:off y="0" x="0"/>
          <a:ext cy="0" cx="0"/>
          <a:chOff y="0" x="0"/>
          <a:chExt cy="0" cx="0"/>
        </a:xfrm>
      </p:grpSpPr>
      <p:sp>
        <p:nvSpPr>
          <p:cNvPr name="Shape 399" id="39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00" id="40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05" id="405"/>
        <p:cNvGrpSpPr/>
        <p:nvPr/>
      </p:nvGrpSpPr>
      <p:grpSpPr>
        <a:xfrm>
          <a:off y="0" x="0"/>
          <a:ext cy="0" cx="0"/>
          <a:chOff y="0" x="0"/>
          <a:chExt cy="0" cx="0"/>
        </a:xfrm>
      </p:grpSpPr>
      <p:sp>
        <p:nvSpPr>
          <p:cNvPr name="Shape 406" id="40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07" id="40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11" id="411"/>
        <p:cNvGrpSpPr/>
        <p:nvPr/>
      </p:nvGrpSpPr>
      <p:grpSpPr>
        <a:xfrm>
          <a:off y="0" x="0"/>
          <a:ext cy="0" cx="0"/>
          <a:chOff y="0" x="0"/>
          <a:chExt cy="0" cx="0"/>
        </a:xfrm>
      </p:grpSpPr>
      <p:sp>
        <p:nvSpPr>
          <p:cNvPr name="Shape 412" id="41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13" id="41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19" id="419"/>
        <p:cNvGrpSpPr/>
        <p:nvPr/>
      </p:nvGrpSpPr>
      <p:grpSpPr>
        <a:xfrm>
          <a:off y="0" x="0"/>
          <a:ext cy="0" cx="0"/>
          <a:chOff y="0" x="0"/>
          <a:chExt cy="0" cx="0"/>
        </a:xfrm>
      </p:grpSpPr>
      <p:sp>
        <p:nvSpPr>
          <p:cNvPr name="Shape 420" id="42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21" id="42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26" id="426"/>
        <p:cNvGrpSpPr/>
        <p:nvPr/>
      </p:nvGrpSpPr>
      <p:grpSpPr>
        <a:xfrm>
          <a:off y="0" x="0"/>
          <a:ext cy="0" cx="0"/>
          <a:chOff y="0" x="0"/>
          <a:chExt cy="0" cx="0"/>
        </a:xfrm>
      </p:grpSpPr>
      <p:sp>
        <p:nvSpPr>
          <p:cNvPr name="Shape 427" id="42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28" id="42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33" id="433"/>
        <p:cNvGrpSpPr/>
        <p:nvPr/>
      </p:nvGrpSpPr>
      <p:grpSpPr>
        <a:xfrm>
          <a:off y="0" x="0"/>
          <a:ext cy="0" cx="0"/>
          <a:chOff y="0" x="0"/>
          <a:chExt cy="0" cx="0"/>
        </a:xfrm>
      </p:grpSpPr>
      <p:sp>
        <p:nvSpPr>
          <p:cNvPr name="Shape 434" id="43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35" id="43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39" id="439"/>
        <p:cNvGrpSpPr/>
        <p:nvPr/>
      </p:nvGrpSpPr>
      <p:grpSpPr>
        <a:xfrm>
          <a:off y="0" x="0"/>
          <a:ext cy="0" cx="0"/>
          <a:chOff y="0" x="0"/>
          <a:chExt cy="0" cx="0"/>
        </a:xfrm>
      </p:grpSpPr>
      <p:sp>
        <p:nvSpPr>
          <p:cNvPr name="Shape 440" id="44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41" id="44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45" id="445"/>
        <p:cNvGrpSpPr/>
        <p:nvPr/>
      </p:nvGrpSpPr>
      <p:grpSpPr>
        <a:xfrm>
          <a:off y="0" x="0"/>
          <a:ext cy="0" cx="0"/>
          <a:chOff y="0" x="0"/>
          <a:chExt cy="0" cx="0"/>
        </a:xfrm>
      </p:grpSpPr>
      <p:sp>
        <p:nvSpPr>
          <p:cNvPr name="Shape 446" id="44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47" id="44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9" id="109"/>
        <p:cNvGrpSpPr/>
        <p:nvPr/>
      </p:nvGrpSpPr>
      <p:grpSpPr>
        <a:xfrm>
          <a:off y="0" x="0"/>
          <a:ext cy="0" cx="0"/>
          <a:chOff y="0" x="0"/>
          <a:chExt cy="0" cx="0"/>
        </a:xfrm>
      </p:grpSpPr>
      <p:sp>
        <p:nvSpPr>
          <p:cNvPr name="Shape 110" id="11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11" id="11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51" id="451"/>
        <p:cNvGrpSpPr/>
        <p:nvPr/>
      </p:nvGrpSpPr>
      <p:grpSpPr>
        <a:xfrm>
          <a:off y="0" x="0"/>
          <a:ext cy="0" cx="0"/>
          <a:chOff y="0" x="0"/>
          <a:chExt cy="0" cx="0"/>
        </a:xfrm>
      </p:grpSpPr>
      <p:sp>
        <p:nvSpPr>
          <p:cNvPr name="Shape 452" id="45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53" id="45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58" id="458"/>
        <p:cNvGrpSpPr/>
        <p:nvPr/>
      </p:nvGrpSpPr>
      <p:grpSpPr>
        <a:xfrm>
          <a:off y="0" x="0"/>
          <a:ext cy="0" cx="0"/>
          <a:chOff y="0" x="0"/>
          <a:chExt cy="0" cx="0"/>
        </a:xfrm>
      </p:grpSpPr>
      <p:sp>
        <p:nvSpPr>
          <p:cNvPr name="Shape 459" id="45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60" id="46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64" id="464"/>
        <p:cNvGrpSpPr/>
        <p:nvPr/>
      </p:nvGrpSpPr>
      <p:grpSpPr>
        <a:xfrm>
          <a:off y="0" x="0"/>
          <a:ext cy="0" cx="0"/>
          <a:chOff y="0" x="0"/>
          <a:chExt cy="0" cx="0"/>
        </a:xfrm>
      </p:grpSpPr>
      <p:sp>
        <p:nvSpPr>
          <p:cNvPr name="Shape 465" id="46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66" id="466"/>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70" id="470"/>
        <p:cNvGrpSpPr/>
        <p:nvPr/>
      </p:nvGrpSpPr>
      <p:grpSpPr>
        <a:xfrm>
          <a:off y="0" x="0"/>
          <a:ext cy="0" cx="0"/>
          <a:chOff y="0" x="0"/>
          <a:chExt cy="0" cx="0"/>
        </a:xfrm>
      </p:grpSpPr>
      <p:sp>
        <p:nvSpPr>
          <p:cNvPr name="Shape 471" id="47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72" id="47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76" id="476"/>
        <p:cNvGrpSpPr/>
        <p:nvPr/>
      </p:nvGrpSpPr>
      <p:grpSpPr>
        <a:xfrm>
          <a:off y="0" x="0"/>
          <a:ext cy="0" cx="0"/>
          <a:chOff y="0" x="0"/>
          <a:chExt cy="0" cx="0"/>
        </a:xfrm>
      </p:grpSpPr>
      <p:sp>
        <p:nvSpPr>
          <p:cNvPr name="Shape 477" id="47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78" id="47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15" id="115"/>
        <p:cNvGrpSpPr/>
        <p:nvPr/>
      </p:nvGrpSpPr>
      <p:grpSpPr>
        <a:xfrm>
          <a:off y="0" x="0"/>
          <a:ext cy="0" cx="0"/>
          <a:chOff y="0" x="0"/>
          <a:chExt cy="0" cx="0"/>
        </a:xfrm>
      </p:grpSpPr>
      <p:sp>
        <p:nvSpPr>
          <p:cNvPr name="Shape 116" id="11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17" id="11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22" id="122"/>
        <p:cNvGrpSpPr/>
        <p:nvPr/>
      </p:nvGrpSpPr>
      <p:grpSpPr>
        <a:xfrm>
          <a:off y="0" x="0"/>
          <a:ext cy="0" cx="0"/>
          <a:chOff y="0" x="0"/>
          <a:chExt cy="0" cx="0"/>
        </a:xfrm>
      </p:grpSpPr>
      <p:sp>
        <p:nvSpPr>
          <p:cNvPr name="Shape 123" id="12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24" id="12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28" id="128"/>
        <p:cNvGrpSpPr/>
        <p:nvPr/>
      </p:nvGrpSpPr>
      <p:grpSpPr>
        <a:xfrm>
          <a:off y="0" x="0"/>
          <a:ext cy="0" cx="0"/>
          <a:chOff y="0" x="0"/>
          <a:chExt cy="0" cx="0"/>
        </a:xfrm>
      </p:grpSpPr>
      <p:sp>
        <p:nvSpPr>
          <p:cNvPr name="Shape 129" id="12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30" id="13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2.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3.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4.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5.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6.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47" id="47"/>
        <p:cNvGrpSpPr/>
        <p:nvPr/>
      </p:nvGrpSpPr>
      <p:grpSpPr>
        <a:xfrm>
          <a:off y="0" x="0"/>
          <a:ext cy="0" cx="0"/>
          <a:chOff y="0" x="0"/>
          <a:chExt cy="0" cx="0"/>
        </a:xfrm>
      </p:grpSpPr>
      <p:sp>
        <p:nvSpPr>
          <p:cNvPr name="Shape 48" id="48"/>
          <p:cNvSpPr/>
          <p:nvPr/>
        </p:nvSpPr>
        <p:spPr>
          <a:xfrm>
            <a:off y="0" x="0"/>
            <a:ext cy="4964100" cx="9144000"/>
          </a:xfrm>
          <a:prstGeom prst="rect">
            <a:avLst/>
          </a:prstGeom>
          <a:solidFill>
            <a:srgbClr val="000000"/>
          </a:solidFill>
          <a:ln>
            <a:noFill/>
          </a:ln>
        </p:spPr>
        <p:txBody>
          <a:bodyPr bIns="45700" tIns="45700" lIns="91425" anchor="ctr" anchorCtr="0" rIns="91425">
            <a:spAutoFit/>
          </a:bodyPr>
          <a:lstStyle/>
          <a:p/>
        </p:txBody>
      </p:sp>
      <p:sp>
        <p:nvSpPr>
          <p:cNvPr name="Shape 49" id="49"/>
          <p:cNvSpPr txBox="1"/>
          <p:nvPr>
            <p:ph type="ctrTitle"/>
          </p:nvPr>
        </p:nvSpPr>
        <p:spPr>
          <a:xfrm>
            <a:off y="1911984" x="391160"/>
            <a:ext cy="561899" cx="8351399"/>
          </a:xfrm>
          <a:prstGeom prst="rect">
            <a:avLst/>
          </a:prstGeom>
          <a:noFill/>
          <a:ln>
            <a:noFill/>
          </a:ln>
        </p:spPr>
        <p:txBody>
          <a:bodyPr bIns="91425" tIns="91425" lIns="91425" anchor="ctr" anchorCtr="0" rIns="91425"/>
          <a:lstStyle>
            <a:lvl1pPr indent="228600" algn="ctr" marL="0" rtl="0">
              <a:spcBef>
                <a:spcPts val="0"/>
              </a:spcBef>
              <a:buClr>
                <a:schemeClr val="lt1"/>
              </a:buClr>
              <a:buSzPct val="100000"/>
              <a:buFont typeface="Tahoma"/>
              <a:buNone/>
              <a:defRPr i="0" baseline="0" strike="noStrike" sz="3600" b="0" cap="none" u="none">
                <a:solidFill>
                  <a:schemeClr val="lt1"/>
                </a:solidFill>
                <a:latin typeface="Tahoma"/>
                <a:ea typeface="Tahoma"/>
                <a:cs typeface="Tahoma"/>
                <a:sym typeface="Tahoma"/>
              </a:defRPr>
            </a:lvl1pPr>
            <a:lvl2pPr indent="228600" algn="ctr" marL="0" rtl="0">
              <a:spcBef>
                <a:spcPts val="0"/>
              </a:spcBef>
              <a:buClr>
                <a:schemeClr val="lt1"/>
              </a:buClr>
              <a:buSzPct val="100000"/>
              <a:buFont typeface="Tahoma"/>
              <a:buNone/>
              <a:defRPr i="0" baseline="0" strike="noStrike" sz="3600" b="0" cap="none" u="none">
                <a:solidFill>
                  <a:schemeClr val="lt1"/>
                </a:solidFill>
                <a:latin typeface="Tahoma"/>
                <a:ea typeface="Tahoma"/>
                <a:cs typeface="Tahoma"/>
                <a:sym typeface="Tahoma"/>
              </a:defRPr>
            </a:lvl2pPr>
            <a:lvl3pPr indent="228600" algn="ctr" marL="0" rtl="0">
              <a:spcBef>
                <a:spcPts val="0"/>
              </a:spcBef>
              <a:buClr>
                <a:schemeClr val="lt1"/>
              </a:buClr>
              <a:buSzPct val="100000"/>
              <a:buFont typeface="Tahoma"/>
              <a:buNone/>
              <a:defRPr i="0" baseline="0" strike="noStrike" sz="3600" b="0" cap="none" u="none">
                <a:solidFill>
                  <a:schemeClr val="lt1"/>
                </a:solidFill>
                <a:latin typeface="Tahoma"/>
                <a:ea typeface="Tahoma"/>
                <a:cs typeface="Tahoma"/>
                <a:sym typeface="Tahoma"/>
              </a:defRPr>
            </a:lvl3pPr>
            <a:lvl4pPr indent="228600" algn="ctr" marL="0" rtl="0">
              <a:spcBef>
                <a:spcPts val="0"/>
              </a:spcBef>
              <a:buClr>
                <a:schemeClr val="lt1"/>
              </a:buClr>
              <a:buSzPct val="100000"/>
              <a:buFont typeface="Tahoma"/>
              <a:buNone/>
              <a:defRPr i="0" baseline="0" strike="noStrike" sz="3600" b="0" cap="none" u="none">
                <a:solidFill>
                  <a:schemeClr val="lt1"/>
                </a:solidFill>
                <a:latin typeface="Tahoma"/>
                <a:ea typeface="Tahoma"/>
                <a:cs typeface="Tahoma"/>
                <a:sym typeface="Tahoma"/>
              </a:defRPr>
            </a:lvl4pPr>
            <a:lvl5pPr indent="228600" algn="ctr" marL="0" rtl="0">
              <a:spcBef>
                <a:spcPts val="0"/>
              </a:spcBef>
              <a:buClr>
                <a:schemeClr val="lt1"/>
              </a:buClr>
              <a:buSzPct val="100000"/>
              <a:buFont typeface="Tahoma"/>
              <a:buNone/>
              <a:defRPr i="0" baseline="0" strike="noStrike" sz="3600" b="0" cap="none" u="none">
                <a:solidFill>
                  <a:schemeClr val="lt1"/>
                </a:solidFill>
                <a:latin typeface="Tahoma"/>
                <a:ea typeface="Tahoma"/>
                <a:cs typeface="Tahoma"/>
                <a:sym typeface="Tahoma"/>
              </a:defRPr>
            </a:lvl5pPr>
            <a:lvl6pPr indent="228600" algn="ctr" marL="0" rtl="0">
              <a:spcBef>
                <a:spcPts val="0"/>
              </a:spcBef>
              <a:buClr>
                <a:schemeClr val="lt1"/>
              </a:buClr>
              <a:buSzPct val="100000"/>
              <a:buFont typeface="Tahoma"/>
              <a:buNone/>
              <a:defRPr i="0" baseline="0" strike="noStrike" sz="3600" b="0" cap="none" u="none">
                <a:solidFill>
                  <a:schemeClr val="lt1"/>
                </a:solidFill>
                <a:latin typeface="Tahoma"/>
                <a:ea typeface="Tahoma"/>
                <a:cs typeface="Tahoma"/>
                <a:sym typeface="Tahoma"/>
              </a:defRPr>
            </a:lvl6pPr>
            <a:lvl7pPr indent="228600" algn="ctr" marL="0" rtl="0">
              <a:spcBef>
                <a:spcPts val="0"/>
              </a:spcBef>
              <a:buClr>
                <a:schemeClr val="lt1"/>
              </a:buClr>
              <a:buSzPct val="100000"/>
              <a:buFont typeface="Tahoma"/>
              <a:buNone/>
              <a:defRPr i="0" baseline="0" strike="noStrike" sz="3600" b="0" cap="none" u="none">
                <a:solidFill>
                  <a:schemeClr val="lt1"/>
                </a:solidFill>
                <a:latin typeface="Tahoma"/>
                <a:ea typeface="Tahoma"/>
                <a:cs typeface="Tahoma"/>
                <a:sym typeface="Tahoma"/>
              </a:defRPr>
            </a:lvl7pPr>
            <a:lvl8pPr indent="228600" algn="ctr" marL="0" rtl="0">
              <a:spcBef>
                <a:spcPts val="0"/>
              </a:spcBef>
              <a:buClr>
                <a:schemeClr val="lt1"/>
              </a:buClr>
              <a:buSzPct val="100000"/>
              <a:buFont typeface="Tahoma"/>
              <a:buNone/>
              <a:defRPr i="0" baseline="0" strike="noStrike" sz="3600" b="0" cap="none" u="none">
                <a:solidFill>
                  <a:schemeClr val="lt1"/>
                </a:solidFill>
                <a:latin typeface="Tahoma"/>
                <a:ea typeface="Tahoma"/>
                <a:cs typeface="Tahoma"/>
                <a:sym typeface="Tahoma"/>
              </a:defRPr>
            </a:lvl8pPr>
            <a:lvl9pPr indent="228600" algn="ctr" marL="0" rtl="0">
              <a:spcBef>
                <a:spcPts val="0"/>
              </a:spcBef>
              <a:buClr>
                <a:schemeClr val="lt1"/>
              </a:buClr>
              <a:buSzPct val="100000"/>
              <a:buFont typeface="Tahoma"/>
              <a:buNone/>
              <a:defRPr i="0" baseline="0" strike="noStrike" sz="3600" b="0" cap="none" u="none">
                <a:solidFill>
                  <a:schemeClr val="lt1"/>
                </a:solidFill>
                <a:latin typeface="Tahoma"/>
                <a:ea typeface="Tahoma"/>
                <a:cs typeface="Tahoma"/>
                <a:sym typeface="Tahoma"/>
              </a:defRPr>
            </a:lvl9pPr>
          </a:lstStyle>
          <a:p/>
        </p:txBody>
      </p:sp>
      <p:sp>
        <p:nvSpPr>
          <p:cNvPr name="Shape 50" id="50"/>
          <p:cNvSpPr txBox="1"/>
          <p:nvPr>
            <p:ph type="subTitle" idx="1"/>
          </p:nvPr>
        </p:nvSpPr>
        <p:spPr>
          <a:xfrm>
            <a:off y="2643248" x="403761"/>
            <a:ext cy="456299" cx="8342400"/>
          </a:xfrm>
          <a:prstGeom prst="rect">
            <a:avLst/>
          </a:prstGeom>
          <a:noFill/>
          <a:ln>
            <a:noFill/>
          </a:ln>
        </p:spPr>
        <p:txBody>
          <a:bodyPr bIns="91425" tIns="91425" lIns="91425" anchor="ctr" anchorCtr="0" rIns="91425"/>
          <a:lstStyle>
            <a:lvl1pPr indent="152400" algn="ctr" marL="0" rtl="0">
              <a:spcBef>
                <a:spcPts val="0"/>
              </a:spcBef>
              <a:buClr>
                <a:schemeClr val="lt1"/>
              </a:buClr>
              <a:buSzPct val="100000"/>
              <a:buFont typeface="Times New Roman"/>
              <a:buNone/>
              <a:defRPr i="1" baseline="0" strike="noStrike" sz="2400" b="0" cap="none" u="none">
                <a:solidFill>
                  <a:schemeClr val="lt1"/>
                </a:solidFill>
                <a:latin typeface="Times New Roman"/>
                <a:ea typeface="Times New Roman"/>
                <a:cs typeface="Times New Roman"/>
                <a:sym typeface="Times New Roman"/>
              </a:defRPr>
            </a:lvl1pPr>
            <a:lvl2pPr indent="152400" algn="ctr" marL="0" rtl="0">
              <a:spcBef>
                <a:spcPts val="0"/>
              </a:spcBef>
              <a:buClr>
                <a:schemeClr val="lt1"/>
              </a:buClr>
              <a:buSzPct val="100000"/>
              <a:buFont typeface="Times New Roman"/>
              <a:buNone/>
              <a:defRPr i="1" baseline="0" strike="noStrike" sz="2400" b="0" cap="none" u="none">
                <a:solidFill>
                  <a:schemeClr val="lt1"/>
                </a:solidFill>
                <a:latin typeface="Times New Roman"/>
                <a:ea typeface="Times New Roman"/>
                <a:cs typeface="Times New Roman"/>
                <a:sym typeface="Times New Roman"/>
              </a:defRPr>
            </a:lvl2pPr>
            <a:lvl3pPr indent="152400" algn="ctr" marL="0" rtl="0">
              <a:spcBef>
                <a:spcPts val="0"/>
              </a:spcBef>
              <a:buClr>
                <a:schemeClr val="lt1"/>
              </a:buClr>
              <a:buSzPct val="100000"/>
              <a:buFont typeface="Times New Roman"/>
              <a:buNone/>
              <a:defRPr i="1" baseline="0" strike="noStrike" sz="2400" b="0" cap="none" u="none">
                <a:solidFill>
                  <a:schemeClr val="lt1"/>
                </a:solidFill>
                <a:latin typeface="Times New Roman"/>
                <a:ea typeface="Times New Roman"/>
                <a:cs typeface="Times New Roman"/>
                <a:sym typeface="Times New Roman"/>
              </a:defRPr>
            </a:lvl3pPr>
            <a:lvl4pPr indent="152400" algn="ctr" marL="0" rtl="0">
              <a:spcBef>
                <a:spcPts val="0"/>
              </a:spcBef>
              <a:buClr>
                <a:schemeClr val="lt1"/>
              </a:buClr>
              <a:buSzPct val="100000"/>
              <a:buFont typeface="Times New Roman"/>
              <a:buNone/>
              <a:defRPr i="1" baseline="0" strike="noStrike" sz="2400" b="0" cap="none" u="none">
                <a:solidFill>
                  <a:schemeClr val="lt1"/>
                </a:solidFill>
                <a:latin typeface="Times New Roman"/>
                <a:ea typeface="Times New Roman"/>
                <a:cs typeface="Times New Roman"/>
                <a:sym typeface="Times New Roman"/>
              </a:defRPr>
            </a:lvl4pPr>
            <a:lvl5pPr indent="152400" algn="ctr" marL="0" rtl="0">
              <a:spcBef>
                <a:spcPts val="0"/>
              </a:spcBef>
              <a:buClr>
                <a:schemeClr val="lt1"/>
              </a:buClr>
              <a:buSzPct val="100000"/>
              <a:buFont typeface="Times New Roman"/>
              <a:buNone/>
              <a:defRPr i="1" baseline="0" strike="noStrike" sz="2400" b="0" cap="none" u="none">
                <a:solidFill>
                  <a:schemeClr val="lt1"/>
                </a:solidFill>
                <a:latin typeface="Times New Roman"/>
                <a:ea typeface="Times New Roman"/>
                <a:cs typeface="Times New Roman"/>
                <a:sym typeface="Times New Roman"/>
              </a:defRPr>
            </a:lvl5pPr>
            <a:lvl6pPr indent="152400" algn="ctr" marL="0" rtl="0">
              <a:spcBef>
                <a:spcPts val="0"/>
              </a:spcBef>
              <a:buClr>
                <a:schemeClr val="lt1"/>
              </a:buClr>
              <a:buSzPct val="100000"/>
              <a:buFont typeface="Times New Roman"/>
              <a:buNone/>
              <a:defRPr i="1" baseline="0" strike="noStrike" sz="2400" b="0" cap="none" u="none">
                <a:solidFill>
                  <a:schemeClr val="lt1"/>
                </a:solidFill>
                <a:latin typeface="Times New Roman"/>
                <a:ea typeface="Times New Roman"/>
                <a:cs typeface="Times New Roman"/>
                <a:sym typeface="Times New Roman"/>
              </a:defRPr>
            </a:lvl6pPr>
            <a:lvl7pPr indent="152400" algn="ctr" marL="0" rtl="0">
              <a:spcBef>
                <a:spcPts val="0"/>
              </a:spcBef>
              <a:buClr>
                <a:schemeClr val="lt1"/>
              </a:buClr>
              <a:buSzPct val="100000"/>
              <a:buFont typeface="Times New Roman"/>
              <a:buNone/>
              <a:defRPr i="1" baseline="0" strike="noStrike" sz="2400" b="0" cap="none" u="none">
                <a:solidFill>
                  <a:schemeClr val="lt1"/>
                </a:solidFill>
                <a:latin typeface="Times New Roman"/>
                <a:ea typeface="Times New Roman"/>
                <a:cs typeface="Times New Roman"/>
                <a:sym typeface="Times New Roman"/>
              </a:defRPr>
            </a:lvl7pPr>
            <a:lvl8pPr indent="152400" algn="ctr" marL="0" rtl="0">
              <a:spcBef>
                <a:spcPts val="0"/>
              </a:spcBef>
              <a:buClr>
                <a:schemeClr val="lt1"/>
              </a:buClr>
              <a:buSzPct val="100000"/>
              <a:buFont typeface="Times New Roman"/>
              <a:buNone/>
              <a:defRPr i="1" baseline="0" strike="noStrike" sz="2400" b="0" cap="none" u="none">
                <a:solidFill>
                  <a:schemeClr val="lt1"/>
                </a:solidFill>
                <a:latin typeface="Times New Roman"/>
                <a:ea typeface="Times New Roman"/>
                <a:cs typeface="Times New Roman"/>
                <a:sym typeface="Times New Roman"/>
              </a:defRPr>
            </a:lvl8pPr>
            <a:lvl9pPr indent="152400" algn="ctr" marL="0" rtl="0">
              <a:spcBef>
                <a:spcPts val="0"/>
              </a:spcBef>
              <a:buClr>
                <a:schemeClr val="lt1"/>
              </a:buClr>
              <a:buSzPct val="100000"/>
              <a:buFont typeface="Times New Roman"/>
              <a:buNone/>
              <a:defRPr i="1" baseline="0" strike="noStrike" sz="2400" b="0" cap="none" u="none">
                <a:solidFill>
                  <a:schemeClr val="lt1"/>
                </a:solidFill>
                <a:latin typeface="Times New Roman"/>
                <a:ea typeface="Times New Roman"/>
                <a:cs typeface="Times New Roman"/>
                <a:sym typeface="Times New Roman"/>
              </a:defRPr>
            </a:lvl9pPr>
          </a:lstStyle>
          <a:p/>
        </p:txBody>
      </p:sp>
      <p:cxnSp>
        <p:nvCxnSpPr>
          <p:cNvPr name="Shape 51" id="51"/>
          <p:cNvCxnSpPr/>
          <p:nvPr/>
        </p:nvCxnSpPr>
        <p:spPr>
          <a:xfrm>
            <a:off y="2550225" x="2258800"/>
            <a:ext cy="14400" cx="4621799"/>
          </a:xfrm>
          <a:prstGeom prst="straightConnector1">
            <a:avLst/>
          </a:prstGeom>
          <a:noFill/>
          <a:ln w="25400" cap="rnd">
            <a:solidFill>
              <a:schemeClr val="accent2"/>
            </a:solidFill>
            <a:prstDash val="dot"/>
            <a:round/>
            <a:headEnd len="med" type="none" w="med"/>
            <a:tailEnd len="med" type="none" w="med"/>
          </a:ln>
        </p:spPr>
      </p:cxnSp>
      <p:sp>
        <p:nvSpPr>
          <p:cNvPr name="Shape 52" id="52"/>
          <p:cNvSpPr/>
          <p:nvPr/>
        </p:nvSpPr>
        <p:spPr>
          <a:xfrm>
            <a:off y="4040396" x="0"/>
            <a:ext cy="1058821" cx="9143999"/>
          </a:xfrm>
          <a:custGeom>
            <a:pathLst>
              <a:path extrusionOk="0" h="1440573" w="9144000">
                <a:moveTo>
                  <a:pt y="1" x="8881"/>
                </a:moveTo>
                <a:lnTo>
                  <a:pt y="44075" x="9126239"/>
                </a:lnTo>
                <a:lnTo>
                  <a:pt y="1303180" x="9144000"/>
                </a:lnTo>
                <a:lnTo>
                  <a:pt y="1440573" x="8922142"/>
                </a:lnTo>
                <a:lnTo>
                  <a:pt y="1291790" x="8672386"/>
                </a:lnTo>
                <a:lnTo>
                  <a:pt y="1414005" x="8449199"/>
                </a:lnTo>
                <a:lnTo>
                  <a:pt y="1302417" x="8210071"/>
                </a:lnTo>
                <a:lnTo>
                  <a:pt y="1408691" x="7976257"/>
                </a:lnTo>
                <a:lnTo>
                  <a:pt y="1286476" x="7737129"/>
                </a:lnTo>
                <a:lnTo>
                  <a:pt y="1414005" x="7503314"/>
                </a:lnTo>
                <a:lnTo>
                  <a:pt y="1291790" x="7269500"/>
                </a:lnTo>
                <a:lnTo>
                  <a:pt y="1414005" x="7030372"/>
                </a:lnTo>
                <a:lnTo>
                  <a:pt y="1281162" x="6796557"/>
                </a:lnTo>
                <a:lnTo>
                  <a:pt y="1414005" x="6568057"/>
                </a:lnTo>
                <a:lnTo>
                  <a:pt y="1281163" x="6334243"/>
                </a:lnTo>
                <a:lnTo>
                  <a:pt y="1419319" x="6100428"/>
                </a:lnTo>
                <a:lnTo>
                  <a:pt y="1281163" x="5866614"/>
                </a:lnTo>
                <a:lnTo>
                  <a:pt y="1424632" x="5632800"/>
                </a:lnTo>
                <a:lnTo>
                  <a:pt y="1286476" x="5388357"/>
                </a:lnTo>
                <a:lnTo>
                  <a:pt y="1424632" x="5154543"/>
                </a:lnTo>
                <a:lnTo>
                  <a:pt y="1297104" x="4920729"/>
                </a:lnTo>
                <a:lnTo>
                  <a:pt y="1429946" x="4686914"/>
                </a:lnTo>
                <a:lnTo>
                  <a:pt y="1291790" x="4447786"/>
                </a:lnTo>
                <a:lnTo>
                  <a:pt y="1435260" x="4219286"/>
                </a:lnTo>
                <a:lnTo>
                  <a:pt y="1281163" x="3980157"/>
                </a:lnTo>
                <a:lnTo>
                  <a:pt y="1429946" x="3746343"/>
                </a:lnTo>
                <a:lnTo>
                  <a:pt y="1291790" x="3512529"/>
                </a:lnTo>
                <a:lnTo>
                  <a:pt y="1429946" x="3284028"/>
                </a:lnTo>
                <a:lnTo>
                  <a:pt y="1297104" x="3044900"/>
                </a:lnTo>
                <a:lnTo>
                  <a:pt y="1429946" x="2805772"/>
                </a:lnTo>
                <a:lnTo>
                  <a:pt y="1297104" x="2571958"/>
                </a:lnTo>
                <a:lnTo>
                  <a:pt y="1429946" x="2343457"/>
                </a:lnTo>
                <a:lnTo>
                  <a:pt y="1291790" x="2104329"/>
                </a:lnTo>
                <a:lnTo>
                  <a:pt y="1435260" x="1865201"/>
                </a:lnTo>
                <a:lnTo>
                  <a:pt y="1281163" x="1631386"/>
                </a:lnTo>
                <a:lnTo>
                  <a:pt y="1435260" x="1402886"/>
                </a:lnTo>
                <a:lnTo>
                  <a:pt y="1291790" x="1163758"/>
                </a:lnTo>
                <a:lnTo>
                  <a:pt y="1435260" x="935257"/>
                </a:lnTo>
                <a:lnTo>
                  <a:pt y="1291790" x="696129"/>
                </a:lnTo>
                <a:lnTo>
                  <a:pt y="1429946" x="457001"/>
                </a:lnTo>
                <a:lnTo>
                  <a:pt y="1291790" x="217872"/>
                </a:lnTo>
                <a:lnTo>
                  <a:pt y="1435260" x="0"/>
                </a:lnTo>
                <a:cubicBezTo>
                  <a:pt y="956840" x="2960"/>
                  <a:pt y="478421" x="5921"/>
                  <a:pt y="1" x="8881"/>
                </a:cubicBezTo>
                <a:close/>
              </a:path>
            </a:pathLst>
          </a:custGeom>
          <a:solidFill>
            <a:schemeClr val="dk2"/>
          </a:solidFill>
          <a:ln>
            <a:noFill/>
          </a:ln>
        </p:spPr>
        <p:txBody>
          <a:bodyPr bIns="45700" tIns="45700" lIns="91425" anchor="ctr" anchorCtr="0" rIns="91425">
            <a:spAutoFit/>
          </a:body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53" id="53"/>
        <p:cNvGrpSpPr/>
        <p:nvPr/>
      </p:nvGrpSpPr>
      <p:grpSpPr>
        <a:xfrm>
          <a:off y="0" x="0"/>
          <a:ext cy="0" cx="0"/>
          <a:chOff y="0" x="0"/>
          <a:chExt cy="0" cx="0"/>
        </a:xfrm>
      </p:grpSpPr>
      <p:sp>
        <p:nvSpPr>
          <p:cNvPr name="Shape 54" id="54"/>
          <p:cNvSpPr/>
          <p:nvPr/>
        </p:nvSpPr>
        <p:spPr>
          <a:xfrm>
            <a:off y="0" x="0"/>
            <a:ext cy="1249799" cx="9144000"/>
          </a:xfrm>
          <a:prstGeom prst="rect">
            <a:avLst/>
          </a:prstGeom>
          <a:solidFill>
            <a:srgbClr val="0C0C0C"/>
          </a:solidFill>
          <a:ln>
            <a:noFill/>
          </a:ln>
        </p:spPr>
        <p:txBody>
          <a:bodyPr bIns="45700" tIns="45700" lIns="91425" anchor="ctr" anchorCtr="0" rIns="91425">
            <a:spAutoFit/>
          </a:bodyPr>
          <a:lstStyle/>
          <a:p/>
        </p:txBody>
      </p:sp>
      <p:sp>
        <p:nvSpPr>
          <p:cNvPr name="Shape 55" id="55"/>
          <p:cNvSpPr/>
          <p:nvPr/>
        </p:nvSpPr>
        <p:spPr>
          <a:xfrm>
            <a:off y="301687" x="0"/>
            <a:ext cy="1058821" cx="9143999"/>
          </a:xfrm>
          <a:custGeom>
            <a:pathLst>
              <a:path extrusionOk="0" h="1440573" w="9144000">
                <a:moveTo>
                  <a:pt y="1" x="8881"/>
                </a:moveTo>
                <a:lnTo>
                  <a:pt y="44075" x="9126239"/>
                </a:lnTo>
                <a:lnTo>
                  <a:pt y="1303180" x="9144000"/>
                </a:lnTo>
                <a:lnTo>
                  <a:pt y="1440573" x="8922142"/>
                </a:lnTo>
                <a:lnTo>
                  <a:pt y="1291790" x="8672386"/>
                </a:lnTo>
                <a:lnTo>
                  <a:pt y="1414005" x="8449199"/>
                </a:lnTo>
                <a:lnTo>
                  <a:pt y="1302417" x="8210071"/>
                </a:lnTo>
                <a:lnTo>
                  <a:pt y="1408691" x="7976257"/>
                </a:lnTo>
                <a:lnTo>
                  <a:pt y="1286476" x="7737129"/>
                </a:lnTo>
                <a:lnTo>
                  <a:pt y="1414005" x="7503314"/>
                </a:lnTo>
                <a:lnTo>
                  <a:pt y="1291790" x="7269500"/>
                </a:lnTo>
                <a:lnTo>
                  <a:pt y="1414005" x="7030372"/>
                </a:lnTo>
                <a:lnTo>
                  <a:pt y="1281162" x="6796557"/>
                </a:lnTo>
                <a:lnTo>
                  <a:pt y="1414005" x="6568057"/>
                </a:lnTo>
                <a:lnTo>
                  <a:pt y="1281163" x="6334243"/>
                </a:lnTo>
                <a:lnTo>
                  <a:pt y="1419319" x="6100428"/>
                </a:lnTo>
                <a:lnTo>
                  <a:pt y="1281163" x="5866614"/>
                </a:lnTo>
                <a:lnTo>
                  <a:pt y="1424632" x="5632800"/>
                </a:lnTo>
                <a:lnTo>
                  <a:pt y="1286476" x="5388357"/>
                </a:lnTo>
                <a:lnTo>
                  <a:pt y="1424632" x="5154543"/>
                </a:lnTo>
                <a:lnTo>
                  <a:pt y="1297104" x="4920729"/>
                </a:lnTo>
                <a:lnTo>
                  <a:pt y="1429946" x="4686914"/>
                </a:lnTo>
                <a:lnTo>
                  <a:pt y="1291790" x="4447786"/>
                </a:lnTo>
                <a:lnTo>
                  <a:pt y="1435260" x="4219286"/>
                </a:lnTo>
                <a:lnTo>
                  <a:pt y="1281163" x="3980157"/>
                </a:lnTo>
                <a:lnTo>
                  <a:pt y="1429946" x="3746343"/>
                </a:lnTo>
                <a:lnTo>
                  <a:pt y="1291790" x="3512529"/>
                </a:lnTo>
                <a:lnTo>
                  <a:pt y="1429946" x="3284028"/>
                </a:lnTo>
                <a:lnTo>
                  <a:pt y="1297104" x="3044900"/>
                </a:lnTo>
                <a:lnTo>
                  <a:pt y="1429946" x="2805772"/>
                </a:lnTo>
                <a:lnTo>
                  <a:pt y="1297104" x="2571958"/>
                </a:lnTo>
                <a:lnTo>
                  <a:pt y="1429946" x="2343457"/>
                </a:lnTo>
                <a:lnTo>
                  <a:pt y="1291790" x="2104329"/>
                </a:lnTo>
                <a:lnTo>
                  <a:pt y="1435260" x="1865201"/>
                </a:lnTo>
                <a:lnTo>
                  <a:pt y="1281163" x="1631386"/>
                </a:lnTo>
                <a:lnTo>
                  <a:pt y="1435260" x="1402886"/>
                </a:lnTo>
                <a:lnTo>
                  <a:pt y="1291790" x="1163758"/>
                </a:lnTo>
                <a:lnTo>
                  <a:pt y="1435260" x="935257"/>
                </a:lnTo>
                <a:lnTo>
                  <a:pt y="1291790" x="696129"/>
                </a:lnTo>
                <a:lnTo>
                  <a:pt y="1429946" x="457001"/>
                </a:lnTo>
                <a:lnTo>
                  <a:pt y="1291790" x="217872"/>
                </a:lnTo>
                <a:lnTo>
                  <a:pt y="1435260" x="0"/>
                </a:lnTo>
                <a:cubicBezTo>
                  <a:pt y="956840" x="2960"/>
                  <a:pt y="478421" x="5921"/>
                  <a:pt y="1" x="8881"/>
                </a:cubicBezTo>
                <a:close/>
              </a:path>
            </a:pathLst>
          </a:custGeom>
          <a:solidFill>
            <a:schemeClr val="dk2"/>
          </a:solidFill>
          <a:ln>
            <a:noFill/>
          </a:ln>
        </p:spPr>
        <p:txBody>
          <a:bodyPr bIns="45700" tIns="45700" lIns="91425" anchor="ctr" anchorCtr="0" rIns="91425">
            <a:spAutoFit/>
          </a:bodyPr>
          <a:lstStyle/>
          <a:p/>
        </p:txBody>
      </p:sp>
      <p:cxnSp>
        <p:nvCxnSpPr>
          <p:cNvPr name="Shape 56" id="56"/>
          <p:cNvCxnSpPr/>
          <p:nvPr/>
        </p:nvCxnSpPr>
        <p:spPr>
          <a:xfrm rot="10800000" flipH="1">
            <a:off y="1045040" x="2258963"/>
            <a:ext cy="9300" cx="4602300"/>
          </a:xfrm>
          <a:prstGeom prst="straightConnector1">
            <a:avLst/>
          </a:prstGeom>
          <a:noFill/>
          <a:ln w="25400" cap="rnd">
            <a:solidFill>
              <a:schemeClr val="accent2"/>
            </a:solidFill>
            <a:prstDash val="dot"/>
            <a:round/>
            <a:headEnd len="med" type="none" w="med"/>
            <a:tailEnd len="med" type="none" w="med"/>
          </a:ln>
        </p:spPr>
      </p:cxnSp>
      <p:sp>
        <p:nvSpPr>
          <p:cNvPr name="Shape 57" id="57"/>
          <p:cNvSpPr txBox="1"/>
          <p:nvPr>
            <p:ph type="body" idx="1"/>
          </p:nvPr>
        </p:nvSpPr>
        <p:spPr>
          <a:xfrm>
            <a:off y="1600200" x="457200"/>
            <a:ext cy="4840199" cx="8229600"/>
          </a:xfrm>
          <a:prstGeom prst="rect">
            <a:avLst/>
          </a:prstGeom>
          <a:noFill/>
          <a:ln>
            <a:noFill/>
          </a:ln>
        </p:spPr>
        <p:txBody>
          <a:bodyPr bIns="91425" tIns="91425" lIns="91425" anchor="t" anchorCtr="0" rIns="91425"/>
          <a:lstStyle>
            <a:lvl1pPr rtl="0">
              <a:buNone/>
              <a:defRPr>
                <a:latin typeface="Times New Roman"/>
                <a:ea typeface="Times New Roman"/>
                <a:cs typeface="Times New Roman"/>
                <a:sym typeface="Times New Roman"/>
              </a:defRPr>
            </a:lvl1pPr>
            <a:lvl2pPr rtl="0">
              <a:buNone/>
              <a:defRPr>
                <a:latin typeface="Times New Roman"/>
                <a:ea typeface="Times New Roman"/>
                <a:cs typeface="Times New Roman"/>
                <a:sym typeface="Times New Roman"/>
              </a:defRPr>
            </a:lvl2pPr>
            <a:lvl3pPr rtl="0">
              <a:buNone/>
              <a:defRPr>
                <a:latin typeface="Times New Roman"/>
                <a:ea typeface="Times New Roman"/>
                <a:cs typeface="Times New Roman"/>
                <a:sym typeface="Times New Roman"/>
              </a:defRPr>
            </a:lvl3pPr>
            <a:lvl4pPr rtl="0">
              <a:buNone/>
              <a:defRPr>
                <a:latin typeface="Times New Roman"/>
                <a:ea typeface="Times New Roman"/>
                <a:cs typeface="Times New Roman"/>
                <a:sym typeface="Times New Roman"/>
              </a:defRPr>
            </a:lvl4pPr>
            <a:lvl5pPr rtl="0">
              <a:buNone/>
              <a:defRPr>
                <a:latin typeface="Times New Roman"/>
                <a:ea typeface="Times New Roman"/>
                <a:cs typeface="Times New Roman"/>
                <a:sym typeface="Times New Roman"/>
              </a:defRPr>
            </a:lvl5pPr>
            <a:lvl6pPr rtl="0">
              <a:buNone/>
              <a:defRPr/>
            </a:lvl6pPr>
            <a:lvl7pPr rtl="0">
              <a:buNone/>
              <a:defRPr/>
            </a:lvl7pPr>
            <a:lvl8pPr rtl="0">
              <a:buNone/>
              <a:defRPr/>
            </a:lvl8pPr>
            <a:lvl9pPr rtl="0">
              <a:buNone/>
              <a:defRPr/>
            </a:lvl9pPr>
          </a:lstStyle>
          <a:p/>
        </p:txBody>
      </p:sp>
      <p:sp>
        <p:nvSpPr>
          <p:cNvPr name="Shape 58" id="58"/>
          <p:cNvSpPr txBox="1"/>
          <p:nvPr>
            <p:ph type="title"/>
          </p:nvPr>
        </p:nvSpPr>
        <p:spPr>
          <a:xfrm>
            <a:off y="17761" x="457200"/>
            <a:ext cy="1143000" cx="8229600"/>
          </a:xfrm>
          <a:prstGeom prst="rect">
            <a:avLst/>
          </a:prstGeom>
          <a:noFill/>
          <a:ln>
            <a:noFill/>
          </a:ln>
        </p:spPr>
        <p:txBody>
          <a:bodyPr bIns="91425" tIns="91425" lIns="91425" anchor="ctr" anchorCtr="0" rIns="91425"/>
          <a:lstStyle>
            <a:lvl1pPr algn="ctr" rtl="0">
              <a:spcBef>
                <a:spcPts val="0"/>
              </a:spcBef>
              <a:buClr>
                <a:srgbClr val="FFFFFF"/>
              </a:buClr>
              <a:buSzPct val="100000"/>
              <a:buNone/>
              <a:defRPr sz="4400">
                <a:solidFill>
                  <a:srgbClr val="FFFFFF"/>
                </a:solidFill>
              </a:defRPr>
            </a:lvl1pPr>
            <a:lvl2pPr algn="ctr" rtl="0">
              <a:spcBef>
                <a:spcPts val="0"/>
              </a:spcBef>
              <a:buClr>
                <a:srgbClr val="FFFFFF"/>
              </a:buClr>
              <a:buSzPct val="100000"/>
              <a:buNone/>
              <a:defRPr sz="4400">
                <a:solidFill>
                  <a:srgbClr val="FFFFFF"/>
                </a:solidFill>
              </a:defRPr>
            </a:lvl2pPr>
            <a:lvl3pPr algn="ctr" rtl="0">
              <a:spcBef>
                <a:spcPts val="0"/>
              </a:spcBef>
              <a:buClr>
                <a:srgbClr val="FFFFFF"/>
              </a:buClr>
              <a:buSzPct val="100000"/>
              <a:buNone/>
              <a:defRPr sz="4400">
                <a:solidFill>
                  <a:srgbClr val="FFFFFF"/>
                </a:solidFill>
              </a:defRPr>
            </a:lvl3pPr>
            <a:lvl4pPr algn="ctr" rtl="0">
              <a:spcBef>
                <a:spcPts val="0"/>
              </a:spcBef>
              <a:buClr>
                <a:srgbClr val="FFFFFF"/>
              </a:buClr>
              <a:buSzPct val="100000"/>
              <a:buNone/>
              <a:defRPr sz="4400">
                <a:solidFill>
                  <a:srgbClr val="FFFFFF"/>
                </a:solidFill>
              </a:defRPr>
            </a:lvl4pPr>
            <a:lvl5pPr algn="ctr" rtl="0">
              <a:spcBef>
                <a:spcPts val="0"/>
              </a:spcBef>
              <a:buClr>
                <a:srgbClr val="FFFFFF"/>
              </a:buClr>
              <a:buSzPct val="100000"/>
              <a:buNone/>
              <a:defRPr sz="4400">
                <a:solidFill>
                  <a:srgbClr val="FFFFFF"/>
                </a:solidFill>
              </a:defRPr>
            </a:lvl5pPr>
            <a:lvl6pPr algn="ctr" rtl="0">
              <a:spcBef>
                <a:spcPts val="0"/>
              </a:spcBef>
              <a:buClr>
                <a:srgbClr val="FFFFFF"/>
              </a:buClr>
              <a:buSzPct val="100000"/>
              <a:buNone/>
              <a:defRPr sz="4400">
                <a:solidFill>
                  <a:srgbClr val="FFFFFF"/>
                </a:solidFill>
              </a:defRPr>
            </a:lvl6pPr>
            <a:lvl7pPr algn="ctr" rtl="0">
              <a:spcBef>
                <a:spcPts val="0"/>
              </a:spcBef>
              <a:buClr>
                <a:srgbClr val="FFFFFF"/>
              </a:buClr>
              <a:buSzPct val="100000"/>
              <a:buNone/>
              <a:defRPr sz="4400">
                <a:solidFill>
                  <a:srgbClr val="FFFFFF"/>
                </a:solidFill>
              </a:defRPr>
            </a:lvl7pPr>
            <a:lvl8pPr algn="ctr" rtl="0">
              <a:spcBef>
                <a:spcPts val="0"/>
              </a:spcBef>
              <a:buClr>
                <a:srgbClr val="FFFFFF"/>
              </a:buClr>
              <a:buSzPct val="100000"/>
              <a:buNone/>
              <a:defRPr sz="4400">
                <a:solidFill>
                  <a:srgbClr val="FFFFFF"/>
                </a:solidFill>
              </a:defRPr>
            </a:lvl8pPr>
            <a:lvl9pPr algn="ctr" rtl="0">
              <a:spcBef>
                <a:spcPts val="0"/>
              </a:spcBef>
              <a:buClr>
                <a:srgbClr val="FFFFFF"/>
              </a:buClr>
              <a:buSzPct val="100000"/>
              <a:buNone/>
              <a:defRPr sz="44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59" id="59"/>
        <p:cNvGrpSpPr/>
        <p:nvPr/>
      </p:nvGrpSpPr>
      <p:grpSpPr>
        <a:xfrm>
          <a:off y="0" x="0"/>
          <a:ext cy="0" cx="0"/>
          <a:chOff y="0" x="0"/>
          <a:chExt cy="0" cx="0"/>
        </a:xfrm>
      </p:grpSpPr>
      <p:sp>
        <p:nvSpPr>
          <p:cNvPr name="Shape 60" id="60"/>
          <p:cNvSpPr/>
          <p:nvPr/>
        </p:nvSpPr>
        <p:spPr>
          <a:xfrm>
            <a:off y="0" x="0"/>
            <a:ext cy="6278399" cx="4456799"/>
          </a:xfrm>
          <a:prstGeom prst="rect">
            <a:avLst/>
          </a:prstGeom>
          <a:solidFill>
            <a:srgbClr val="000000"/>
          </a:solidFill>
          <a:ln>
            <a:noFill/>
          </a:ln>
        </p:spPr>
        <p:txBody>
          <a:bodyPr bIns="45700" tIns="45700" lIns="91425" anchor="ctr" anchorCtr="0" rIns="91425">
            <a:spAutoFit/>
          </a:bodyPr>
          <a:lstStyle/>
          <a:p/>
        </p:txBody>
      </p:sp>
      <p:sp>
        <p:nvSpPr>
          <p:cNvPr name="Shape 61" id="61"/>
          <p:cNvSpPr/>
          <p:nvPr/>
        </p:nvSpPr>
        <p:spPr>
          <a:xfrm flipH="1">
            <a:off y="5013041" x="3434"/>
            <a:ext cy="1374347" cx="4453249"/>
          </a:xfrm>
          <a:custGeom>
            <a:pathLst>
              <a:path extrusionOk="0" h="1869860" w="4453250">
                <a:moveTo>
                  <a:pt y="1726390" x="4447791"/>
                </a:moveTo>
                <a:lnTo>
                  <a:pt y="1869860" x="4219291"/>
                </a:lnTo>
                <a:lnTo>
                  <a:pt y="1715763" x="3980162"/>
                </a:lnTo>
                <a:lnTo>
                  <a:pt y="1864546" x="3746348"/>
                </a:lnTo>
                <a:lnTo>
                  <a:pt y="1726390" x="3512534"/>
                </a:lnTo>
                <a:lnTo>
                  <a:pt y="1864546" x="3284033"/>
                </a:lnTo>
                <a:lnTo>
                  <a:pt y="1731704" x="3044905"/>
                </a:lnTo>
                <a:lnTo>
                  <a:pt y="1864546" x="2805777"/>
                </a:lnTo>
                <a:lnTo>
                  <a:pt y="1731704" x="2571963"/>
                </a:lnTo>
                <a:lnTo>
                  <a:pt y="1864546" x="2343462"/>
                </a:lnTo>
                <a:lnTo>
                  <a:pt y="1726390" x="2104334"/>
                </a:lnTo>
                <a:lnTo>
                  <a:pt y="1869860" x="1865206"/>
                </a:lnTo>
                <a:lnTo>
                  <a:pt y="1715763" x="1631391"/>
                </a:lnTo>
                <a:lnTo>
                  <a:pt y="1869860" x="1402891"/>
                </a:lnTo>
                <a:lnTo>
                  <a:pt y="1726390" x="1163763"/>
                </a:lnTo>
                <a:lnTo>
                  <a:pt y="1869860" x="935262"/>
                </a:lnTo>
                <a:lnTo>
                  <a:pt y="1726390" x="696134"/>
                </a:lnTo>
                <a:lnTo>
                  <a:pt y="1864546" x="457006"/>
                </a:lnTo>
                <a:lnTo>
                  <a:pt y="1726390" x="217877"/>
                </a:lnTo>
                <a:lnTo>
                  <a:pt y="1869860" x="5"/>
                </a:lnTo>
                <a:cubicBezTo>
                  <a:pt y="1246574" x="3"/>
                  <a:pt y="623287" x="2"/>
                  <a:pt y="1" x="0"/>
                </a:cubicBezTo>
                <a:lnTo>
                  <a:pt y="0" x="4453250"/>
                </a:lnTo>
              </a:path>
            </a:pathLst>
          </a:custGeom>
          <a:solidFill>
            <a:schemeClr val="dk2"/>
          </a:solidFill>
          <a:ln>
            <a:noFill/>
          </a:ln>
        </p:spPr>
        <p:txBody>
          <a:bodyPr bIns="45700" tIns="45700" lIns="91425" anchor="ctr" anchorCtr="0" rIns="91425">
            <a:spAutoFit/>
          </a:bodyPr>
          <a:lstStyle/>
          <a:p/>
        </p:txBody>
      </p:sp>
      <p:cxnSp>
        <p:nvCxnSpPr>
          <p:cNvPr name="Shape 62" id="62"/>
          <p:cNvCxnSpPr/>
          <p:nvPr/>
        </p:nvCxnSpPr>
        <p:spPr>
          <a:xfrm>
            <a:off y="992104" x="409699"/>
            <a:ext cy="0" cx="3660000"/>
          </a:xfrm>
          <a:prstGeom prst="straightConnector1">
            <a:avLst/>
          </a:prstGeom>
          <a:noFill/>
          <a:ln w="25400" cap="rnd">
            <a:solidFill>
              <a:schemeClr val="accent2"/>
            </a:solidFill>
            <a:prstDash val="dot"/>
            <a:round/>
            <a:headEnd len="med" type="none" w="med"/>
            <a:tailEnd len="med" type="none" w="med"/>
          </a:ln>
        </p:spPr>
      </p:cxnSp>
      <p:sp>
        <p:nvSpPr>
          <p:cNvPr name="Shape 63" id="63"/>
          <p:cNvSpPr txBox="1"/>
          <p:nvPr>
            <p:ph type="body" idx="1"/>
          </p:nvPr>
        </p:nvSpPr>
        <p:spPr>
          <a:xfrm>
            <a:off y="1600200" x="457200"/>
            <a:ext cy="4840199" cx="3550799"/>
          </a:xfrm>
          <a:prstGeom prst="rect">
            <a:avLst/>
          </a:prstGeom>
          <a:noFill/>
          <a:ln>
            <a:noFill/>
          </a:ln>
        </p:spPr>
        <p:txBody>
          <a:bodyPr bIns="91425" tIns="91425" lIns="91425" anchor="t" anchorCtr="0" rIns="91425"/>
          <a:lstStyle>
            <a:lvl1pPr rtl="0">
              <a:buNone/>
              <a:defRPr sz="2000">
                <a:solidFill>
                  <a:schemeClr val="lt1"/>
                </a:solidFill>
                <a:latin typeface="Times New Roman"/>
                <a:ea typeface="Times New Roman"/>
                <a:cs typeface="Times New Roman"/>
                <a:sym typeface="Times New Roman"/>
              </a:defRPr>
            </a:lvl1pPr>
            <a:lvl2pPr rtl="0">
              <a:buNone/>
              <a:defRPr sz="2000">
                <a:solidFill>
                  <a:schemeClr val="lt1"/>
                </a:solidFill>
                <a:latin typeface="Times New Roman"/>
                <a:ea typeface="Times New Roman"/>
                <a:cs typeface="Times New Roman"/>
                <a:sym typeface="Times New Roman"/>
              </a:defRPr>
            </a:lvl2pPr>
            <a:lvl3pPr rtl="0">
              <a:buNone/>
              <a:defRPr sz="2000">
                <a:solidFill>
                  <a:schemeClr val="lt1"/>
                </a:solidFill>
                <a:latin typeface="Times New Roman"/>
                <a:ea typeface="Times New Roman"/>
                <a:cs typeface="Times New Roman"/>
                <a:sym typeface="Times New Roman"/>
              </a:defRPr>
            </a:lvl3pPr>
            <a:lvl4pPr rtl="0">
              <a:buNone/>
              <a:defRPr sz="2000">
                <a:solidFill>
                  <a:schemeClr val="lt1"/>
                </a:solidFill>
                <a:latin typeface="Times New Roman"/>
                <a:ea typeface="Times New Roman"/>
                <a:cs typeface="Times New Roman"/>
                <a:sym typeface="Times New Roman"/>
              </a:defRPr>
            </a:lvl4pPr>
            <a:lvl5pPr rtl="0">
              <a:buNone/>
              <a:defRPr sz="2000">
                <a:solidFill>
                  <a:schemeClr val="lt1"/>
                </a:solidFill>
                <a:latin typeface="Times New Roman"/>
                <a:ea typeface="Times New Roman"/>
                <a:cs typeface="Times New Roman"/>
                <a:sym typeface="Times New Roman"/>
              </a:defRPr>
            </a:lvl5pPr>
            <a:lvl6pPr rtl="0">
              <a:buNone/>
              <a:defRPr sz="1800"/>
            </a:lvl6pPr>
            <a:lvl7pPr rtl="0">
              <a:buNone/>
              <a:defRPr sz="1800"/>
            </a:lvl7pPr>
            <a:lvl8pPr rtl="0">
              <a:buNone/>
              <a:defRPr sz="1800"/>
            </a:lvl8pPr>
            <a:lvl9pPr rtl="0">
              <a:buNone/>
              <a:defRPr sz="1800"/>
            </a:lvl9pPr>
          </a:lstStyle>
          <a:p/>
        </p:txBody>
      </p:sp>
      <p:sp>
        <p:nvSpPr>
          <p:cNvPr name="Shape 64" id="64"/>
          <p:cNvSpPr txBox="1"/>
          <p:nvPr>
            <p:ph type="title"/>
          </p:nvPr>
        </p:nvSpPr>
        <p:spPr>
          <a:xfrm>
            <a:off y="17761" x="457200"/>
            <a:ext cy="1143000" cx="3550799"/>
          </a:xfrm>
          <a:prstGeom prst="rect">
            <a:avLst/>
          </a:prstGeom>
          <a:noFill/>
          <a:ln>
            <a:noFill/>
          </a:ln>
        </p:spPr>
        <p:txBody>
          <a:bodyPr bIns="91425" tIns="91425" lIns="91425" anchor="ctr" anchorCtr="0" rIns="91425"/>
          <a:lstStyle>
            <a:lvl1pPr rtl="0">
              <a:buNone/>
              <a:defRPr sz="2400"/>
            </a:lvl1pPr>
            <a:lvl2pPr rtl="0">
              <a:buNone/>
              <a:defRPr sz="2400"/>
            </a:lvl2pPr>
            <a:lvl3pPr rtl="0">
              <a:buNone/>
              <a:defRPr sz="2400"/>
            </a:lvl3pPr>
            <a:lvl4pPr rtl="0">
              <a:buNone/>
              <a:defRPr sz="2400"/>
            </a:lvl4pPr>
            <a:lvl5pPr rtl="0">
              <a:buNone/>
              <a:defRPr sz="2400"/>
            </a:lvl5pPr>
            <a:lvl6pPr rtl="0">
              <a:buNone/>
              <a:defRPr sz="2400"/>
            </a:lvl6pPr>
            <a:lvl7pPr rtl="0">
              <a:buNone/>
              <a:defRPr sz="2400"/>
            </a:lvl7pPr>
            <a:lvl8pPr rtl="0">
              <a:buNone/>
              <a:defRPr sz="2400"/>
            </a:lvl8pPr>
            <a:lvl9pPr rtl="0">
              <a:buNone/>
              <a:defRPr sz="2400"/>
            </a:lvl9pPr>
          </a:lstStyle>
          <a:p/>
        </p:txBody>
      </p:sp>
      <p:sp>
        <p:nvSpPr>
          <p:cNvPr name="Shape 65" id="65"/>
          <p:cNvSpPr txBox="1"/>
          <p:nvPr>
            <p:ph type="body" idx="2"/>
          </p:nvPr>
        </p:nvSpPr>
        <p:spPr>
          <a:xfrm>
            <a:off y="1600200" x="5021123"/>
            <a:ext cy="4840199" cx="3550799"/>
          </a:xfrm>
          <a:prstGeom prst="rect">
            <a:avLst/>
          </a:prstGeom>
          <a:noFill/>
          <a:ln>
            <a:noFill/>
          </a:ln>
        </p:spPr>
        <p:txBody>
          <a:bodyPr bIns="91425" tIns="91425" lIns="91425" anchor="t" anchorCtr="0" rIns="91425"/>
          <a:lstStyle>
            <a:lvl1pPr rtl="0">
              <a:buNone/>
              <a:defRPr sz="2000">
                <a:solidFill>
                  <a:schemeClr val="dk1"/>
                </a:solidFill>
                <a:latin typeface="Times New Roman"/>
                <a:ea typeface="Times New Roman"/>
                <a:cs typeface="Times New Roman"/>
                <a:sym typeface="Times New Roman"/>
              </a:defRPr>
            </a:lvl1pPr>
            <a:lvl2pPr rtl="0">
              <a:buNone/>
              <a:defRPr sz="2000">
                <a:solidFill>
                  <a:schemeClr val="dk1"/>
                </a:solidFill>
                <a:latin typeface="Times New Roman"/>
                <a:ea typeface="Times New Roman"/>
                <a:cs typeface="Times New Roman"/>
                <a:sym typeface="Times New Roman"/>
              </a:defRPr>
            </a:lvl2pPr>
            <a:lvl3pPr rtl="0">
              <a:buNone/>
              <a:defRPr sz="2000">
                <a:solidFill>
                  <a:schemeClr val="dk1"/>
                </a:solidFill>
                <a:latin typeface="Times New Roman"/>
                <a:ea typeface="Times New Roman"/>
                <a:cs typeface="Times New Roman"/>
                <a:sym typeface="Times New Roman"/>
              </a:defRPr>
            </a:lvl3pPr>
            <a:lvl4pPr rtl="0">
              <a:buNone/>
              <a:defRPr sz="2000">
                <a:solidFill>
                  <a:schemeClr val="dk1"/>
                </a:solidFill>
                <a:latin typeface="Times New Roman"/>
                <a:ea typeface="Times New Roman"/>
                <a:cs typeface="Times New Roman"/>
                <a:sym typeface="Times New Roman"/>
              </a:defRPr>
            </a:lvl4pPr>
            <a:lvl5pPr rtl="0">
              <a:buNone/>
              <a:defRPr sz="2000">
                <a:solidFill>
                  <a:schemeClr val="dk1"/>
                </a:solidFill>
                <a:latin typeface="Times New Roman"/>
                <a:ea typeface="Times New Roman"/>
                <a:cs typeface="Times New Roman"/>
                <a:sym typeface="Times New Roman"/>
              </a:defRPr>
            </a:lvl5pPr>
            <a:lvl6pPr rtl="0">
              <a:buNone/>
              <a:defRPr sz="1800"/>
            </a:lvl6pPr>
            <a:lvl7pPr rtl="0">
              <a:buNone/>
              <a:defRPr sz="1800"/>
            </a:lvl7pPr>
            <a:lvl8pPr rtl="0">
              <a:buNone/>
              <a:defRPr sz="1800"/>
            </a:lvl8pPr>
            <a:lvl9pPr rtl="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66" id="66"/>
        <p:cNvGrpSpPr/>
        <p:nvPr/>
      </p:nvGrpSpPr>
      <p:grpSpPr>
        <a:xfrm>
          <a:off y="0" x="0"/>
          <a:ext cy="0" cx="0"/>
          <a:chOff y="0" x="0"/>
          <a:chExt cy="0" cx="0"/>
        </a:xfrm>
      </p:grpSpPr>
      <p:sp>
        <p:nvSpPr>
          <p:cNvPr name="Shape 67" id="67"/>
          <p:cNvSpPr/>
          <p:nvPr/>
        </p:nvSpPr>
        <p:spPr>
          <a:xfrm>
            <a:off y="0" x="0"/>
            <a:ext cy="1249799" cx="9144000"/>
          </a:xfrm>
          <a:prstGeom prst="rect">
            <a:avLst/>
          </a:prstGeom>
          <a:solidFill>
            <a:srgbClr val="000000"/>
          </a:solidFill>
          <a:ln>
            <a:noFill/>
          </a:ln>
        </p:spPr>
        <p:txBody>
          <a:bodyPr bIns="45700" tIns="45700" lIns="91425" anchor="ctr" anchorCtr="0" rIns="91425">
            <a:spAutoFit/>
          </a:bodyPr>
          <a:lstStyle/>
          <a:p/>
        </p:txBody>
      </p:sp>
      <p:sp>
        <p:nvSpPr>
          <p:cNvPr name="Shape 68" id="68"/>
          <p:cNvSpPr/>
          <p:nvPr/>
        </p:nvSpPr>
        <p:spPr>
          <a:xfrm>
            <a:off y="301687" x="0"/>
            <a:ext cy="1058821" cx="9143999"/>
          </a:xfrm>
          <a:custGeom>
            <a:pathLst>
              <a:path extrusionOk="0" h="1440573" w="9144000">
                <a:moveTo>
                  <a:pt y="1" x="8881"/>
                </a:moveTo>
                <a:lnTo>
                  <a:pt y="44075" x="9126239"/>
                </a:lnTo>
                <a:lnTo>
                  <a:pt y="1303180" x="9144000"/>
                </a:lnTo>
                <a:lnTo>
                  <a:pt y="1440573" x="8922142"/>
                </a:lnTo>
                <a:lnTo>
                  <a:pt y="1291790" x="8672386"/>
                </a:lnTo>
                <a:lnTo>
                  <a:pt y="1414005" x="8449199"/>
                </a:lnTo>
                <a:lnTo>
                  <a:pt y="1302417" x="8210071"/>
                </a:lnTo>
                <a:lnTo>
                  <a:pt y="1408691" x="7976257"/>
                </a:lnTo>
                <a:lnTo>
                  <a:pt y="1286476" x="7737129"/>
                </a:lnTo>
                <a:lnTo>
                  <a:pt y="1414005" x="7503314"/>
                </a:lnTo>
                <a:lnTo>
                  <a:pt y="1291790" x="7269500"/>
                </a:lnTo>
                <a:lnTo>
                  <a:pt y="1414005" x="7030372"/>
                </a:lnTo>
                <a:lnTo>
                  <a:pt y="1281162" x="6796557"/>
                </a:lnTo>
                <a:lnTo>
                  <a:pt y="1414005" x="6568057"/>
                </a:lnTo>
                <a:lnTo>
                  <a:pt y="1281163" x="6334243"/>
                </a:lnTo>
                <a:lnTo>
                  <a:pt y="1419319" x="6100428"/>
                </a:lnTo>
                <a:lnTo>
                  <a:pt y="1281163" x="5866614"/>
                </a:lnTo>
                <a:lnTo>
                  <a:pt y="1424632" x="5632800"/>
                </a:lnTo>
                <a:lnTo>
                  <a:pt y="1286476" x="5388357"/>
                </a:lnTo>
                <a:lnTo>
                  <a:pt y="1424632" x="5154543"/>
                </a:lnTo>
                <a:lnTo>
                  <a:pt y="1297104" x="4920729"/>
                </a:lnTo>
                <a:lnTo>
                  <a:pt y="1429946" x="4686914"/>
                </a:lnTo>
                <a:lnTo>
                  <a:pt y="1291790" x="4447786"/>
                </a:lnTo>
                <a:lnTo>
                  <a:pt y="1435260" x="4219286"/>
                </a:lnTo>
                <a:lnTo>
                  <a:pt y="1281163" x="3980157"/>
                </a:lnTo>
                <a:lnTo>
                  <a:pt y="1429946" x="3746343"/>
                </a:lnTo>
                <a:lnTo>
                  <a:pt y="1291790" x="3512529"/>
                </a:lnTo>
                <a:lnTo>
                  <a:pt y="1429946" x="3284028"/>
                </a:lnTo>
                <a:lnTo>
                  <a:pt y="1297104" x="3044900"/>
                </a:lnTo>
                <a:lnTo>
                  <a:pt y="1429946" x="2805772"/>
                </a:lnTo>
                <a:lnTo>
                  <a:pt y="1297104" x="2571958"/>
                </a:lnTo>
                <a:lnTo>
                  <a:pt y="1429946" x="2343457"/>
                </a:lnTo>
                <a:lnTo>
                  <a:pt y="1291790" x="2104329"/>
                </a:lnTo>
                <a:lnTo>
                  <a:pt y="1435260" x="1865201"/>
                </a:lnTo>
                <a:lnTo>
                  <a:pt y="1281163" x="1631386"/>
                </a:lnTo>
                <a:lnTo>
                  <a:pt y="1435260" x="1402886"/>
                </a:lnTo>
                <a:lnTo>
                  <a:pt y="1291790" x="1163758"/>
                </a:lnTo>
                <a:lnTo>
                  <a:pt y="1435260" x="935257"/>
                </a:lnTo>
                <a:lnTo>
                  <a:pt y="1291790" x="696129"/>
                </a:lnTo>
                <a:lnTo>
                  <a:pt y="1429946" x="457001"/>
                </a:lnTo>
                <a:lnTo>
                  <a:pt y="1291790" x="217872"/>
                </a:lnTo>
                <a:lnTo>
                  <a:pt y="1435260" x="0"/>
                </a:lnTo>
                <a:cubicBezTo>
                  <a:pt y="956840" x="2960"/>
                  <a:pt y="478421" x="5921"/>
                  <a:pt y="1" x="8881"/>
                </a:cubicBezTo>
                <a:close/>
              </a:path>
            </a:pathLst>
          </a:custGeom>
          <a:solidFill>
            <a:schemeClr val="dk2"/>
          </a:solidFill>
          <a:ln>
            <a:noFill/>
          </a:ln>
        </p:spPr>
        <p:txBody>
          <a:bodyPr bIns="45700" tIns="45700" lIns="91425" anchor="ctr" anchorCtr="0" rIns="91425">
            <a:spAutoFit/>
          </a:bodyPr>
          <a:lstStyle/>
          <a:p/>
        </p:txBody>
      </p:sp>
      <p:cxnSp>
        <p:nvCxnSpPr>
          <p:cNvPr name="Shape 69" id="69"/>
          <p:cNvCxnSpPr/>
          <p:nvPr/>
        </p:nvCxnSpPr>
        <p:spPr>
          <a:xfrm rot="10800000" flipH="1">
            <a:off y="1045040" x="2258963"/>
            <a:ext cy="9300" cx="4602300"/>
          </a:xfrm>
          <a:prstGeom prst="straightConnector1">
            <a:avLst/>
          </a:prstGeom>
          <a:noFill/>
          <a:ln w="25400" cap="rnd">
            <a:solidFill>
              <a:schemeClr val="accent2"/>
            </a:solidFill>
            <a:prstDash val="dot"/>
            <a:round/>
            <a:headEnd len="med" type="none" w="med"/>
            <a:tailEnd len="med" type="none" w="med"/>
          </a:ln>
        </p:spPr>
      </p:cxnSp>
      <p:sp>
        <p:nvSpPr>
          <p:cNvPr name="Shape 70" id="70"/>
          <p:cNvSpPr txBox="1"/>
          <p:nvPr>
            <p:ph type="title"/>
          </p:nvPr>
        </p:nvSpPr>
        <p:spPr>
          <a:xfrm>
            <a:off y="17761" x="457200"/>
            <a:ext cy="1143000" cx="8229600"/>
          </a:xfrm>
          <a:prstGeom prst="rect">
            <a:avLst/>
          </a:prstGeom>
          <a:noFill/>
          <a:ln>
            <a:noFill/>
          </a:ln>
        </p:spPr>
        <p:txBody>
          <a:bodyPr bIns="91425" tIns="91425" lIns="91425" anchor="ctr" anchorCtr="0" rIns="91425"/>
          <a:lstStyle>
            <a:lvl1pPr algn="ctr" rtl="0">
              <a:spcBef>
                <a:spcPts val="0"/>
              </a:spcBef>
              <a:buClr>
                <a:srgbClr val="FFFFFF"/>
              </a:buClr>
              <a:buSzPct val="100000"/>
              <a:buNone/>
              <a:defRPr sz="4400">
                <a:solidFill>
                  <a:srgbClr val="FFFFFF"/>
                </a:solidFill>
              </a:defRPr>
            </a:lvl1pPr>
            <a:lvl2pPr algn="ctr" rtl="0">
              <a:spcBef>
                <a:spcPts val="0"/>
              </a:spcBef>
              <a:buClr>
                <a:srgbClr val="FFFFFF"/>
              </a:buClr>
              <a:buSzPct val="100000"/>
              <a:buNone/>
              <a:defRPr sz="4400">
                <a:solidFill>
                  <a:srgbClr val="FFFFFF"/>
                </a:solidFill>
              </a:defRPr>
            </a:lvl2pPr>
            <a:lvl3pPr algn="ctr" rtl="0">
              <a:spcBef>
                <a:spcPts val="0"/>
              </a:spcBef>
              <a:buClr>
                <a:srgbClr val="FFFFFF"/>
              </a:buClr>
              <a:buSzPct val="100000"/>
              <a:buNone/>
              <a:defRPr sz="4400">
                <a:solidFill>
                  <a:srgbClr val="FFFFFF"/>
                </a:solidFill>
              </a:defRPr>
            </a:lvl3pPr>
            <a:lvl4pPr algn="ctr" rtl="0">
              <a:spcBef>
                <a:spcPts val="0"/>
              </a:spcBef>
              <a:buClr>
                <a:srgbClr val="FFFFFF"/>
              </a:buClr>
              <a:buSzPct val="100000"/>
              <a:buNone/>
              <a:defRPr sz="4400">
                <a:solidFill>
                  <a:srgbClr val="FFFFFF"/>
                </a:solidFill>
              </a:defRPr>
            </a:lvl4pPr>
            <a:lvl5pPr algn="ctr" rtl="0">
              <a:spcBef>
                <a:spcPts val="0"/>
              </a:spcBef>
              <a:buClr>
                <a:srgbClr val="FFFFFF"/>
              </a:buClr>
              <a:buSzPct val="100000"/>
              <a:buNone/>
              <a:defRPr sz="4400">
                <a:solidFill>
                  <a:srgbClr val="FFFFFF"/>
                </a:solidFill>
              </a:defRPr>
            </a:lvl5pPr>
            <a:lvl6pPr algn="ctr" rtl="0">
              <a:spcBef>
                <a:spcPts val="0"/>
              </a:spcBef>
              <a:buClr>
                <a:srgbClr val="FFFFFF"/>
              </a:buClr>
              <a:buSzPct val="100000"/>
              <a:buNone/>
              <a:defRPr sz="4400">
                <a:solidFill>
                  <a:srgbClr val="FFFFFF"/>
                </a:solidFill>
              </a:defRPr>
            </a:lvl6pPr>
            <a:lvl7pPr algn="ctr" rtl="0">
              <a:spcBef>
                <a:spcPts val="0"/>
              </a:spcBef>
              <a:buClr>
                <a:srgbClr val="FFFFFF"/>
              </a:buClr>
              <a:buSzPct val="100000"/>
              <a:buNone/>
              <a:defRPr sz="4400">
                <a:solidFill>
                  <a:srgbClr val="FFFFFF"/>
                </a:solidFill>
              </a:defRPr>
            </a:lvl7pPr>
            <a:lvl8pPr algn="ctr" rtl="0">
              <a:spcBef>
                <a:spcPts val="0"/>
              </a:spcBef>
              <a:buClr>
                <a:srgbClr val="FFFFFF"/>
              </a:buClr>
              <a:buSzPct val="100000"/>
              <a:buNone/>
              <a:defRPr sz="4400">
                <a:solidFill>
                  <a:srgbClr val="FFFFFF"/>
                </a:solidFill>
              </a:defRPr>
            </a:lvl8pPr>
            <a:lvl9pPr algn="ctr" rtl="0">
              <a:spcBef>
                <a:spcPts val="0"/>
              </a:spcBef>
              <a:buClr>
                <a:srgbClr val="FFFFFF"/>
              </a:buClr>
              <a:buSzPct val="100000"/>
              <a:buNone/>
              <a:defRPr sz="44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71" id="71"/>
        <p:cNvGrpSpPr/>
        <p:nvPr/>
      </p:nvGrpSpPr>
      <p:grpSpPr>
        <a:xfrm>
          <a:off y="0" x="0"/>
          <a:ext cy="0" cx="0"/>
          <a:chOff y="0" x="0"/>
          <a:chExt cy="0" cx="0"/>
        </a:xfrm>
      </p:grpSpPr>
      <p:sp>
        <p:nvSpPr>
          <p:cNvPr name="Shape 72" id="72"/>
          <p:cNvSpPr/>
          <p:nvPr/>
        </p:nvSpPr>
        <p:spPr>
          <a:xfrm rot="10800000">
            <a:off y="5483652" x="-5937"/>
            <a:ext cy="1374347" cx="4453249"/>
          </a:xfrm>
          <a:custGeom>
            <a:pathLst>
              <a:path extrusionOk="0" h="1869860" w="4453250">
                <a:moveTo>
                  <a:pt y="1726390" x="4447791"/>
                </a:moveTo>
                <a:lnTo>
                  <a:pt y="1869860" x="4219291"/>
                </a:lnTo>
                <a:lnTo>
                  <a:pt y="1715763" x="3980162"/>
                </a:lnTo>
                <a:lnTo>
                  <a:pt y="1864546" x="3746348"/>
                </a:lnTo>
                <a:lnTo>
                  <a:pt y="1726390" x="3512534"/>
                </a:lnTo>
                <a:lnTo>
                  <a:pt y="1864546" x="3284033"/>
                </a:lnTo>
                <a:lnTo>
                  <a:pt y="1731704" x="3044905"/>
                </a:lnTo>
                <a:lnTo>
                  <a:pt y="1864546" x="2805777"/>
                </a:lnTo>
                <a:lnTo>
                  <a:pt y="1731704" x="2571963"/>
                </a:lnTo>
                <a:lnTo>
                  <a:pt y="1864546" x="2343462"/>
                </a:lnTo>
                <a:lnTo>
                  <a:pt y="1726390" x="2104334"/>
                </a:lnTo>
                <a:lnTo>
                  <a:pt y="1869860" x="1865206"/>
                </a:lnTo>
                <a:lnTo>
                  <a:pt y="1715763" x="1631391"/>
                </a:lnTo>
                <a:lnTo>
                  <a:pt y="1869860" x="1402891"/>
                </a:lnTo>
                <a:lnTo>
                  <a:pt y="1726390" x="1163763"/>
                </a:lnTo>
                <a:lnTo>
                  <a:pt y="1869860" x="935262"/>
                </a:lnTo>
                <a:lnTo>
                  <a:pt y="1726390" x="696134"/>
                </a:lnTo>
                <a:lnTo>
                  <a:pt y="1864546" x="457006"/>
                </a:lnTo>
                <a:lnTo>
                  <a:pt y="1726390" x="217877"/>
                </a:lnTo>
                <a:lnTo>
                  <a:pt y="1869860" x="5"/>
                </a:lnTo>
                <a:cubicBezTo>
                  <a:pt y="1246574" x="3"/>
                  <a:pt y="623287" x="2"/>
                  <a:pt y="1" x="0"/>
                </a:cubicBezTo>
                <a:lnTo>
                  <a:pt y="0" x="4453250"/>
                </a:lnTo>
              </a:path>
            </a:pathLst>
          </a:custGeom>
          <a:solidFill>
            <a:schemeClr val="dk2"/>
          </a:solidFill>
          <a:ln>
            <a:noFill/>
          </a:ln>
        </p:spPr>
        <p:txBody>
          <a:bodyPr bIns="45700" tIns="45700" lIns="91425" anchor="ctr" anchorCtr="0" rIns="91425">
            <a:spAutoFit/>
          </a:bodyPr>
          <a:lstStyle/>
          <a:p/>
        </p:txBody>
      </p:sp>
      <p:cxnSp>
        <p:nvCxnSpPr>
          <p:cNvPr name="Shape 73" id="73"/>
          <p:cNvCxnSpPr/>
          <p:nvPr/>
        </p:nvCxnSpPr>
        <p:spPr>
          <a:xfrm>
            <a:off y="5879569" x="388492"/>
            <a:ext cy="4799" cx="3708599"/>
          </a:xfrm>
          <a:prstGeom prst="straightConnector1">
            <a:avLst/>
          </a:prstGeom>
          <a:noFill/>
          <a:ln w="25400" cap="rnd">
            <a:solidFill>
              <a:schemeClr val="accent2"/>
            </a:solidFill>
            <a:prstDash val="dot"/>
            <a:round/>
            <a:headEnd len="med" type="none" w="med"/>
            <a:tailEnd len="med" type="none" w="med"/>
          </a:ln>
        </p:spPr>
      </p:cxnSp>
      <p:sp>
        <p:nvSpPr>
          <p:cNvPr name="Shape 74" id="74"/>
          <p:cNvSpPr txBox="1"/>
          <p:nvPr>
            <p:ph type="body" idx="1"/>
          </p:nvPr>
        </p:nvSpPr>
        <p:spPr>
          <a:xfrm>
            <a:off y="5991680" x="388492"/>
            <a:ext cy="516899" cx="3644400"/>
          </a:xfrm>
          <a:prstGeom prst="rect">
            <a:avLst/>
          </a:prstGeom>
          <a:noFill/>
          <a:ln>
            <a:noFill/>
          </a:ln>
        </p:spPr>
        <p:txBody>
          <a:bodyPr bIns="91425" tIns="91425" lIns="91425" anchor="t" anchorCtr="0" rIns="91425"/>
          <a:lstStyle>
            <a:lvl1pPr indent="88900" marL="0" rtl="0">
              <a:buClr>
                <a:srgbClr val="FFFFFF"/>
              </a:buClr>
              <a:buSzPct val="100000"/>
              <a:buFont typeface="Times New Roman"/>
              <a:buNone/>
              <a:defRPr i="1" sz="1400">
                <a:solidFill>
                  <a:srgbClr val="FFFFFF"/>
                </a:solidFill>
                <a:latin typeface="Times New Roman"/>
                <a:ea typeface="Times New Roman"/>
                <a:cs typeface="Times New Roman"/>
                <a:sym typeface="Times New Roman"/>
              </a:defRPr>
            </a:lvl1pPr>
            <a:lvl2pPr indent="88900" marL="0" rtl="0">
              <a:buClr>
                <a:srgbClr val="FFFFFF"/>
              </a:buClr>
              <a:buSzPct val="100000"/>
              <a:buFont typeface="Times New Roman"/>
              <a:buNone/>
              <a:defRPr i="1" sz="1400">
                <a:solidFill>
                  <a:srgbClr val="FFFFFF"/>
                </a:solidFill>
                <a:latin typeface="Times New Roman"/>
                <a:ea typeface="Times New Roman"/>
                <a:cs typeface="Times New Roman"/>
                <a:sym typeface="Times New Roman"/>
              </a:defRPr>
            </a:lvl2pPr>
            <a:lvl3pPr indent="88900" marL="0" rtl="0">
              <a:buClr>
                <a:srgbClr val="FFFFFF"/>
              </a:buClr>
              <a:buSzPct val="100000"/>
              <a:buFont typeface="Times New Roman"/>
              <a:buNone/>
              <a:defRPr i="1" sz="1400">
                <a:solidFill>
                  <a:srgbClr val="FFFFFF"/>
                </a:solidFill>
                <a:latin typeface="Times New Roman"/>
                <a:ea typeface="Times New Roman"/>
                <a:cs typeface="Times New Roman"/>
                <a:sym typeface="Times New Roman"/>
              </a:defRPr>
            </a:lvl3pPr>
            <a:lvl4pPr indent="88900" marL="0" rtl="0">
              <a:buClr>
                <a:srgbClr val="FFFFFF"/>
              </a:buClr>
              <a:buSzPct val="100000"/>
              <a:buFont typeface="Times New Roman"/>
              <a:buNone/>
              <a:defRPr i="1" sz="1400">
                <a:solidFill>
                  <a:srgbClr val="FFFFFF"/>
                </a:solidFill>
                <a:latin typeface="Times New Roman"/>
                <a:ea typeface="Times New Roman"/>
                <a:cs typeface="Times New Roman"/>
                <a:sym typeface="Times New Roman"/>
              </a:defRPr>
            </a:lvl4pPr>
            <a:lvl5pPr indent="88900" marL="0" rtl="0">
              <a:buClr>
                <a:srgbClr val="FFFFFF"/>
              </a:buClr>
              <a:buSzPct val="100000"/>
              <a:buFont typeface="Times New Roman"/>
              <a:buNone/>
              <a:defRPr i="1" sz="1400">
                <a:solidFill>
                  <a:srgbClr val="FFFFFF"/>
                </a:solidFill>
                <a:latin typeface="Times New Roman"/>
                <a:ea typeface="Times New Roman"/>
                <a:cs typeface="Times New Roman"/>
                <a:sym typeface="Times New Roman"/>
              </a:defRPr>
            </a:lvl5pPr>
            <a:lvl6pPr indent="88900" marL="0" rtl="0">
              <a:buClr>
                <a:srgbClr val="FFFFFF"/>
              </a:buClr>
              <a:buSzPct val="100000"/>
              <a:buFont typeface="Times New Roman"/>
              <a:buNone/>
              <a:defRPr i="1" sz="1400">
                <a:solidFill>
                  <a:srgbClr val="FFFFFF"/>
                </a:solidFill>
                <a:latin typeface="Times New Roman"/>
                <a:ea typeface="Times New Roman"/>
                <a:cs typeface="Times New Roman"/>
                <a:sym typeface="Times New Roman"/>
              </a:defRPr>
            </a:lvl6pPr>
            <a:lvl7pPr indent="88900" marL="0" rtl="0">
              <a:buClr>
                <a:srgbClr val="FFFFFF"/>
              </a:buClr>
              <a:buSzPct val="100000"/>
              <a:buFont typeface="Times New Roman"/>
              <a:buNone/>
              <a:defRPr i="1" sz="1400">
                <a:solidFill>
                  <a:srgbClr val="FFFFFF"/>
                </a:solidFill>
                <a:latin typeface="Times New Roman"/>
                <a:ea typeface="Times New Roman"/>
                <a:cs typeface="Times New Roman"/>
                <a:sym typeface="Times New Roman"/>
              </a:defRPr>
            </a:lvl7pPr>
            <a:lvl8pPr indent="88900" marL="0" rtl="0">
              <a:buClr>
                <a:srgbClr val="FFFFFF"/>
              </a:buClr>
              <a:buSzPct val="100000"/>
              <a:buFont typeface="Times New Roman"/>
              <a:buNone/>
              <a:defRPr i="1" sz="1400">
                <a:solidFill>
                  <a:srgbClr val="FFFFFF"/>
                </a:solidFill>
                <a:latin typeface="Times New Roman"/>
                <a:ea typeface="Times New Roman"/>
                <a:cs typeface="Times New Roman"/>
                <a:sym typeface="Times New Roman"/>
              </a:defRPr>
            </a:lvl8pPr>
            <a:lvl9pPr indent="88900" marL="0" rtl="0">
              <a:buClr>
                <a:srgbClr val="FFFFFF"/>
              </a:buClr>
              <a:buSzPct val="100000"/>
              <a:buFont typeface="Times New Roman"/>
              <a:buNone/>
              <a:defRPr i="1" sz="1400">
                <a:solidFill>
                  <a:srgbClr val="FFFFFF"/>
                </a:solidFill>
                <a:latin typeface="Times New Roman"/>
                <a:ea typeface="Times New Roman"/>
                <a:cs typeface="Times New Roman"/>
                <a:sym typeface="Times New Roma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name="Shape 75" id="75"/>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ype="http://schemas.openxmlformats.org/officeDocument/2006/relationships/slideLayout" Id="rId2" Target="../slideLayouts/slideLayout2.xml"/><Relationship Type="http://schemas.openxmlformats.org/officeDocument/2006/relationships/slideLayout" Id="rId1" Target="../slideLayouts/slideLayout1.xml"/><Relationship Type="http://schemas.openxmlformats.org/officeDocument/2006/relationships/slideLayout" Id="rId4" Target="../slideLayouts/slideLayout4.xml"/><Relationship Type="http://schemas.openxmlformats.org/officeDocument/2006/relationships/slideLayout" Id="rId3" Target="../slideLayouts/slideLayout3.xml"/><Relationship Type="http://schemas.openxmlformats.org/officeDocument/2006/relationships/slideLayout" Id="rId6" Target="../slideLayouts/slideLayout6.xml"/><Relationship Type="http://schemas.openxmlformats.org/officeDocument/2006/relationships/slideLayout" Id="rId5" Target="../slideLayouts/slideLayout5.xml"/><Relationship Type="http://schemas.openxmlformats.org/officeDocument/2006/relationships/theme" Id="rId7"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4" id="4"/>
        <p:cNvGrpSpPr/>
        <p:nvPr/>
      </p:nvGrpSpPr>
      <p:grpSpPr>
        <a:xfrm>
          <a:off y="0" x="0"/>
          <a:ext cy="0" cx="0"/>
          <a:chOff y="0" x="0"/>
          <a:chExt cy="0" cx="0"/>
        </a:xfrm>
      </p:grpSpPr>
      <p:grpSp>
        <p:nvGrpSpPr>
          <p:cNvPr name="Shape 5" id="5"/>
          <p:cNvGrpSpPr/>
          <p:nvPr/>
        </p:nvGrpSpPr>
        <p:grpSpPr>
          <a:xfrm>
            <a:off y="8278" x="0"/>
            <a:ext cy="6849600" cx="9144067"/>
            <a:chOff y="14677" x="0"/>
            <a:chExt cy="6849600" cx="9144067"/>
          </a:xfrm>
        </p:grpSpPr>
        <p:sp>
          <p:nvSpPr>
            <p:cNvPr name="Shape 6" id="6"/>
            <p:cNvSpPr/>
            <p:nvPr/>
          </p:nvSpPr>
          <p:spPr>
            <a:xfrm>
              <a:off y="14677" x="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7" id="7"/>
            <p:cNvSpPr/>
            <p:nvPr/>
          </p:nvSpPr>
          <p:spPr>
            <a:xfrm>
              <a:off y="14677" x="234838"/>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8" id="8"/>
            <p:cNvSpPr/>
            <p:nvPr/>
          </p:nvSpPr>
          <p:spPr>
            <a:xfrm>
              <a:off y="14677" x="46967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9" id="9"/>
            <p:cNvSpPr/>
            <p:nvPr/>
          </p:nvSpPr>
          <p:spPr>
            <a:xfrm>
              <a:off y="14677" x="704516"/>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10" id="10"/>
            <p:cNvSpPr/>
            <p:nvPr/>
          </p:nvSpPr>
          <p:spPr>
            <a:xfrm>
              <a:off y="14677" x="93935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11" id="11"/>
            <p:cNvSpPr/>
            <p:nvPr/>
          </p:nvSpPr>
          <p:spPr>
            <a:xfrm>
              <a:off y="14677" x="117419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12" id="12"/>
            <p:cNvSpPr/>
            <p:nvPr/>
          </p:nvSpPr>
          <p:spPr>
            <a:xfrm>
              <a:off y="14677" x="140903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13" id="13"/>
            <p:cNvSpPr/>
            <p:nvPr/>
          </p:nvSpPr>
          <p:spPr>
            <a:xfrm>
              <a:off y="14677" x="164387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14" id="14"/>
            <p:cNvSpPr/>
            <p:nvPr/>
          </p:nvSpPr>
          <p:spPr>
            <a:xfrm>
              <a:off y="14677" x="1878711"/>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15" id="15"/>
            <p:cNvSpPr/>
            <p:nvPr/>
          </p:nvSpPr>
          <p:spPr>
            <a:xfrm>
              <a:off y="14677" x="211355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16" id="16"/>
            <p:cNvSpPr/>
            <p:nvPr/>
          </p:nvSpPr>
          <p:spPr>
            <a:xfrm>
              <a:off y="14677" x="234839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17" id="17"/>
            <p:cNvSpPr/>
            <p:nvPr/>
          </p:nvSpPr>
          <p:spPr>
            <a:xfrm>
              <a:off y="14677" x="2583228"/>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18" id="18"/>
            <p:cNvSpPr/>
            <p:nvPr/>
          </p:nvSpPr>
          <p:spPr>
            <a:xfrm>
              <a:off y="14677" x="281806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19" id="19"/>
            <p:cNvSpPr/>
            <p:nvPr/>
          </p:nvSpPr>
          <p:spPr>
            <a:xfrm>
              <a:off y="14677" x="305290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20" id="20"/>
            <p:cNvSpPr/>
            <p:nvPr/>
          </p:nvSpPr>
          <p:spPr>
            <a:xfrm>
              <a:off y="14677" x="3287746"/>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21" id="21"/>
            <p:cNvSpPr/>
            <p:nvPr/>
          </p:nvSpPr>
          <p:spPr>
            <a:xfrm>
              <a:off y="14677" x="352258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22" id="22"/>
            <p:cNvSpPr/>
            <p:nvPr/>
          </p:nvSpPr>
          <p:spPr>
            <a:xfrm>
              <a:off y="14677" x="375742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23" id="23"/>
            <p:cNvSpPr/>
            <p:nvPr/>
          </p:nvSpPr>
          <p:spPr>
            <a:xfrm>
              <a:off y="14677" x="3992262"/>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24" id="24"/>
            <p:cNvSpPr/>
            <p:nvPr/>
          </p:nvSpPr>
          <p:spPr>
            <a:xfrm>
              <a:off y="14677" x="4227101"/>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25" id="25"/>
            <p:cNvSpPr/>
            <p:nvPr/>
          </p:nvSpPr>
          <p:spPr>
            <a:xfrm>
              <a:off y="14677" x="4461941"/>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26" id="26"/>
            <p:cNvSpPr/>
            <p:nvPr/>
          </p:nvSpPr>
          <p:spPr>
            <a:xfrm>
              <a:off y="14677" x="469678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27" id="27"/>
            <p:cNvSpPr/>
            <p:nvPr/>
          </p:nvSpPr>
          <p:spPr>
            <a:xfrm>
              <a:off y="14677" x="4931619"/>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28" id="28"/>
            <p:cNvSpPr/>
            <p:nvPr/>
          </p:nvSpPr>
          <p:spPr>
            <a:xfrm>
              <a:off y="14677" x="516645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29" id="29"/>
            <p:cNvSpPr/>
            <p:nvPr/>
          </p:nvSpPr>
          <p:spPr>
            <a:xfrm>
              <a:off y="14677" x="5401296"/>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30" id="30"/>
            <p:cNvSpPr/>
            <p:nvPr/>
          </p:nvSpPr>
          <p:spPr>
            <a:xfrm>
              <a:off y="14677" x="563613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31" id="31"/>
            <p:cNvSpPr/>
            <p:nvPr/>
          </p:nvSpPr>
          <p:spPr>
            <a:xfrm>
              <a:off y="14677" x="587097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32" id="32"/>
            <p:cNvSpPr/>
            <p:nvPr/>
          </p:nvSpPr>
          <p:spPr>
            <a:xfrm>
              <a:off y="14677" x="6105814"/>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33" id="33"/>
            <p:cNvSpPr/>
            <p:nvPr/>
          </p:nvSpPr>
          <p:spPr>
            <a:xfrm>
              <a:off y="14677" x="634065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34" id="34"/>
            <p:cNvSpPr/>
            <p:nvPr/>
          </p:nvSpPr>
          <p:spPr>
            <a:xfrm>
              <a:off y="14677" x="6575492"/>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35" id="35"/>
            <p:cNvSpPr/>
            <p:nvPr/>
          </p:nvSpPr>
          <p:spPr>
            <a:xfrm>
              <a:off y="14677" x="6810331"/>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36" id="36"/>
            <p:cNvSpPr/>
            <p:nvPr/>
          </p:nvSpPr>
          <p:spPr>
            <a:xfrm>
              <a:off y="14677" x="7045170"/>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37" id="37"/>
            <p:cNvSpPr/>
            <p:nvPr/>
          </p:nvSpPr>
          <p:spPr>
            <a:xfrm>
              <a:off y="14677" x="7280009"/>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38" id="38"/>
            <p:cNvSpPr/>
            <p:nvPr/>
          </p:nvSpPr>
          <p:spPr>
            <a:xfrm>
              <a:off y="14677" x="751484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39" id="39"/>
            <p:cNvSpPr/>
            <p:nvPr/>
          </p:nvSpPr>
          <p:spPr>
            <a:xfrm>
              <a:off y="14677" x="7749686"/>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40" id="40"/>
            <p:cNvSpPr/>
            <p:nvPr/>
          </p:nvSpPr>
          <p:spPr>
            <a:xfrm>
              <a:off y="14677" x="7984525"/>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41" id="41"/>
            <p:cNvSpPr/>
            <p:nvPr/>
          </p:nvSpPr>
          <p:spPr>
            <a:xfrm>
              <a:off y="14677" x="8219364"/>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42" id="42"/>
            <p:cNvSpPr/>
            <p:nvPr/>
          </p:nvSpPr>
          <p:spPr>
            <a:xfrm>
              <a:off y="14677" x="8454203"/>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43" id="43"/>
            <p:cNvSpPr/>
            <p:nvPr/>
          </p:nvSpPr>
          <p:spPr>
            <a:xfrm>
              <a:off y="14677" x="8689042"/>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sp>
          <p:nvSpPr>
            <p:cNvPr name="Shape 44" id="44"/>
            <p:cNvSpPr/>
            <p:nvPr/>
          </p:nvSpPr>
          <p:spPr>
            <a:xfrm>
              <a:off y="14677" x="8923867"/>
              <a:ext cy="6849600" cx="220199"/>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scaled="0" ang="0"/>
            </a:gradFill>
            <a:ln>
              <a:noFill/>
            </a:ln>
          </p:spPr>
          <p:txBody>
            <a:bodyPr bIns="45700" tIns="45700" lIns="91425" anchor="ctr" anchorCtr="0" rIns="91425">
              <a:spAutoFit/>
            </a:bodyPr>
            <a:lstStyle/>
            <a:p/>
          </p:txBody>
        </p:sp>
      </p:grpSp>
      <p:sp>
        <p:nvSpPr>
          <p:cNvPr name="Shape 45" id="45"/>
          <p:cNvSpPr txBox="1"/>
          <p:nvPr>
            <p:ph type="title"/>
          </p:nvPr>
        </p:nvSpPr>
        <p:spPr>
          <a:xfrm>
            <a:off y="274637" x="457200"/>
            <a:ext cy="1143000" cx="8229600"/>
          </a:xfrm>
          <a:prstGeom prst="rect">
            <a:avLst/>
          </a:prstGeom>
          <a:noFill/>
          <a:ln>
            <a:noFill/>
          </a:ln>
        </p:spPr>
        <p:txBody>
          <a:bodyPr bIns="91425" tIns="91425" lIns="91425" anchor="ctr" anchorCtr="0" rIns="91425"/>
          <a:lstStyle>
            <a:lvl1pPr indent="279400" algn="ctr" marL="0" rtl="0">
              <a:spcBef>
                <a:spcPts val="0"/>
              </a:spcBef>
              <a:buClr>
                <a:srgbClr val="FFFFFF"/>
              </a:buClr>
              <a:buSzPct val="100000"/>
              <a:buFont typeface="Arial"/>
              <a:buNone/>
              <a:defRPr i="0" baseline="0" strike="noStrike" sz="4400" b="0" cap="none" u="none">
                <a:solidFill>
                  <a:srgbClr val="FFFFFF"/>
                </a:solidFill>
                <a:latin typeface="Arial"/>
                <a:ea typeface="Arial"/>
                <a:cs typeface="Arial"/>
                <a:sym typeface="Arial"/>
              </a:defRPr>
            </a:lvl1pPr>
            <a:lvl2pPr indent="279400" algn="ctr" marL="0" rtl="0">
              <a:spcBef>
                <a:spcPts val="0"/>
              </a:spcBef>
              <a:buClr>
                <a:srgbClr val="FFFFFF"/>
              </a:buClr>
              <a:buSzPct val="100000"/>
              <a:buFont typeface="Arial"/>
              <a:buNone/>
              <a:defRPr i="0" baseline="0" strike="noStrike" sz="4400" b="0" cap="none" u="none">
                <a:solidFill>
                  <a:srgbClr val="FFFFFF"/>
                </a:solidFill>
                <a:latin typeface="Arial"/>
                <a:ea typeface="Arial"/>
                <a:cs typeface="Arial"/>
                <a:sym typeface="Arial"/>
              </a:defRPr>
            </a:lvl2pPr>
            <a:lvl3pPr indent="279400" algn="ctr" marL="0" rtl="0">
              <a:spcBef>
                <a:spcPts val="0"/>
              </a:spcBef>
              <a:buClr>
                <a:srgbClr val="FFFFFF"/>
              </a:buClr>
              <a:buSzPct val="100000"/>
              <a:buFont typeface="Arial"/>
              <a:buNone/>
              <a:defRPr i="0" baseline="0" strike="noStrike" sz="4400" b="0" cap="none" u="none">
                <a:solidFill>
                  <a:srgbClr val="FFFFFF"/>
                </a:solidFill>
                <a:latin typeface="Arial"/>
                <a:ea typeface="Arial"/>
                <a:cs typeface="Arial"/>
                <a:sym typeface="Arial"/>
              </a:defRPr>
            </a:lvl3pPr>
            <a:lvl4pPr indent="279400" algn="ctr" marL="0" rtl="0">
              <a:spcBef>
                <a:spcPts val="0"/>
              </a:spcBef>
              <a:buClr>
                <a:srgbClr val="FFFFFF"/>
              </a:buClr>
              <a:buSzPct val="100000"/>
              <a:buFont typeface="Arial"/>
              <a:buNone/>
              <a:defRPr i="0" baseline="0" strike="noStrike" sz="4400" b="0" cap="none" u="none">
                <a:solidFill>
                  <a:srgbClr val="FFFFFF"/>
                </a:solidFill>
                <a:latin typeface="Arial"/>
                <a:ea typeface="Arial"/>
                <a:cs typeface="Arial"/>
                <a:sym typeface="Arial"/>
              </a:defRPr>
            </a:lvl4pPr>
            <a:lvl5pPr indent="279400" algn="ctr" marL="0" rtl="0">
              <a:spcBef>
                <a:spcPts val="0"/>
              </a:spcBef>
              <a:buClr>
                <a:srgbClr val="FFFFFF"/>
              </a:buClr>
              <a:buSzPct val="100000"/>
              <a:buFont typeface="Arial"/>
              <a:buNone/>
              <a:defRPr i="0" baseline="0" strike="noStrike" sz="4400" b="0" cap="none" u="none">
                <a:solidFill>
                  <a:srgbClr val="FFFFFF"/>
                </a:solidFill>
                <a:latin typeface="Arial"/>
                <a:ea typeface="Arial"/>
                <a:cs typeface="Arial"/>
                <a:sym typeface="Arial"/>
              </a:defRPr>
            </a:lvl5pPr>
            <a:lvl6pPr indent="279400" algn="ctr" marL="0" rtl="0">
              <a:spcBef>
                <a:spcPts val="0"/>
              </a:spcBef>
              <a:buClr>
                <a:srgbClr val="FFFFFF"/>
              </a:buClr>
              <a:buSzPct val="100000"/>
              <a:buFont typeface="Arial"/>
              <a:buNone/>
              <a:defRPr i="0" baseline="0" strike="noStrike" sz="4400" b="0" cap="none" u="none">
                <a:solidFill>
                  <a:srgbClr val="FFFFFF"/>
                </a:solidFill>
                <a:latin typeface="Arial"/>
                <a:ea typeface="Arial"/>
                <a:cs typeface="Arial"/>
                <a:sym typeface="Arial"/>
              </a:defRPr>
            </a:lvl6pPr>
            <a:lvl7pPr indent="279400" algn="ctr" marL="0" rtl="0">
              <a:spcBef>
                <a:spcPts val="0"/>
              </a:spcBef>
              <a:buClr>
                <a:srgbClr val="FFFFFF"/>
              </a:buClr>
              <a:buSzPct val="100000"/>
              <a:buFont typeface="Arial"/>
              <a:buNone/>
              <a:defRPr i="0" baseline="0" strike="noStrike" sz="4400" b="0" cap="none" u="none">
                <a:solidFill>
                  <a:srgbClr val="FFFFFF"/>
                </a:solidFill>
                <a:latin typeface="Arial"/>
                <a:ea typeface="Arial"/>
                <a:cs typeface="Arial"/>
                <a:sym typeface="Arial"/>
              </a:defRPr>
            </a:lvl7pPr>
            <a:lvl8pPr indent="279400" algn="ctr" marL="0" rtl="0">
              <a:spcBef>
                <a:spcPts val="0"/>
              </a:spcBef>
              <a:buClr>
                <a:srgbClr val="FFFFFF"/>
              </a:buClr>
              <a:buSzPct val="100000"/>
              <a:buFont typeface="Arial"/>
              <a:buNone/>
              <a:defRPr i="0" baseline="0" strike="noStrike" sz="4400" b="0" cap="none" u="none">
                <a:solidFill>
                  <a:srgbClr val="FFFFFF"/>
                </a:solidFill>
                <a:latin typeface="Arial"/>
                <a:ea typeface="Arial"/>
                <a:cs typeface="Arial"/>
                <a:sym typeface="Arial"/>
              </a:defRPr>
            </a:lvl8pPr>
            <a:lvl9pPr indent="279400" algn="ctr" marL="0" rtl="0">
              <a:spcBef>
                <a:spcPts val="0"/>
              </a:spcBef>
              <a:buClr>
                <a:srgbClr val="FFFFFF"/>
              </a:buClr>
              <a:buSzPct val="100000"/>
              <a:buFont typeface="Arial"/>
              <a:buNone/>
              <a:defRPr i="0" baseline="0" strike="noStrike" sz="4400" b="0" cap="none" u="none">
                <a:solidFill>
                  <a:srgbClr val="FFFFFF"/>
                </a:solidFill>
                <a:latin typeface="Arial"/>
                <a:ea typeface="Arial"/>
                <a:cs typeface="Arial"/>
                <a:sym typeface="Arial"/>
              </a:defRPr>
            </a:lvl9pPr>
          </a:lstStyle>
          <a:p/>
        </p:txBody>
      </p:sp>
      <p:sp>
        <p:nvSpPr>
          <p:cNvPr name="Shape 46" id="46"/>
          <p:cNvSpPr txBox="1"/>
          <p:nvPr>
            <p:ph type="body" idx="1"/>
          </p:nvPr>
        </p:nvSpPr>
        <p:spPr>
          <a:xfrm>
            <a:off y="1600200" x="457200"/>
            <a:ext cy="4526100" cx="8229600"/>
          </a:xfrm>
          <a:prstGeom prst="rect">
            <a:avLst/>
          </a:prstGeom>
          <a:noFill/>
          <a:ln>
            <a:noFill/>
          </a:ln>
        </p:spPr>
        <p:txBody>
          <a:bodyPr bIns="91425" tIns="91425" lIns="91425" anchor="t" anchorCtr="0" rIns="91425"/>
          <a:lstStyle>
            <a:lvl1pPr indent="-342900" algn="l" marL="342900" rtl="0">
              <a:spcBef>
                <a:spcPts val="0"/>
              </a:spcBef>
              <a:buClr>
                <a:schemeClr val="dk1"/>
              </a:buClr>
              <a:buSzPct val="166666"/>
              <a:buFont typeface="Arial"/>
              <a:buChar char="•"/>
              <a:defRPr i="0" baseline="0" strike="noStrike" sz="2000" b="0" cap="none" u="none">
                <a:solidFill>
                  <a:schemeClr val="dk1"/>
                </a:solidFill>
                <a:latin typeface="Arial"/>
                <a:ea typeface="Arial"/>
                <a:cs typeface="Arial"/>
                <a:sym typeface="Arial"/>
              </a:defRPr>
            </a:lvl1pPr>
            <a:lvl2pPr indent="-285750" algn="l" marL="742950" rtl="0">
              <a:spcBef>
                <a:spcPts val="400"/>
              </a:spcBef>
              <a:buClr>
                <a:schemeClr val="dk1"/>
              </a:buClr>
              <a:buSzPct val="100000"/>
              <a:buFont typeface="Courier New"/>
              <a:buChar char="o"/>
              <a:defRPr i="0" baseline="0" strike="noStrike" sz="2000" b="0" cap="none" u="none">
                <a:solidFill>
                  <a:schemeClr val="dk1"/>
                </a:solidFill>
                <a:latin typeface="Arial"/>
                <a:ea typeface="Arial"/>
                <a:cs typeface="Arial"/>
                <a:sym typeface="Arial"/>
              </a:defRPr>
            </a:lvl2pPr>
            <a:lvl3pPr indent="-228600" algn="l" marL="1143000" rtl="0">
              <a:spcBef>
                <a:spcPts val="400"/>
              </a:spcBef>
              <a:buClr>
                <a:schemeClr val="dk1"/>
              </a:buClr>
              <a:buSzPct val="100000"/>
              <a:buFont typeface="Wingdings"/>
              <a:buChar char="§"/>
              <a:defRPr i="0" baseline="0" strike="noStrike" sz="2000" b="0" cap="none" u="none">
                <a:solidFill>
                  <a:schemeClr val="dk1"/>
                </a:solidFill>
                <a:latin typeface="Arial"/>
                <a:ea typeface="Arial"/>
                <a:cs typeface="Arial"/>
                <a:sym typeface="Arial"/>
              </a:defRPr>
            </a:lvl3pPr>
            <a:lvl4pPr indent="-228600" algn="l" marL="1600200" rtl="0">
              <a:spcBef>
                <a:spcPts val="400"/>
              </a:spcBef>
              <a:buClr>
                <a:schemeClr val="dk1"/>
              </a:buClr>
              <a:buSzPct val="166666"/>
              <a:buFont typeface="Arial"/>
              <a:buChar char="•"/>
              <a:defRPr i="0" baseline="0" strike="noStrike" sz="2000" b="0" cap="none" u="none">
                <a:solidFill>
                  <a:schemeClr val="dk1"/>
                </a:solidFill>
                <a:latin typeface="Arial"/>
                <a:ea typeface="Arial"/>
                <a:cs typeface="Arial"/>
                <a:sym typeface="Arial"/>
              </a:defRPr>
            </a:lvl4pPr>
            <a:lvl5pPr indent="-228600" algn="l" marL="2057400" rtl="0">
              <a:spcBef>
                <a:spcPts val="400"/>
              </a:spcBef>
              <a:buClr>
                <a:schemeClr val="dk1"/>
              </a:buClr>
              <a:buSzPct val="100000"/>
              <a:buFont typeface="Courier New"/>
              <a:buChar char="o"/>
              <a:defRPr i="0" baseline="0" strike="noStrike" sz="2000" b="0" cap="none" u="none">
                <a:solidFill>
                  <a:schemeClr val="dk1"/>
                </a:solidFill>
                <a:latin typeface="Arial"/>
                <a:ea typeface="Arial"/>
                <a:cs typeface="Arial"/>
                <a:sym typeface="Arial"/>
              </a:defRPr>
            </a:lvl5pPr>
            <a:lvl6pPr indent="-228600" algn="l" marL="2514600" rtl="0">
              <a:spcBef>
                <a:spcPts val="400"/>
              </a:spcBef>
              <a:buClr>
                <a:schemeClr val="dk1"/>
              </a:buClr>
              <a:buSzPct val="100000"/>
              <a:buFont typeface="Wingdings"/>
              <a:buChar char="§"/>
              <a:defRPr i="0" baseline="0" strike="noStrike" sz="2000" b="0" cap="none" u="none">
                <a:solidFill>
                  <a:schemeClr val="dk1"/>
                </a:solidFill>
                <a:latin typeface="Arial"/>
                <a:ea typeface="Arial"/>
                <a:cs typeface="Arial"/>
                <a:sym typeface="Arial"/>
              </a:defRPr>
            </a:lvl6pPr>
            <a:lvl7pPr indent="-228600" algn="l" marL="2971800" rtl="0">
              <a:spcBef>
                <a:spcPts val="400"/>
              </a:spcBef>
              <a:buClr>
                <a:schemeClr val="dk1"/>
              </a:buClr>
              <a:buSzPct val="166666"/>
              <a:buFont typeface="Arial"/>
              <a:buChar char="•"/>
              <a:defRPr i="0" baseline="0" strike="noStrike" sz="2000" b="0" cap="none" u="none">
                <a:solidFill>
                  <a:schemeClr val="dk1"/>
                </a:solidFill>
                <a:latin typeface="Arial"/>
                <a:ea typeface="Arial"/>
                <a:cs typeface="Arial"/>
                <a:sym typeface="Arial"/>
              </a:defRPr>
            </a:lvl7pPr>
            <a:lvl8pPr indent="-228600" algn="l" marL="3429000" rtl="0">
              <a:spcBef>
                <a:spcPts val="400"/>
              </a:spcBef>
              <a:buClr>
                <a:schemeClr val="dk1"/>
              </a:buClr>
              <a:buSzPct val="100000"/>
              <a:buFont typeface="Courier New"/>
              <a:buChar char="o"/>
              <a:defRPr i="0" baseline="0" strike="noStrike" sz="2000" b="0" cap="none" u="none">
                <a:solidFill>
                  <a:schemeClr val="dk1"/>
                </a:solidFill>
                <a:latin typeface="Arial"/>
                <a:ea typeface="Arial"/>
                <a:cs typeface="Arial"/>
                <a:sym typeface="Arial"/>
              </a:defRPr>
            </a:lvl8pPr>
            <a:lvl9pPr indent="-228600" algn="l" marL="3886200" rtl="0">
              <a:spcBef>
                <a:spcPts val="400"/>
              </a:spcBef>
              <a:buClr>
                <a:schemeClr val="dk1"/>
              </a:buClr>
              <a:buSzPct val="100000"/>
              <a:buFont typeface="Wingdings"/>
              <a:buChar char="§"/>
              <a:defRPr i="0" baseline="0" strike="noStrike" sz="2000" b="0" cap="none" u="none">
                <a:solidFill>
                  <a:schemeClr val="dk1"/>
                </a:solidFill>
                <a:latin typeface="Arial"/>
                <a:ea typeface="Arial"/>
                <a:cs typeface="Arial"/>
                <a:sym typeface="Arial"/>
              </a:defRPr>
            </a:lvl9pPr>
          </a:lstStyle>
          <a:p/>
        </p:txBody>
      </p:sp>
    </p:spTree>
  </p:cSld>
  <p:clrMap accent6="accent6" tx2="lt2" bg2="dk2" accent5="accent5" tx1="dk1" bg1="lt1" accent4="accent4" accent3="accent3" accent2="accent2" accent1="accent1" folHlink="folHlink" hlink="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ype="http://schemas.openxmlformats.org/officeDocument/2006/relationships/notesSlide" Id="rId2" Target="../notesSlides/notesSlide1.xml"/><Relationship Type="http://schemas.openxmlformats.org/officeDocument/2006/relationships/slideLayout" Id="rId1" Target="../slideLayouts/slideLayout1.xml"/></Relationships>
</file>

<file path=ppt/slides/_rels/slide10.xml.rels><?xml version="1.0" encoding="UTF-8" standalone="yes"?><Relationships xmlns="http://schemas.openxmlformats.org/package/2006/relationships"><Relationship Type="http://schemas.openxmlformats.org/officeDocument/2006/relationships/notesSlide" Id="rId2" Target="../notesSlides/notesSlide10.xml"/><Relationship Type="http://schemas.openxmlformats.org/officeDocument/2006/relationships/slideLayout" Id="rId1" Target="../slideLayouts/slideLayout2.xml"/></Relationships>
</file>

<file path=ppt/slides/_rels/slide11.xml.rels><?xml version="1.0" encoding="UTF-8" standalone="yes"?><Relationships xmlns="http://schemas.openxmlformats.org/package/2006/relationships"><Relationship Type="http://schemas.openxmlformats.org/officeDocument/2006/relationships/notesSlide" Id="rId2" Target="../notesSlides/notesSlide11.xml"/><Relationship Type="http://schemas.openxmlformats.org/officeDocument/2006/relationships/slideLayout" Id="rId1" Target="../slideLayouts/slideLayout2.xml"/></Relationships>
</file>

<file path=ppt/slides/_rels/slide12.xml.rels><?xml version="1.0" encoding="UTF-8" standalone="yes"?><Relationships xmlns="http://schemas.openxmlformats.org/package/2006/relationships"><Relationship Type="http://schemas.openxmlformats.org/officeDocument/2006/relationships/notesSlide" Id="rId2" Target="../notesSlides/notesSlide12.xml"/><Relationship Type="http://schemas.openxmlformats.org/officeDocument/2006/relationships/slideLayout" Id="rId1" Target="../slideLayouts/slideLayout2.xml"/></Relationships>
</file>

<file path=ppt/slides/_rels/slide13.xml.rels><?xml version="1.0" encoding="UTF-8" standalone="yes"?><Relationships xmlns="http://schemas.openxmlformats.org/package/2006/relationships"><Relationship Type="http://schemas.openxmlformats.org/officeDocument/2006/relationships/notesSlide" Id="rId2" Target="../notesSlides/notesSlide13.xml"/><Relationship Type="http://schemas.openxmlformats.org/officeDocument/2006/relationships/slideLayout" Id="rId1" Target="../slideLayouts/slideLayout2.xml"/></Relationships>
</file>

<file path=ppt/slides/_rels/slide14.xml.rels><?xml version="1.0" encoding="UTF-8" standalone="yes"?><Relationships xmlns="http://schemas.openxmlformats.org/package/2006/relationships"><Relationship Type="http://schemas.openxmlformats.org/officeDocument/2006/relationships/notesSlide" Id="rId2" Target="../notesSlides/notesSlide14.xml"/><Relationship Type="http://schemas.openxmlformats.org/officeDocument/2006/relationships/slideLayout" Id="rId1" Target="../slideLayouts/slideLayout2.xml"/></Relationships>
</file>

<file path=ppt/slides/_rels/slide15.xml.rels><?xml version="1.0" encoding="UTF-8" standalone="yes"?><Relationships xmlns="http://schemas.openxmlformats.org/package/2006/relationships"><Relationship Type="http://schemas.openxmlformats.org/officeDocument/2006/relationships/notesSlide" Id="rId2" Target="../notesSlides/notesSlide15.xml"/><Relationship Type="http://schemas.openxmlformats.org/officeDocument/2006/relationships/slideLayout" Id="rId1" Target="../slideLayouts/slideLayout2.xml"/></Relationships>
</file>

<file path=ppt/slides/_rels/slide16.xml.rels><?xml version="1.0" encoding="UTF-8" standalone="yes"?><Relationships xmlns="http://schemas.openxmlformats.org/package/2006/relationships"><Relationship Type="http://schemas.openxmlformats.org/officeDocument/2006/relationships/notesSlide" Id="rId2" Target="../notesSlides/notesSlide16.xml"/><Relationship Type="http://schemas.openxmlformats.org/officeDocument/2006/relationships/slideLayout" Id="rId1" Target="../slideLayouts/slideLayout2.xml"/></Relationships>
</file>

<file path=ppt/slides/_rels/slide17.xml.rels><?xml version="1.0" encoding="UTF-8" standalone="yes"?><Relationships xmlns="http://schemas.openxmlformats.org/package/2006/relationships"><Relationship Type="http://schemas.openxmlformats.org/officeDocument/2006/relationships/notesSlide" Id="rId2" Target="../notesSlides/notesSlide17.xml"/><Relationship Type="http://schemas.openxmlformats.org/officeDocument/2006/relationships/slideLayout" Id="rId1" Target="../slideLayouts/slideLayout2.xml"/></Relationships>
</file>

<file path=ppt/slides/_rels/slide18.xml.rels><?xml version="1.0" encoding="UTF-8" standalone="yes"?><Relationships xmlns="http://schemas.openxmlformats.org/package/2006/relationships"><Relationship Type="http://schemas.openxmlformats.org/officeDocument/2006/relationships/notesSlide" Id="rId2" Target="../notesSlides/notesSlide18.xml"/><Relationship Type="http://schemas.openxmlformats.org/officeDocument/2006/relationships/slideLayout" Id="rId1" Target="../slideLayouts/slideLayout2.xml"/></Relationships>
</file>

<file path=ppt/slides/_rels/slide19.xml.rels><?xml version="1.0" encoding="UTF-8" standalone="yes"?><Relationships xmlns="http://schemas.openxmlformats.org/package/2006/relationships"><Relationship Type="http://schemas.openxmlformats.org/officeDocument/2006/relationships/notesSlide" Id="rId2" Target="../notesSlides/notesSlide19.xml"/><Relationship Type="http://schemas.openxmlformats.org/officeDocument/2006/relationships/slideLayout" Id="rId1" Target="../slideLayouts/slideLayout2.xml"/></Relationships>
</file>

<file path=ppt/slides/_rels/slide2.xml.rels><?xml version="1.0" encoding="UTF-8" standalone="yes"?><Relationships xmlns="http://schemas.openxmlformats.org/package/2006/relationships"><Relationship Type="http://schemas.openxmlformats.org/officeDocument/2006/relationships/notesSlide" Id="rId2" Target="../notesSlides/notesSlide2.xml"/><Relationship Type="http://schemas.openxmlformats.org/officeDocument/2006/relationships/slideLayout" Id="rId1" Target="../slideLayouts/slideLayout2.xml"/></Relationships>
</file>

<file path=ppt/slides/_rels/slide20.xml.rels><?xml version="1.0" encoding="UTF-8" standalone="yes"?><Relationships xmlns="http://schemas.openxmlformats.org/package/2006/relationships"><Relationship Type="http://schemas.openxmlformats.org/officeDocument/2006/relationships/notesSlide" Id="rId2" Target="../notesSlides/notesSlide20.xml"/><Relationship Type="http://schemas.openxmlformats.org/officeDocument/2006/relationships/slideLayout" Id="rId1" Target="../slideLayouts/slideLayout2.xml"/></Relationships>
</file>

<file path=ppt/slides/_rels/slide21.xml.rels><?xml version="1.0" encoding="UTF-8" standalone="yes"?><Relationships xmlns="http://schemas.openxmlformats.org/package/2006/relationships"><Relationship Type="http://schemas.openxmlformats.org/officeDocument/2006/relationships/notesSlide" Id="rId2" Target="../notesSlides/notesSlide21.xml"/><Relationship Type="http://schemas.openxmlformats.org/officeDocument/2006/relationships/slideLayout" Id="rId1" Target="../slideLayouts/slideLayout2.xml"/></Relationships>
</file>

<file path=ppt/slides/_rels/slide22.xml.rels><?xml version="1.0" encoding="UTF-8" standalone="yes"?><Relationships xmlns="http://schemas.openxmlformats.org/package/2006/relationships"><Relationship Type="http://schemas.openxmlformats.org/officeDocument/2006/relationships/notesSlide" Id="rId2" Target="../notesSlides/notesSlide22.xml"/><Relationship Type="http://schemas.openxmlformats.org/officeDocument/2006/relationships/slideLayout" Id="rId1" Target="../slideLayouts/slideLayout2.xml"/></Relationships>
</file>

<file path=ppt/slides/_rels/slide23.xml.rels><?xml version="1.0" encoding="UTF-8" standalone="yes"?><Relationships xmlns="http://schemas.openxmlformats.org/package/2006/relationships"><Relationship Type="http://schemas.openxmlformats.org/officeDocument/2006/relationships/notesSlide" Id="rId2" Target="../notesSlides/notesSlide23.xml"/><Relationship Type="http://schemas.openxmlformats.org/officeDocument/2006/relationships/slideLayout" Id="rId1" Target="../slideLayouts/slideLayout2.xml"/></Relationships>
</file>

<file path=ppt/slides/_rels/slide24.xml.rels><?xml version="1.0" encoding="UTF-8" standalone="yes"?><Relationships xmlns="http://schemas.openxmlformats.org/package/2006/relationships"><Relationship Type="http://schemas.openxmlformats.org/officeDocument/2006/relationships/notesSlide" Id="rId2" Target="../notesSlides/notesSlide24.xml"/><Relationship Type="http://schemas.openxmlformats.org/officeDocument/2006/relationships/slideLayout" Id="rId1" Target="../slideLayouts/slideLayout2.xml"/></Relationships>
</file>

<file path=ppt/slides/_rels/slide25.xml.rels><?xml version="1.0" encoding="UTF-8" standalone="yes"?><Relationships xmlns="http://schemas.openxmlformats.org/package/2006/relationships"><Relationship Type="http://schemas.openxmlformats.org/officeDocument/2006/relationships/notesSlide" Id="rId2" Target="../notesSlides/notesSlide25.xml"/><Relationship Type="http://schemas.openxmlformats.org/officeDocument/2006/relationships/slideLayout" Id="rId1" Target="../slideLayouts/slideLayout2.xml"/></Relationships>
</file>

<file path=ppt/slides/_rels/slide26.xml.rels><?xml version="1.0" encoding="UTF-8" standalone="yes"?><Relationships xmlns="http://schemas.openxmlformats.org/package/2006/relationships"><Relationship Type="http://schemas.openxmlformats.org/officeDocument/2006/relationships/notesSlide" Id="rId2" Target="../notesSlides/notesSlide26.xml"/><Relationship Type="http://schemas.openxmlformats.org/officeDocument/2006/relationships/slideLayout" Id="rId1" Target="../slideLayouts/slideLayout2.xml"/><Relationship Type="http://schemas.openxmlformats.org/officeDocument/2006/relationships/image" Id="rId3" Target="../media/image00.jpg"/></Relationships>
</file>

<file path=ppt/slides/_rels/slide27.xml.rels><?xml version="1.0" encoding="UTF-8" standalone="yes"?><Relationships xmlns="http://schemas.openxmlformats.org/package/2006/relationships"><Relationship Type="http://schemas.openxmlformats.org/officeDocument/2006/relationships/notesSlide" Id="rId2" Target="../notesSlides/notesSlide27.xml"/><Relationship Type="http://schemas.openxmlformats.org/officeDocument/2006/relationships/slideLayout" Id="rId1" Target="../slideLayouts/slideLayout2.xml"/></Relationships>
</file>

<file path=ppt/slides/_rels/slide28.xml.rels><?xml version="1.0" encoding="UTF-8" standalone="yes"?><Relationships xmlns="http://schemas.openxmlformats.org/package/2006/relationships"><Relationship Type="http://schemas.openxmlformats.org/officeDocument/2006/relationships/notesSlide" Id="rId2" Target="../notesSlides/notesSlide28.xml"/><Relationship Type="http://schemas.openxmlformats.org/officeDocument/2006/relationships/slideLayout" Id="rId1" Target="../slideLayouts/slideLayout2.xml"/></Relationships>
</file>

<file path=ppt/slides/_rels/slide29.xml.rels><?xml version="1.0" encoding="UTF-8" standalone="yes"?><Relationships xmlns="http://schemas.openxmlformats.org/package/2006/relationships"><Relationship Type="http://schemas.openxmlformats.org/officeDocument/2006/relationships/notesSlide" Id="rId2" Target="../notesSlides/notesSlide29.xml"/><Relationship Type="http://schemas.openxmlformats.org/officeDocument/2006/relationships/slideLayout" Id="rId1" Target="../slideLayouts/slideLayout2.xml"/><Relationship Type="http://schemas.openxmlformats.org/officeDocument/2006/relationships/image" Id="rId3" Target="../media/image01.jpg"/></Relationships>
</file>

<file path=ppt/slides/_rels/slide3.xml.rels><?xml version="1.0" encoding="UTF-8" standalone="yes"?><Relationships xmlns="http://schemas.openxmlformats.org/package/2006/relationships"><Relationship Type="http://schemas.openxmlformats.org/officeDocument/2006/relationships/notesSlide" Id="rId2" Target="../notesSlides/notesSlide3.xml"/><Relationship Type="http://schemas.openxmlformats.org/officeDocument/2006/relationships/slideLayout" Id="rId1" Target="../slideLayouts/slideLayout2.xml"/></Relationships>
</file>

<file path=ppt/slides/_rels/slide30.xml.rels><?xml version="1.0" encoding="UTF-8" standalone="yes"?><Relationships xmlns="http://schemas.openxmlformats.org/package/2006/relationships"><Relationship Type="http://schemas.openxmlformats.org/officeDocument/2006/relationships/notesSlide" Id="rId2" Target="../notesSlides/notesSlide30.xml"/><Relationship Type="http://schemas.openxmlformats.org/officeDocument/2006/relationships/slideLayout" Id="rId1" Target="../slideLayouts/slideLayout2.xml"/></Relationships>
</file>

<file path=ppt/slides/_rels/slide31.xml.rels><?xml version="1.0" encoding="UTF-8" standalone="yes"?><Relationships xmlns="http://schemas.openxmlformats.org/package/2006/relationships"><Relationship Type="http://schemas.openxmlformats.org/officeDocument/2006/relationships/notesSlide" Id="rId2" Target="../notesSlides/notesSlide31.xml"/><Relationship Type="http://schemas.openxmlformats.org/officeDocument/2006/relationships/slideLayout" Id="rId1" Target="../slideLayouts/slideLayout2.xml"/></Relationships>
</file>

<file path=ppt/slides/_rels/slide32.xml.rels><?xml version="1.0" encoding="UTF-8" standalone="yes"?><Relationships xmlns="http://schemas.openxmlformats.org/package/2006/relationships"><Relationship Type="http://schemas.openxmlformats.org/officeDocument/2006/relationships/notesSlide" Id="rId2" Target="../notesSlides/notesSlide32.xml"/><Relationship Type="http://schemas.openxmlformats.org/officeDocument/2006/relationships/slideLayout" Id="rId1" Target="../slideLayouts/slideLayout2.xml"/></Relationships>
</file>

<file path=ppt/slides/_rels/slide33.xml.rels><?xml version="1.0" encoding="UTF-8" standalone="yes"?><Relationships xmlns="http://schemas.openxmlformats.org/package/2006/relationships"><Relationship Type="http://schemas.openxmlformats.org/officeDocument/2006/relationships/notesSlide" Id="rId2" Target="../notesSlides/notesSlide33.xml"/><Relationship Type="http://schemas.openxmlformats.org/officeDocument/2006/relationships/slideLayout" Id="rId1" Target="../slideLayouts/slideLayout2.xml"/><Relationship Type="http://schemas.openxmlformats.org/officeDocument/2006/relationships/image" Id="rId3" Target="../media/image09.jpg"/></Relationships>
</file>

<file path=ppt/slides/_rels/slide34.xml.rels><?xml version="1.0" encoding="UTF-8" standalone="yes"?><Relationships xmlns="http://schemas.openxmlformats.org/package/2006/relationships"><Relationship Type="http://schemas.openxmlformats.org/officeDocument/2006/relationships/notesSlide" Id="rId2" Target="../notesSlides/notesSlide34.xml"/><Relationship Type="http://schemas.openxmlformats.org/officeDocument/2006/relationships/slideLayout" Id="rId1" Target="../slideLayouts/slideLayout2.xml"/><Relationship Type="http://schemas.openxmlformats.org/officeDocument/2006/relationships/image" Id="rId3" Target="../media/image16.jpg"/></Relationships>
</file>

<file path=ppt/slides/_rels/slide35.xml.rels><?xml version="1.0" encoding="UTF-8" standalone="yes"?><Relationships xmlns="http://schemas.openxmlformats.org/package/2006/relationships"><Relationship Type="http://schemas.openxmlformats.org/officeDocument/2006/relationships/notesSlide" Id="rId2" Target="../notesSlides/notesSlide35.xml"/><Relationship Type="http://schemas.openxmlformats.org/officeDocument/2006/relationships/slideLayout" Id="rId1" Target="../slideLayouts/slideLayout2.xml"/><Relationship Type="http://schemas.openxmlformats.org/officeDocument/2006/relationships/image" Id="rId4" Target="../media/image03.jpg"/><Relationship Type="http://schemas.openxmlformats.org/officeDocument/2006/relationships/image" Id="rId3" Target="../media/image15.png"/></Relationships>
</file>

<file path=ppt/slides/_rels/slide36.xml.rels><?xml version="1.0" encoding="UTF-8" standalone="yes"?><Relationships xmlns="http://schemas.openxmlformats.org/package/2006/relationships"><Relationship Type="http://schemas.openxmlformats.org/officeDocument/2006/relationships/notesSlide" Id="rId2" Target="../notesSlides/notesSlide36.xml"/><Relationship Type="http://schemas.openxmlformats.org/officeDocument/2006/relationships/slideLayout" Id="rId1" Target="../slideLayouts/slideLayout2.xml"/></Relationships>
</file>

<file path=ppt/slides/_rels/slide37.xml.rels><?xml version="1.0" encoding="UTF-8" standalone="yes"?><Relationships xmlns="http://schemas.openxmlformats.org/package/2006/relationships"><Relationship Type="http://schemas.openxmlformats.org/officeDocument/2006/relationships/notesSlide" Id="rId2" Target="../notesSlides/notesSlide37.xml"/><Relationship Type="http://schemas.openxmlformats.org/officeDocument/2006/relationships/slideLayout" Id="rId1" Target="../slideLayouts/slideLayout2.xml"/></Relationships>
</file>

<file path=ppt/slides/_rels/slide38.xml.rels><?xml version="1.0" encoding="UTF-8" standalone="yes"?><Relationships xmlns="http://schemas.openxmlformats.org/package/2006/relationships"><Relationship Type="http://schemas.openxmlformats.org/officeDocument/2006/relationships/notesSlide" Id="rId2" Target="../notesSlides/notesSlide38.xml"/><Relationship Type="http://schemas.openxmlformats.org/officeDocument/2006/relationships/slideLayout" Id="rId1" Target="../slideLayouts/slideLayout2.xml"/></Relationships>
</file>

<file path=ppt/slides/_rels/slide39.xml.rels><?xml version="1.0" encoding="UTF-8" standalone="yes"?><Relationships xmlns="http://schemas.openxmlformats.org/package/2006/relationships"><Relationship Type="http://schemas.openxmlformats.org/officeDocument/2006/relationships/notesSlide" Id="rId2" Target="../notesSlides/notesSlide39.xml"/><Relationship Type="http://schemas.openxmlformats.org/officeDocument/2006/relationships/slideLayout" Id="rId1" Target="../slideLayouts/slideLayout2.xml"/><Relationship Type="http://schemas.openxmlformats.org/officeDocument/2006/relationships/image" Id="rId3" Target="../media/image04.jpg"/></Relationships>
</file>

<file path=ppt/slides/_rels/slide4.xml.rels><?xml version="1.0" encoding="UTF-8" standalone="yes"?><Relationships xmlns="http://schemas.openxmlformats.org/package/2006/relationships"><Relationship Type="http://schemas.openxmlformats.org/officeDocument/2006/relationships/notesSlide" Id="rId2" Target="../notesSlides/notesSlide4.xml"/><Relationship Type="http://schemas.openxmlformats.org/officeDocument/2006/relationships/slideLayout" Id="rId1" Target="../slideLayouts/slideLayout2.xml"/></Relationships>
</file>

<file path=ppt/slides/_rels/slide40.xml.rels><?xml version="1.0" encoding="UTF-8" standalone="yes"?><Relationships xmlns="http://schemas.openxmlformats.org/package/2006/relationships"><Relationship Type="http://schemas.openxmlformats.org/officeDocument/2006/relationships/notesSlide" Id="rId2" Target="../notesSlides/notesSlide40.xml"/><Relationship Type="http://schemas.openxmlformats.org/officeDocument/2006/relationships/slideLayout" Id="rId1" Target="../slideLayouts/slideLayout2.xml"/></Relationships>
</file>

<file path=ppt/slides/_rels/slide41.xml.rels><?xml version="1.0" encoding="UTF-8" standalone="yes"?><Relationships xmlns="http://schemas.openxmlformats.org/package/2006/relationships"><Relationship Type="http://schemas.openxmlformats.org/officeDocument/2006/relationships/notesSlide" Id="rId2" Target="../notesSlides/notesSlide41.xml"/><Relationship Type="http://schemas.openxmlformats.org/officeDocument/2006/relationships/slideLayout" Id="rId1" Target="../slideLayouts/slideLayout2.xml"/></Relationships>
</file>

<file path=ppt/slides/_rels/slide42.xml.rels><?xml version="1.0" encoding="UTF-8" standalone="yes"?><Relationships xmlns="http://schemas.openxmlformats.org/package/2006/relationships"><Relationship Type="http://schemas.openxmlformats.org/officeDocument/2006/relationships/notesSlide" Id="rId2" Target="../notesSlides/notesSlide42.xml"/><Relationship Type="http://schemas.openxmlformats.org/officeDocument/2006/relationships/slideLayout" Id="rId1" Target="../slideLayouts/slideLayout2.xml"/></Relationships>
</file>

<file path=ppt/slides/_rels/slide43.xml.rels><?xml version="1.0" encoding="UTF-8" standalone="yes"?><Relationships xmlns="http://schemas.openxmlformats.org/package/2006/relationships"><Relationship Type="http://schemas.openxmlformats.org/officeDocument/2006/relationships/notesSlide" Id="rId2" Target="../notesSlides/notesSlide43.xml"/><Relationship Type="http://schemas.openxmlformats.org/officeDocument/2006/relationships/slideLayout" Id="rId1" Target="../slideLayouts/slideLayout2.xml"/></Relationships>
</file>

<file path=ppt/slides/_rels/slide44.xml.rels><?xml version="1.0" encoding="UTF-8" standalone="yes"?><Relationships xmlns="http://schemas.openxmlformats.org/package/2006/relationships"><Relationship Type="http://schemas.openxmlformats.org/officeDocument/2006/relationships/notesSlide" Id="rId2" Target="../notesSlides/notesSlide44.xml"/><Relationship Type="http://schemas.openxmlformats.org/officeDocument/2006/relationships/slideLayout" Id="rId1" Target="../slideLayouts/slideLayout2.xml"/></Relationships>
</file>

<file path=ppt/slides/_rels/slide45.xml.rels><?xml version="1.0" encoding="UTF-8" standalone="yes"?><Relationships xmlns="http://schemas.openxmlformats.org/package/2006/relationships"><Relationship Type="http://schemas.openxmlformats.org/officeDocument/2006/relationships/notesSlide" Id="rId2" Target="../notesSlides/notesSlide45.xml"/><Relationship Type="http://schemas.openxmlformats.org/officeDocument/2006/relationships/slideLayout" Id="rId1" Target="../slideLayouts/slideLayout2.xml"/><Relationship Type="http://schemas.openxmlformats.org/officeDocument/2006/relationships/image" Id="rId3" Target="../media/image08.jpg"/></Relationships>
</file>

<file path=ppt/slides/_rels/slide46.xml.rels><?xml version="1.0" encoding="UTF-8" standalone="yes"?><Relationships xmlns="http://schemas.openxmlformats.org/package/2006/relationships"><Relationship Type="http://schemas.openxmlformats.org/officeDocument/2006/relationships/notesSlide" Id="rId2" Target="../notesSlides/notesSlide46.xml"/><Relationship Type="http://schemas.openxmlformats.org/officeDocument/2006/relationships/slideLayout" Id="rId1" Target="../slideLayouts/slideLayout2.xml"/></Relationships>
</file>

<file path=ppt/slides/_rels/slide47.xml.rels><?xml version="1.0" encoding="UTF-8" standalone="yes"?><Relationships xmlns="http://schemas.openxmlformats.org/package/2006/relationships"><Relationship Type="http://schemas.openxmlformats.org/officeDocument/2006/relationships/notesSlide" Id="rId2" Target="../notesSlides/notesSlide47.xml"/><Relationship Type="http://schemas.openxmlformats.org/officeDocument/2006/relationships/slideLayout" Id="rId1" Target="../slideLayouts/slideLayout2.xml"/></Relationships>
</file>

<file path=ppt/slides/_rels/slide48.xml.rels><?xml version="1.0" encoding="UTF-8" standalone="yes"?><Relationships xmlns="http://schemas.openxmlformats.org/package/2006/relationships"><Relationship Type="http://schemas.openxmlformats.org/officeDocument/2006/relationships/notesSlide" Id="rId2" Target="../notesSlides/notesSlide48.xml"/><Relationship Type="http://schemas.openxmlformats.org/officeDocument/2006/relationships/slideLayout" Id="rId1" Target="../slideLayouts/slideLayout2.xml"/><Relationship Type="http://schemas.openxmlformats.org/officeDocument/2006/relationships/image" Id="rId3" Target="../media/image17.png"/></Relationships>
</file>

<file path=ppt/slides/_rels/slide49.xml.rels><?xml version="1.0" encoding="UTF-8" standalone="yes"?><Relationships xmlns="http://schemas.openxmlformats.org/package/2006/relationships"><Relationship Type="http://schemas.openxmlformats.org/officeDocument/2006/relationships/notesSlide" Id="rId2" Target="../notesSlides/notesSlide49.xml"/><Relationship Type="http://schemas.openxmlformats.org/officeDocument/2006/relationships/slideLayout" Id="rId1" Target="../slideLayouts/slideLayout2.xml"/></Relationships>
</file>

<file path=ppt/slides/_rels/slide5.xml.rels><?xml version="1.0" encoding="UTF-8" standalone="yes"?><Relationships xmlns="http://schemas.openxmlformats.org/package/2006/relationships"><Relationship Type="http://schemas.openxmlformats.org/officeDocument/2006/relationships/notesSlide" Id="rId2" Target="../notesSlides/notesSlide5.xml"/><Relationship Type="http://schemas.openxmlformats.org/officeDocument/2006/relationships/slideLayout" Id="rId1" Target="../slideLayouts/slideLayout2.xml"/></Relationships>
</file>

<file path=ppt/slides/_rels/slide50.xml.rels><?xml version="1.0" encoding="UTF-8" standalone="yes"?><Relationships xmlns="http://schemas.openxmlformats.org/package/2006/relationships"><Relationship Type="http://schemas.openxmlformats.org/officeDocument/2006/relationships/notesSlide" Id="rId2" Target="../notesSlides/notesSlide50.xml"/><Relationship Type="http://schemas.openxmlformats.org/officeDocument/2006/relationships/slideLayout" Id="rId1" Target="../slideLayouts/slideLayout2.xml"/><Relationship Type="http://schemas.openxmlformats.org/officeDocument/2006/relationships/image" Id="rId4" Target="../media/image06.gif"/><Relationship Type="http://schemas.openxmlformats.org/officeDocument/2006/relationships/image" Id="rId3" Target="../media/image05.gif"/></Relationships>
</file>

<file path=ppt/slides/_rels/slide51.xml.rels><?xml version="1.0" encoding="UTF-8" standalone="yes"?><Relationships xmlns="http://schemas.openxmlformats.org/package/2006/relationships"><Relationship Type="http://schemas.openxmlformats.org/officeDocument/2006/relationships/notesSlide" Id="rId2" Target="../notesSlides/notesSlide51.xml"/><Relationship Type="http://schemas.openxmlformats.org/officeDocument/2006/relationships/slideLayout" Id="rId1" Target="../slideLayouts/slideLayout2.xml"/><Relationship Type="http://schemas.openxmlformats.org/officeDocument/2006/relationships/image" Id="rId3" Target="../media/image07.gif"/></Relationships>
</file>

<file path=ppt/slides/_rels/slide52.xml.rels><?xml version="1.0" encoding="UTF-8" standalone="yes"?><Relationships xmlns="http://schemas.openxmlformats.org/package/2006/relationships"><Relationship Type="http://schemas.openxmlformats.org/officeDocument/2006/relationships/notesSlide" Id="rId2" Target="../notesSlides/notesSlide52.xml"/><Relationship Type="http://schemas.openxmlformats.org/officeDocument/2006/relationships/slideLayout" Id="rId1" Target="../slideLayouts/slideLayout2.xml"/><Relationship Type="http://schemas.openxmlformats.org/officeDocument/2006/relationships/image" Id="rId4" Target="../media/image11.jpg"/><Relationship Type="http://schemas.openxmlformats.org/officeDocument/2006/relationships/image" Id="rId3" Target="../media/image10.jpg"/></Relationships>
</file>

<file path=ppt/slides/_rels/slide53.xml.rels><?xml version="1.0" encoding="UTF-8" standalone="yes"?><Relationships xmlns="http://schemas.openxmlformats.org/package/2006/relationships"><Relationship Type="http://schemas.openxmlformats.org/officeDocument/2006/relationships/notesSlide" Id="rId2" Target="../notesSlides/notesSlide53.xml"/><Relationship Type="http://schemas.openxmlformats.org/officeDocument/2006/relationships/slideLayout" Id="rId1" Target="../slideLayouts/slideLayout2.xml"/></Relationships>
</file>

<file path=ppt/slides/_rels/slide54.xml.rels><?xml version="1.0" encoding="UTF-8" standalone="yes"?><Relationships xmlns="http://schemas.openxmlformats.org/package/2006/relationships"><Relationship Type="http://schemas.openxmlformats.org/officeDocument/2006/relationships/notesSlide" Id="rId2" Target="../notesSlides/notesSlide54.xml"/><Relationship Type="http://schemas.openxmlformats.org/officeDocument/2006/relationships/slideLayout" Id="rId1" Target="../slideLayouts/slideLayout2.xml"/></Relationships>
</file>

<file path=ppt/slides/_rels/slide55.xml.rels><?xml version="1.0" encoding="UTF-8" standalone="yes"?><Relationships xmlns="http://schemas.openxmlformats.org/package/2006/relationships"><Relationship Type="http://schemas.openxmlformats.org/officeDocument/2006/relationships/notesSlide" Id="rId2" Target="../notesSlides/notesSlide55.xml"/><Relationship Type="http://schemas.openxmlformats.org/officeDocument/2006/relationships/slideLayout" Id="rId1" Target="../slideLayouts/slideLayout2.xml"/><Relationship Type="http://schemas.openxmlformats.org/officeDocument/2006/relationships/image" Id="rId4" Target="../media/image18.jpg"/><Relationship Type="http://schemas.openxmlformats.org/officeDocument/2006/relationships/image" Id="rId3" Target="../media/image12.jpg"/></Relationships>
</file>

<file path=ppt/slides/_rels/slide56.xml.rels><?xml version="1.0" encoding="UTF-8" standalone="yes"?><Relationships xmlns="http://schemas.openxmlformats.org/package/2006/relationships"><Relationship Type="http://schemas.openxmlformats.org/officeDocument/2006/relationships/notesSlide" Id="rId2" Target="../notesSlides/notesSlide56.xml"/><Relationship Type="http://schemas.openxmlformats.org/officeDocument/2006/relationships/slideLayout" Id="rId1" Target="../slideLayouts/slideLayout2.xml"/><Relationship Type="http://schemas.openxmlformats.org/officeDocument/2006/relationships/image" Id="rId3" Target="../media/image14.jpg"/></Relationships>
</file>

<file path=ppt/slides/_rels/slide57.xml.rels><?xml version="1.0" encoding="UTF-8" standalone="yes"?><Relationships xmlns="http://schemas.openxmlformats.org/package/2006/relationships"><Relationship Type="http://schemas.openxmlformats.org/officeDocument/2006/relationships/notesSlide" Id="rId2" Target="../notesSlides/notesSlide57.xml"/><Relationship Type="http://schemas.openxmlformats.org/officeDocument/2006/relationships/slideLayout" Id="rId1" Target="../slideLayouts/slideLayout2.xml"/><Relationship Type="http://schemas.openxmlformats.org/officeDocument/2006/relationships/image" Id="rId3" Target="../media/image13.jpg"/></Relationships>
</file>

<file path=ppt/slides/_rels/slide58.xml.rels><?xml version="1.0" encoding="UTF-8" standalone="yes"?><Relationships xmlns="http://schemas.openxmlformats.org/package/2006/relationships"><Relationship Type="http://schemas.openxmlformats.org/officeDocument/2006/relationships/notesSlide" Id="rId2" Target="../notesSlides/notesSlide58.xml"/><Relationship Type="http://schemas.openxmlformats.org/officeDocument/2006/relationships/slideLayout" Id="rId1" Target="../slideLayouts/slideLayout2.xml"/></Relationships>
</file>

<file path=ppt/slides/_rels/slide59.xml.rels><?xml version="1.0" encoding="UTF-8" standalone="yes"?><Relationships xmlns="http://schemas.openxmlformats.org/package/2006/relationships"><Relationship Type="http://schemas.openxmlformats.org/officeDocument/2006/relationships/notesSlide" Id="rId2" Target="../notesSlides/notesSlide59.xml"/><Relationship Type="http://schemas.openxmlformats.org/officeDocument/2006/relationships/slideLayout" Id="rId1" Target="../slideLayouts/slideLayout2.xml"/></Relationships>
</file>

<file path=ppt/slides/_rels/slide6.xml.rels><?xml version="1.0" encoding="UTF-8" standalone="yes"?><Relationships xmlns="http://schemas.openxmlformats.org/package/2006/relationships"><Relationship Type="http://schemas.openxmlformats.org/officeDocument/2006/relationships/notesSlide" Id="rId2" Target="../notesSlides/notesSlide6.xml"/><Relationship Type="http://schemas.openxmlformats.org/officeDocument/2006/relationships/slideLayout" Id="rId1" Target="../slideLayouts/slideLayout2.xml"/></Relationships>
</file>

<file path=ppt/slides/_rels/slide60.xml.rels><?xml version="1.0" encoding="UTF-8" standalone="yes"?><Relationships xmlns="http://schemas.openxmlformats.org/package/2006/relationships"><Relationship Type="http://schemas.openxmlformats.org/officeDocument/2006/relationships/notesSlide" Id="rId2" Target="../notesSlides/notesSlide60.xml"/><Relationship Type="http://schemas.openxmlformats.org/officeDocument/2006/relationships/slideLayout" Id="rId1" Target="../slideLayouts/slideLayout2.xml"/></Relationships>
</file>

<file path=ppt/slides/_rels/slide61.xml.rels><?xml version="1.0" encoding="UTF-8" standalone="yes"?><Relationships xmlns="http://schemas.openxmlformats.org/package/2006/relationships"><Relationship Type="http://schemas.openxmlformats.org/officeDocument/2006/relationships/notesSlide" Id="rId2" Target="../notesSlides/notesSlide61.xml"/><Relationship Type="http://schemas.openxmlformats.org/officeDocument/2006/relationships/slideLayout" Id="rId1" Target="../slideLayouts/slideLayout2.xml"/><Relationship Type="http://schemas.openxmlformats.org/officeDocument/2006/relationships/image" Id="rId3" Target="../media/image19.jpg"/></Relationships>
</file>

<file path=ppt/slides/_rels/slide62.xml.rels><?xml version="1.0" encoding="UTF-8" standalone="yes"?><Relationships xmlns="http://schemas.openxmlformats.org/package/2006/relationships"><Relationship Type="http://schemas.openxmlformats.org/officeDocument/2006/relationships/notesSlide" Id="rId2" Target="../notesSlides/notesSlide62.xml"/><Relationship Type="http://schemas.openxmlformats.org/officeDocument/2006/relationships/slideLayout" Id="rId1" Target="../slideLayouts/slideLayout2.xml"/></Relationships>
</file>

<file path=ppt/slides/_rels/slide63.xml.rels><?xml version="1.0" encoding="UTF-8" standalone="yes"?><Relationships xmlns="http://schemas.openxmlformats.org/package/2006/relationships"><Relationship Type="http://schemas.openxmlformats.org/officeDocument/2006/relationships/notesSlide" Id="rId2" Target="../notesSlides/notesSlide63.xml"/><Relationship Type="http://schemas.openxmlformats.org/officeDocument/2006/relationships/slideLayout" Id="rId1" Target="../slideLayouts/slideLayout2.xml"/></Relationships>
</file>

<file path=ppt/slides/_rels/slide64.xml.rels><?xml version="1.0" encoding="UTF-8" standalone="yes"?><Relationships xmlns="http://schemas.openxmlformats.org/package/2006/relationships"><Relationship Type="http://schemas.openxmlformats.org/officeDocument/2006/relationships/notesSlide" Id="rId2" Target="../notesSlides/notesSlide64.xml"/><Relationship Type="http://schemas.openxmlformats.org/officeDocument/2006/relationships/slideLayout" Id="rId1" Target="../slideLayouts/slideLayout2.xml"/></Relationships>
</file>

<file path=ppt/slides/_rels/slide7.xml.rels><?xml version="1.0" encoding="UTF-8" standalone="yes"?><Relationships xmlns="http://schemas.openxmlformats.org/package/2006/relationships"><Relationship Type="http://schemas.openxmlformats.org/officeDocument/2006/relationships/notesSlide" Id="rId2" Target="../notesSlides/notesSlide7.xml"/><Relationship Type="http://schemas.openxmlformats.org/officeDocument/2006/relationships/slideLayout" Id="rId1" Target="../slideLayouts/slideLayout2.xml"/></Relationships>
</file>

<file path=ppt/slides/_rels/slide8.xml.rels><?xml version="1.0" encoding="UTF-8" standalone="yes"?><Relationships xmlns="http://schemas.openxmlformats.org/package/2006/relationships"><Relationship Type="http://schemas.openxmlformats.org/officeDocument/2006/relationships/notesSlide" Id="rId2" Target="../notesSlides/notesSlide8.xml"/><Relationship Type="http://schemas.openxmlformats.org/officeDocument/2006/relationships/slideLayout" Id="rId1" Target="../slideLayouts/slideLayout2.xml"/><Relationship Type="http://schemas.openxmlformats.org/officeDocument/2006/relationships/image" Id="rId3" Target="../media/image02.jpg"/></Relationships>
</file>

<file path=ppt/slides/_rels/slide9.xml.rels><?xml version="1.0" encoding="UTF-8" standalone="yes"?><Relationships xmlns="http://schemas.openxmlformats.org/package/2006/relationships"><Relationship Type="http://schemas.openxmlformats.org/officeDocument/2006/relationships/notesSlide" Id="rId2" Target="../notesSlides/notesSlide9.xml"/><Relationship Type="http://schemas.openxmlformats.org/officeDocument/2006/relationships/slideLayout" Id="rId1"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76" id="76"/>
        <p:cNvGrpSpPr/>
        <p:nvPr/>
      </p:nvGrpSpPr>
      <p:grpSpPr>
        <a:xfrm>
          <a:off y="0" x="0"/>
          <a:ext cy="0" cx="0"/>
          <a:chOff y="0" x="0"/>
          <a:chExt cy="0" cx="0"/>
        </a:xfrm>
      </p:grpSpPr>
      <p:sp>
        <p:nvSpPr>
          <p:cNvPr name="Shape 77" id="77"/>
          <p:cNvSpPr txBox="1"/>
          <p:nvPr>
            <p:ph type="ctrTitle"/>
          </p:nvPr>
        </p:nvSpPr>
        <p:spPr>
          <a:xfrm>
            <a:off y="878858" x="391160"/>
            <a:ext cy="1595100" cx="8351399"/>
          </a:xfrm>
          <a:prstGeom prst="rect">
            <a:avLst/>
          </a:prstGeom>
        </p:spPr>
        <p:txBody>
          <a:bodyPr bIns="91425" tIns="91425" lIns="91425" anchor="ctr" anchorCtr="0" rIns="91425">
            <a:spAutoFit/>
          </a:bodyPr>
          <a:lstStyle/>
          <a:p>
            <a:pPr rtl="0" lvl="0">
              <a:lnSpc>
                <a:spcPct val="115000"/>
              </a:lnSpc>
              <a:buNone/>
            </a:pPr>
            <a:r>
              <a:rPr lang="en">
                <a:latin typeface="Calibri"/>
                <a:ea typeface="Calibri"/>
                <a:cs typeface="Calibri"/>
                <a:sym typeface="Calibri"/>
              </a:rPr>
              <a:t>ECONOMIA MUNDIAL</a:t>
            </a:r>
          </a:p>
          <a:p>
            <a:pPr rtl="0" lvl="0">
              <a:lnSpc>
                <a:spcPct val="115000"/>
              </a:lnSpc>
              <a:buNone/>
            </a:pPr>
            <a:r>
              <a:rPr lang="en">
                <a:latin typeface="Calibri"/>
                <a:ea typeface="Calibri"/>
                <a:cs typeface="Calibri"/>
                <a:sym typeface="Calibri"/>
              </a:rPr>
              <a:t> GLOBALIZAÇÃO: PRÓS E CONTRAS</a:t>
            </a:r>
          </a:p>
        </p:txBody>
      </p:sp>
      <p:sp>
        <p:nvSpPr>
          <p:cNvPr name="Shape 78" id="78"/>
          <p:cNvSpPr txBox="1"/>
          <p:nvPr>
            <p:ph type="subTitle" idx="1"/>
          </p:nvPr>
        </p:nvSpPr>
        <p:spPr>
          <a:xfrm>
            <a:off y="3067548" x="637952"/>
            <a:ext cy="1922399" cx="8342400"/>
          </a:xfrm>
          <a:prstGeom prst="rect">
            <a:avLst/>
          </a:prstGeom>
        </p:spPr>
        <p:txBody>
          <a:bodyPr bIns="91425" tIns="91425" lIns="91425" anchor="ctr" anchorCtr="0" rIns="91425">
            <a:spAutoFit/>
          </a:bodyPr>
          <a:lstStyle/>
          <a:p>
            <a:pPr algn="r" rtl="0" lvl="0">
              <a:lnSpc>
                <a:spcPct val="115000"/>
              </a:lnSpc>
              <a:buNone/>
            </a:pPr>
            <a:r>
              <a:rPr lang="en" i="0">
                <a:latin typeface="Cambria"/>
                <a:ea typeface="Cambria"/>
                <a:cs typeface="Cambria"/>
                <a:sym typeface="Cambria"/>
              </a:rPr>
              <a:t>Débora Todt Petry</a:t>
            </a:r>
          </a:p>
          <a:p>
            <a:pPr algn="r" rtl="0" lvl="0">
              <a:lnSpc>
                <a:spcPct val="115000"/>
              </a:lnSpc>
              <a:buNone/>
            </a:pPr>
            <a:r>
              <a:rPr lang="en" i="0">
                <a:latin typeface="Cambria"/>
                <a:ea typeface="Cambria"/>
                <a:cs typeface="Cambria"/>
                <a:sym typeface="Cambria"/>
              </a:rPr>
              <a:t>        João Luiz Grave Gross</a:t>
            </a:r>
          </a:p>
          <a:p>
            <a:pPr algn="r" rtl="0" lvl="0">
              <a:lnSpc>
                <a:spcPct val="115000"/>
              </a:lnSpc>
              <a:buNone/>
            </a:pPr>
            <a:r>
              <a:rPr lang="en" i="0">
                <a:latin typeface="Cambria"/>
                <a:ea typeface="Cambria"/>
                <a:cs typeface="Cambria"/>
                <a:sym typeface="Cambria"/>
              </a:rPr>
              <a:t>        Juliana Venturini Pinto</a:t>
            </a:r>
          </a:p>
          <a:p>
            <a:pPr algn="r" rtl="0" lvl="0">
              <a:lnSpc>
                <a:spcPct val="115000"/>
              </a:lnSpc>
              <a:buNone/>
            </a:pPr>
            <a:r>
              <a:rPr lang="en" i="0">
                <a:latin typeface="Cambria"/>
                <a:ea typeface="Cambria"/>
                <a:cs typeface="Cambria"/>
                <a:sym typeface="Cambria"/>
              </a:rPr>
              <a:t>        Rafael Luis Vanz</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31" id="131"/>
        <p:cNvGrpSpPr/>
        <p:nvPr/>
      </p:nvGrpSpPr>
      <p:grpSpPr>
        <a:xfrm>
          <a:off y="0" x="0"/>
          <a:ext cy="0" cx="0"/>
          <a:chOff y="0" x="0"/>
          <a:chExt cy="0" cx="0"/>
        </a:xfrm>
      </p:grpSpPr>
      <p:sp>
        <p:nvSpPr>
          <p:cNvPr name="Shape 132" id="132"/>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a:solidFill>
                  <a:srgbClr val="000000"/>
                </a:solidFill>
                <a:latin typeface="Calibri"/>
                <a:ea typeface="Calibri"/>
                <a:cs typeface="Calibri"/>
                <a:sym typeface="Calibri"/>
              </a:rPr>
              <a:t>As décadas do pós-guerra (</a:t>
            </a:r>
            <a:r>
              <a:rPr lang="en" b="1">
                <a:solidFill>
                  <a:srgbClr val="000000"/>
                </a:solidFill>
                <a:latin typeface="Calibri"/>
                <a:ea typeface="Calibri"/>
                <a:cs typeface="Calibri"/>
                <a:sym typeface="Calibri"/>
              </a:rPr>
              <a:t>terceiro estágio</a:t>
            </a:r>
            <a:r>
              <a:rPr lang="en">
                <a:solidFill>
                  <a:srgbClr val="000000"/>
                </a:solidFill>
                <a:latin typeface="Calibri"/>
                <a:ea typeface="Calibri"/>
                <a:cs typeface="Calibri"/>
                <a:sym typeface="Calibri"/>
              </a:rPr>
              <a:t>): a Guerra Fria e a constituição da União Soviética na Europa Oriental, isolaram essa parte do mundo do processo de integração internacional dos mercados, estabelecendo uma fronteira geopolítica para a globalização. Mas fora dos territórios delimitados pela Cortina de Ferro a interdependência das economias de mercado se aprofundou e se consolidou. Sob a liderança geopolítica dos Estados Unidos, a reconstrução europeia e japonesa impulsionou o crescimento da economia mundial. Os dólares do Plano Marshall (1948-1952, Programa de Recuperação Europeia) soldaram os alicerces para a constituição e o alargamento da Comunidade Europeia.</a:t>
            </a:r>
          </a:p>
          <a:p>
            <a:r>
              <a:t/>
            </a:r>
          </a:p>
          <a:p>
            <a:r>
              <a:t/>
            </a:r>
          </a:p>
          <a:p>
            <a:r>
              <a:t/>
            </a:r>
          </a:p>
          <a:p>
            <a:r>
              <a:t/>
            </a:r>
          </a:p>
        </p:txBody>
      </p:sp>
      <p:sp>
        <p:nvSpPr>
          <p:cNvPr name="Shape 133" id="133"/>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2</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GLOBALIZAÇÃO: </a:t>
            </a:r>
            <a:r>
              <a:rPr lang="en" sz="2400" b="1">
                <a:solidFill>
                  <a:srgbClr val="FFFFFF"/>
                </a:solidFill>
                <a:latin typeface="Calibri"/>
                <a:ea typeface="Calibri"/>
                <a:cs typeface="Calibri"/>
                <a:sym typeface="Calibri"/>
              </a:rPr>
              <a:t>CONCEITO E HSTÓRIA</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37" id="137"/>
        <p:cNvGrpSpPr/>
        <p:nvPr/>
      </p:nvGrpSpPr>
      <p:grpSpPr>
        <a:xfrm>
          <a:off y="0" x="0"/>
          <a:ext cy="0" cx="0"/>
          <a:chOff y="0" x="0"/>
          <a:chExt cy="0" cx="0"/>
        </a:xfrm>
      </p:grpSpPr>
      <p:sp>
        <p:nvSpPr>
          <p:cNvPr name="Shape 138" id="138"/>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a:solidFill>
                  <a:srgbClr val="000000"/>
                </a:solidFill>
                <a:latin typeface="Calibri"/>
                <a:ea typeface="Calibri"/>
                <a:cs typeface="Calibri"/>
                <a:sym typeface="Calibri"/>
              </a:rPr>
              <a:t>No Extremo Oriente, a indústria japonesa foi reconstruída em estreita ligação com os mercados consumidores do Ocidente. A economia de mercado, durante a Guerra Fria, estruturou-se sobre três pólos industriais integrados e protegidos pelo escudo de tropas, bases e vetores nucleares dos Estados Unidos.</a:t>
            </a:r>
          </a:p>
          <a:p>
            <a:pPr rtl="0" lvl="0">
              <a:buNone/>
            </a:pPr>
            <a:r>
              <a:rPr lang="en">
                <a:solidFill>
                  <a:srgbClr val="000000"/>
                </a:solidFill>
                <a:latin typeface="Calibri"/>
                <a:ea typeface="Calibri"/>
                <a:cs typeface="Calibri"/>
                <a:sym typeface="Calibri"/>
              </a:rPr>
              <a:t>Preparando o pós-guerra, os Estados Unidos e seus aliados europeus tinham estabelecido, na </a:t>
            </a:r>
            <a:r>
              <a:rPr lang="en" b="1">
                <a:solidFill>
                  <a:srgbClr val="000000"/>
                </a:solidFill>
                <a:latin typeface="Calibri"/>
                <a:ea typeface="Calibri"/>
                <a:cs typeface="Calibri"/>
                <a:sym typeface="Calibri"/>
              </a:rPr>
              <a:t>Conferência de Bretton Woods</a:t>
            </a:r>
            <a:r>
              <a:rPr lang="en">
                <a:solidFill>
                  <a:srgbClr val="000000"/>
                </a:solidFill>
                <a:latin typeface="Calibri"/>
                <a:ea typeface="Calibri"/>
                <a:cs typeface="Calibri"/>
                <a:sym typeface="Calibri"/>
              </a:rPr>
              <a:t> (1944), um sistema internacional de câmbio  baseado no dólar. A moeda americana foi ligada ao ouro, passando a funcionar como divisa de referência para o intercâmbio internacional. O dólar conseguiu manter a sua paridade com o ouro durante quase três décadas, e refletia o predomínio econômico dos Estados Unidos.</a:t>
            </a:r>
          </a:p>
          <a:p>
            <a:pPr rtl="0" lvl="0">
              <a:buNone/>
            </a:pPr>
            <a:r>
              <a:rPr lang="en">
                <a:solidFill>
                  <a:srgbClr val="000000"/>
                </a:solidFill>
                <a:latin typeface="Calibri"/>
                <a:ea typeface="Calibri"/>
                <a:cs typeface="Calibri"/>
                <a:sym typeface="Calibri"/>
              </a:rPr>
              <a:t>Simultaneamente, ergueram-se instituições intergovernamentais destinadas a assegurar empréstimos internacionais, amenizando o risco da disseminação de colapsos econômicos localizados.</a:t>
            </a:r>
          </a:p>
          <a:p>
            <a:r>
              <a:t/>
            </a:r>
          </a:p>
          <a:p>
            <a:r>
              <a:t/>
            </a:r>
          </a:p>
          <a:p>
            <a:r>
              <a:t/>
            </a:r>
          </a:p>
          <a:p>
            <a:r>
              <a:t/>
            </a:r>
          </a:p>
          <a:p>
            <a:r>
              <a:t/>
            </a:r>
          </a:p>
        </p:txBody>
      </p:sp>
      <p:sp>
        <p:nvSpPr>
          <p:cNvPr name="Shape 139" id="139"/>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2</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GLOBALIZAÇÃO: </a:t>
            </a:r>
            <a:r>
              <a:rPr lang="en" sz="2400" b="1">
                <a:solidFill>
                  <a:srgbClr val="FFFFFF"/>
                </a:solidFill>
                <a:latin typeface="Calibri"/>
                <a:ea typeface="Calibri"/>
                <a:cs typeface="Calibri"/>
                <a:sym typeface="Calibri"/>
              </a:rPr>
              <a:t>CONCEITO E HSTÓRIA</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43" id="143"/>
        <p:cNvGrpSpPr/>
        <p:nvPr/>
      </p:nvGrpSpPr>
      <p:grpSpPr>
        <a:xfrm>
          <a:off y="0" x="0"/>
          <a:ext cy="0" cx="0"/>
          <a:chOff y="0" x="0"/>
          <a:chExt cy="0" cx="0"/>
        </a:xfrm>
      </p:grpSpPr>
      <p:sp>
        <p:nvSpPr>
          <p:cNvPr name="Shape 144" id="144"/>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a:solidFill>
                  <a:srgbClr val="000000"/>
                </a:solidFill>
                <a:latin typeface="Calibri"/>
                <a:ea typeface="Calibri"/>
                <a:cs typeface="Calibri"/>
                <a:sym typeface="Calibri"/>
              </a:rPr>
              <a:t>Assim nasceram o Fundo Monetário Internacional (FMI) e o Banco Mundial. </a:t>
            </a:r>
          </a:p>
          <a:p>
            <a:pPr rtl="0" lvl="0">
              <a:buNone/>
            </a:pPr>
            <a:r>
              <a:rPr lang="en">
                <a:solidFill>
                  <a:srgbClr val="000000"/>
                </a:solidFill>
                <a:latin typeface="Calibri"/>
                <a:ea typeface="Calibri"/>
                <a:cs typeface="Calibri"/>
                <a:sym typeface="Calibri"/>
              </a:rPr>
              <a:t>O FMI é uma organização internacional que pretende assegurar o bom funcionamento do sistema financeiro mundial pelo monitoramento das taxas de câmbio e da balança de pagamentos, através de assistência técnica e financeira. Sua criação ocorreu pouco antes do final da segunda guerra mundial, em julho de 1944, e sua sede é em Washington, DC, Estados Unidos.</a:t>
            </a:r>
          </a:p>
          <a:p>
            <a:pPr rtl="0" lvl="0">
              <a:buNone/>
            </a:pPr>
            <a:r>
              <a:rPr lang="en">
                <a:solidFill>
                  <a:srgbClr val="000000"/>
                </a:solidFill>
                <a:latin typeface="Calibri"/>
                <a:ea typeface="Calibri"/>
                <a:cs typeface="Calibri"/>
                <a:sym typeface="Calibri"/>
              </a:rPr>
              <a:t>O Banco Mundial é uma instituição financeira internacional que fornece empréstimos para países em desenvolvimento em programas de capital. O Banco é composto por duas instituições: Banco Internacional para Reconstrução e Desenvolvimento (BIRD) e Associação Internacional de Desenvolvimento (AID).</a:t>
            </a:r>
          </a:p>
          <a:p>
            <a:pPr rtl="0" lvl="0">
              <a:buNone/>
            </a:pPr>
            <a:r>
              <a:rPr lang="en">
                <a:solidFill>
                  <a:srgbClr val="000000"/>
                </a:solidFill>
                <a:latin typeface="Calibri"/>
                <a:ea typeface="Calibri"/>
                <a:cs typeface="Calibri"/>
                <a:sym typeface="Calibri"/>
              </a:rPr>
              <a:t>Por costume, a presidência das duas instituições é dividida entre a Europa e os Estados Unidos, sendo o Banco Mundial presidido por um norte-americano, enquanto o FMI é presidido por um europeu.</a:t>
            </a:r>
          </a:p>
          <a:p>
            <a:r>
              <a:t/>
            </a:r>
          </a:p>
          <a:p>
            <a:r>
              <a:t/>
            </a:r>
          </a:p>
          <a:p>
            <a:r>
              <a:t/>
            </a:r>
          </a:p>
          <a:p>
            <a:r>
              <a:t/>
            </a:r>
          </a:p>
          <a:p>
            <a:r>
              <a:t/>
            </a:r>
          </a:p>
        </p:txBody>
      </p:sp>
      <p:sp>
        <p:nvSpPr>
          <p:cNvPr name="Shape 145" id="145"/>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2</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GLOBALIZAÇÃO: </a:t>
            </a:r>
            <a:r>
              <a:rPr lang="en" sz="2400" b="1">
                <a:solidFill>
                  <a:srgbClr val="FFFFFF"/>
                </a:solidFill>
                <a:latin typeface="Calibri"/>
                <a:ea typeface="Calibri"/>
                <a:cs typeface="Calibri"/>
                <a:sym typeface="Calibri"/>
              </a:rPr>
              <a:t>CONCEITO E HSTÓRIA</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49" id="149"/>
        <p:cNvGrpSpPr/>
        <p:nvPr/>
      </p:nvGrpSpPr>
      <p:grpSpPr>
        <a:xfrm>
          <a:off y="0" x="0"/>
          <a:ext cy="0" cx="0"/>
          <a:chOff y="0" x="0"/>
          <a:chExt cy="0" cx="0"/>
        </a:xfrm>
      </p:grpSpPr>
      <p:sp>
        <p:nvSpPr>
          <p:cNvPr name="Shape 150" id="150"/>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Clr>
                <a:srgbClr val="000000"/>
              </a:buClr>
              <a:buSzPct val="55000"/>
              <a:buFont typeface="Arial"/>
              <a:buNone/>
            </a:pPr>
            <a:r>
              <a:rPr lang="en">
                <a:solidFill>
                  <a:srgbClr val="000000"/>
                </a:solidFill>
                <a:latin typeface="Calibri"/>
                <a:ea typeface="Calibri"/>
                <a:cs typeface="Calibri"/>
                <a:sym typeface="Calibri"/>
              </a:rPr>
              <a:t>A OMC entrou em funcionamento em 1 de janeiro de 1995. </a:t>
            </a:r>
          </a:p>
          <a:p>
            <a:pPr rtl="0" lvl="0">
              <a:buClr>
                <a:srgbClr val="000000"/>
              </a:buClr>
              <a:buSzPct val="55000"/>
              <a:buFont typeface="Arial"/>
              <a:buNone/>
            </a:pPr>
            <a:r>
              <a:rPr lang="en">
                <a:solidFill>
                  <a:srgbClr val="000000"/>
                </a:solidFill>
                <a:latin typeface="Calibri"/>
                <a:ea typeface="Calibri"/>
                <a:cs typeface="Calibri"/>
                <a:sym typeface="Calibri"/>
              </a:rPr>
              <a:t>No início da década de 1970,  a paridade entre o dólar e o ouro foi rompida. A nova situação refletia o encerramento da hegemonia dos Estados Unidos. A partir desse momento, o conteúdo político da economia mundial tornou-se ainda mais evidente. As potências econômicas passaram a coordenar as suas políticas de câmbio, ou seja, fixar o valor relativo das suas moedas, por meio de reuniões anuais do G5 (grupo das cinco maiores economias: Estados Unidos, Japão, Alemanha, França e Grã-Bretanha). Depois agregou Itália e Canadá, G7 (1976).</a:t>
            </a:r>
          </a:p>
          <a:p>
            <a:pPr rtl="0" lvl="0">
              <a:buClr>
                <a:srgbClr val="000000"/>
              </a:buClr>
              <a:buSzPct val="55000"/>
              <a:buFont typeface="Arial"/>
              <a:buNone/>
            </a:pPr>
            <a:r>
              <a:rPr lang="en">
                <a:solidFill>
                  <a:srgbClr val="000000"/>
                </a:solidFill>
                <a:latin typeface="Calibri"/>
                <a:ea typeface="Calibri"/>
                <a:cs typeface="Calibri"/>
                <a:sym typeface="Calibri"/>
              </a:rPr>
              <a:t> </a:t>
            </a:r>
          </a:p>
          <a:p>
            <a:r>
              <a:t/>
            </a:r>
          </a:p>
          <a:p>
            <a:r>
              <a:t/>
            </a:r>
          </a:p>
          <a:p>
            <a:r>
              <a:t/>
            </a:r>
          </a:p>
          <a:p>
            <a:r>
              <a:t/>
            </a:r>
          </a:p>
          <a:p>
            <a:r>
              <a:t/>
            </a:r>
          </a:p>
        </p:txBody>
      </p:sp>
      <p:sp>
        <p:nvSpPr>
          <p:cNvPr name="Shape 151" id="151"/>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2</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GLOBALIZAÇÃO: </a:t>
            </a:r>
            <a:r>
              <a:rPr lang="en" sz="2400" b="1">
                <a:solidFill>
                  <a:srgbClr val="FFFFFF"/>
                </a:solidFill>
                <a:latin typeface="Calibri"/>
                <a:ea typeface="Calibri"/>
                <a:cs typeface="Calibri"/>
                <a:sym typeface="Calibri"/>
              </a:rPr>
              <a:t>CONCEITO E HSTÓRIA</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55" id="155"/>
        <p:cNvGrpSpPr/>
        <p:nvPr/>
      </p:nvGrpSpPr>
      <p:grpSpPr>
        <a:xfrm>
          <a:off y="0" x="0"/>
          <a:ext cy="0" cx="0"/>
          <a:chOff y="0" x="0"/>
          <a:chExt cy="0" cx="0"/>
        </a:xfrm>
      </p:grpSpPr>
      <p:sp>
        <p:nvSpPr>
          <p:cNvPr name="Shape 156" id="156"/>
          <p:cNvSpPr txBox="1"/>
          <p:nvPr>
            <p:ph type="body" idx="1"/>
          </p:nvPr>
        </p:nvSpPr>
        <p:spPr>
          <a:xfrm>
            <a:off y="1600200" x="457200"/>
            <a:ext cy="4840199" cx="8229600"/>
          </a:xfrm>
          <a:prstGeom prst="rect">
            <a:avLst/>
          </a:prstGeom>
        </p:spPr>
        <p:txBody>
          <a:bodyPr bIns="91425" tIns="91425" lIns="91425" anchor="t" anchorCtr="0" rIns="91425">
            <a:spAutoFit/>
          </a:bodyPr>
          <a:lstStyle/>
          <a:p>
            <a:pPr indent="-355600" marL="457200" rtl="0" lvl="0">
              <a:buClr>
                <a:schemeClr val="dk1"/>
              </a:buClr>
              <a:buSzPct val="166666"/>
              <a:buFont typeface="Arial"/>
              <a:buChar char="•"/>
            </a:pPr>
            <a:r>
              <a:rPr lang="en">
                <a:solidFill>
                  <a:srgbClr val="000000"/>
                </a:solidFill>
                <a:latin typeface="Calibri"/>
                <a:ea typeface="Calibri"/>
                <a:cs typeface="Calibri"/>
                <a:sym typeface="Calibri"/>
              </a:rPr>
              <a:t>A edificação de blocos regionais representa uma estratégia dos Estados direcionada para a inserção das suas economias na economia-mundo.</a:t>
            </a:r>
          </a:p>
          <a:p>
            <a:r>
              <a:t/>
            </a:r>
          </a:p>
          <a:p>
            <a:pPr indent="-355600" marL="457200" rtl="0" lvl="0">
              <a:buClr>
                <a:schemeClr val="dk1"/>
              </a:buClr>
              <a:buSzPct val="166666"/>
              <a:buFont typeface="Arial"/>
              <a:buChar char="•"/>
            </a:pPr>
            <a:r>
              <a:rPr lang="en">
                <a:solidFill>
                  <a:srgbClr val="000000"/>
                </a:solidFill>
                <a:latin typeface="Calibri"/>
                <a:ea typeface="Calibri"/>
                <a:cs typeface="Calibri"/>
                <a:sym typeface="Calibri"/>
              </a:rPr>
              <a:t>A multiplicação dos acordos e blocos econômicos regionais constitui um dos fenômenos mais marcantes do pós-Guerra Fria.</a:t>
            </a:r>
          </a:p>
          <a:p>
            <a:r>
              <a:t/>
            </a:r>
          </a:p>
          <a:p>
            <a:pPr indent="-355600" marL="457200" rtl="0" lvl="0">
              <a:buClr>
                <a:schemeClr val="dk1"/>
              </a:buClr>
              <a:buSzPct val="166666"/>
              <a:buFont typeface="Arial"/>
              <a:buChar char="•"/>
            </a:pPr>
            <a:r>
              <a:rPr lang="en">
                <a:solidFill>
                  <a:srgbClr val="000000"/>
                </a:solidFill>
                <a:latin typeface="Calibri"/>
                <a:ea typeface="Calibri"/>
                <a:cs typeface="Calibri"/>
                <a:sym typeface="Calibri"/>
              </a:rPr>
              <a:t>Defensores do livre comércio são em geral opostos aos blocos econômicos, que segundo eles, incentivam regiões em oposição ao livre comércio global.</a:t>
            </a:r>
          </a:p>
          <a:p>
            <a:r>
              <a:t/>
            </a:r>
          </a:p>
          <a:p>
            <a:pPr indent="-355600" marL="457200" rtl="0" lvl="0">
              <a:buClr>
                <a:schemeClr val="dk1"/>
              </a:buClr>
              <a:buSzPct val="166666"/>
              <a:buFont typeface="Arial"/>
              <a:buChar char="•"/>
            </a:pPr>
            <a:r>
              <a:rPr lang="en">
                <a:solidFill>
                  <a:srgbClr val="000000"/>
                </a:solidFill>
                <a:latin typeface="Calibri"/>
                <a:ea typeface="Calibri"/>
                <a:cs typeface="Calibri"/>
                <a:sym typeface="Calibri"/>
              </a:rPr>
              <a:t>Cinco tipos de blocos regionais.</a:t>
            </a:r>
          </a:p>
          <a:p>
            <a:r>
              <a:t/>
            </a:r>
          </a:p>
          <a:p>
            <a:r>
              <a:t/>
            </a:r>
          </a:p>
          <a:p>
            <a:r>
              <a:t/>
            </a:r>
          </a:p>
          <a:p>
            <a:r>
              <a:t/>
            </a:r>
          </a:p>
          <a:p>
            <a:r>
              <a:t/>
            </a:r>
          </a:p>
        </p:txBody>
      </p:sp>
      <p:sp>
        <p:nvSpPr>
          <p:cNvPr name="Shape 157" id="157"/>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3.</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BLOCOS ECONÔMICOS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61" id="161"/>
        <p:cNvGrpSpPr/>
        <p:nvPr/>
      </p:nvGrpSpPr>
      <p:grpSpPr>
        <a:xfrm>
          <a:off y="0" x="0"/>
          <a:ext cy="0" cx="0"/>
          <a:chOff y="0" x="0"/>
          <a:chExt cy="0" cx="0"/>
        </a:xfrm>
      </p:grpSpPr>
      <p:sp>
        <p:nvSpPr>
          <p:cNvPr name="Shape 162" id="162"/>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b="1">
                <a:solidFill>
                  <a:srgbClr val="000000"/>
                </a:solidFill>
                <a:latin typeface="Calibri"/>
                <a:ea typeface="Calibri"/>
                <a:cs typeface="Calibri"/>
                <a:sym typeface="Calibri"/>
              </a:rPr>
              <a:t>Áreas ou Zonas de Livre Comércio</a:t>
            </a:r>
          </a:p>
          <a:p>
            <a:r>
              <a:t/>
            </a:r>
          </a:p>
          <a:p>
            <a:pPr rtl="0" lvl="0">
              <a:buNone/>
            </a:pPr>
            <a:r>
              <a:rPr lang="en">
                <a:solidFill>
                  <a:srgbClr val="000000"/>
                </a:solidFill>
                <a:latin typeface="Calibri"/>
                <a:ea typeface="Calibri"/>
                <a:cs typeface="Calibri"/>
                <a:sym typeface="Calibri"/>
              </a:rPr>
              <a:t>O menos ambicioso dos tratados econômicos. Trata-se de um acordo entre os países-membros, a fim de eliminar restrições tarifárias e não-tarifárias no que diz respeito a circulação de mercadorias entre os integrantes.</a:t>
            </a:r>
          </a:p>
          <a:p>
            <a:r>
              <a:t/>
            </a:r>
          </a:p>
          <a:p>
            <a:pPr rtl="0" lvl="0">
              <a:buNone/>
            </a:pPr>
            <a:r>
              <a:rPr lang="en">
                <a:solidFill>
                  <a:srgbClr val="000000"/>
                </a:solidFill>
                <a:latin typeface="Calibri"/>
                <a:ea typeface="Calibri"/>
                <a:cs typeface="Calibri"/>
                <a:sym typeface="Calibri"/>
              </a:rPr>
              <a:t>Exemplo: Nafta.</a:t>
            </a:r>
          </a:p>
          <a:p>
            <a:r>
              <a:t/>
            </a:r>
          </a:p>
          <a:p>
            <a:r>
              <a:t/>
            </a:r>
          </a:p>
          <a:p>
            <a:r>
              <a:t/>
            </a:r>
          </a:p>
          <a:p>
            <a:r>
              <a:t/>
            </a:r>
          </a:p>
          <a:p>
            <a:r>
              <a:t/>
            </a:r>
          </a:p>
          <a:p>
            <a:r>
              <a:t/>
            </a:r>
          </a:p>
          <a:p>
            <a:r>
              <a:t/>
            </a:r>
          </a:p>
        </p:txBody>
      </p:sp>
      <p:sp>
        <p:nvSpPr>
          <p:cNvPr name="Shape 163" id="163"/>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3.</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BLOCOS ECONÔMICOS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67" id="167"/>
        <p:cNvGrpSpPr/>
        <p:nvPr/>
      </p:nvGrpSpPr>
      <p:grpSpPr>
        <a:xfrm>
          <a:off y="0" x="0"/>
          <a:ext cy="0" cx="0"/>
          <a:chOff y="0" x="0"/>
          <a:chExt cy="0" cx="0"/>
        </a:xfrm>
      </p:grpSpPr>
      <p:sp>
        <p:nvSpPr>
          <p:cNvPr name="Shape 168" id="168"/>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b="1">
                <a:solidFill>
                  <a:srgbClr val="000000"/>
                </a:solidFill>
                <a:latin typeface="Calibri"/>
                <a:ea typeface="Calibri"/>
                <a:cs typeface="Calibri"/>
                <a:sym typeface="Calibri"/>
              </a:rPr>
              <a:t>União Aduaneira</a:t>
            </a:r>
          </a:p>
          <a:p>
            <a:r>
              <a:t/>
            </a:r>
          </a:p>
          <a:p>
            <a:pPr rtl="0" lvl="0">
              <a:buNone/>
            </a:pPr>
            <a:r>
              <a:rPr lang="en">
                <a:solidFill>
                  <a:srgbClr val="000000"/>
                </a:solidFill>
                <a:latin typeface="Calibri"/>
                <a:ea typeface="Calibri"/>
                <a:cs typeface="Calibri"/>
                <a:sym typeface="Calibri"/>
              </a:rPr>
              <a:t>Em uma união aduaneira, os países não só liberalizam o comércio dentro da região (área de livre comércio), mas adotam também uma política comercial comum para o resto do mundo. Adotam uma tarifa externa comum e normas alfandegárias e de procedimento comuns, de tal forma que os bens são tratados da mesma maneira, independentemente do ponto por onde ingressarem na união aduaneira. No limite, uma união aduaneira implica desaparecimento das alfândegas internas. Numa União Aduaneira, os objetivos são mais amplos, abrangendo a criação de regras comuns de comércio com países exteriores ao bloco.</a:t>
            </a:r>
          </a:p>
          <a:p>
            <a:r>
              <a:t/>
            </a:r>
          </a:p>
          <a:p>
            <a:pPr rtl="0" lvl="0">
              <a:buNone/>
            </a:pPr>
            <a:r>
              <a:rPr lang="en">
                <a:solidFill>
                  <a:srgbClr val="000000"/>
                </a:solidFill>
                <a:latin typeface="Calibri"/>
                <a:ea typeface="Calibri"/>
                <a:cs typeface="Calibri"/>
                <a:sym typeface="Calibri"/>
              </a:rPr>
              <a:t>Exemplo: Mercosul.</a:t>
            </a:r>
          </a:p>
          <a:p>
            <a:r>
              <a:t/>
            </a:r>
          </a:p>
          <a:p>
            <a:r>
              <a:t/>
            </a:r>
          </a:p>
          <a:p>
            <a:r>
              <a:t/>
            </a:r>
          </a:p>
          <a:p>
            <a:r>
              <a:t/>
            </a:r>
          </a:p>
          <a:p>
            <a:r>
              <a:t/>
            </a:r>
          </a:p>
        </p:txBody>
      </p:sp>
      <p:sp>
        <p:nvSpPr>
          <p:cNvPr name="Shape 169" id="169"/>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3.</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BLOCOS ECONÔMICOS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73" id="173"/>
        <p:cNvGrpSpPr/>
        <p:nvPr/>
      </p:nvGrpSpPr>
      <p:grpSpPr>
        <a:xfrm>
          <a:off y="0" x="0"/>
          <a:ext cy="0" cx="0"/>
          <a:chOff y="0" x="0"/>
          <a:chExt cy="0" cx="0"/>
        </a:xfrm>
      </p:grpSpPr>
      <p:sp>
        <p:nvSpPr>
          <p:cNvPr name="Shape 174" id="174"/>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b="1">
                <a:solidFill>
                  <a:srgbClr val="000000"/>
                </a:solidFill>
                <a:latin typeface="Calibri"/>
                <a:ea typeface="Calibri"/>
                <a:cs typeface="Calibri"/>
                <a:sym typeface="Calibri"/>
              </a:rPr>
              <a:t>Mercado Comum</a:t>
            </a:r>
          </a:p>
          <a:p>
            <a:r>
              <a:t/>
            </a:r>
          </a:p>
          <a:p>
            <a:pPr rtl="0" lvl="0">
              <a:buNone/>
            </a:pPr>
            <a:r>
              <a:rPr lang="en">
                <a:solidFill>
                  <a:srgbClr val="000000"/>
                </a:solidFill>
                <a:latin typeface="Calibri"/>
                <a:ea typeface="Calibri"/>
                <a:cs typeface="Calibri"/>
                <a:sym typeface="Calibri"/>
              </a:rPr>
              <a:t>Um mercado comum é uma união aduaneira com políticas comuns de regulamentação de produtos e com liberdade de circulação de todos os três fatores de produção (terra, capital e trabalho) e de iniciativa. Em tese, a circulação de capital, trabalho, bens e serviços entre os membros deve ser tão livre como dentro do território de cada participante.</a:t>
            </a:r>
          </a:p>
          <a:p>
            <a:r>
              <a:t/>
            </a:r>
          </a:p>
          <a:p>
            <a:pPr rtl="0" lvl="0">
              <a:buNone/>
            </a:pPr>
            <a:r>
              <a:rPr lang="en">
                <a:solidFill>
                  <a:srgbClr val="000000"/>
                </a:solidFill>
                <a:latin typeface="Calibri"/>
                <a:ea typeface="Calibri"/>
                <a:cs typeface="Calibri"/>
                <a:sym typeface="Calibri"/>
              </a:rPr>
              <a:t>Exemplo: O Espaço Econômico Europeu (EEE). A EEE é sustentada em quatro liberdades fundamentais, a liberdade de movimento de produtos e mercadorias, a liberdade de movimento de serviços, a liberdade de movimento de pessoas e trabalhadores, a liberdade de movimento de capital.</a:t>
            </a:r>
          </a:p>
          <a:p>
            <a:r>
              <a:t/>
            </a:r>
          </a:p>
          <a:p>
            <a:r>
              <a:t/>
            </a:r>
          </a:p>
          <a:p>
            <a:r>
              <a:t/>
            </a:r>
          </a:p>
          <a:p>
            <a:r>
              <a:t/>
            </a:r>
          </a:p>
          <a:p>
            <a:r>
              <a:t/>
            </a:r>
          </a:p>
        </p:txBody>
      </p:sp>
      <p:sp>
        <p:nvSpPr>
          <p:cNvPr name="Shape 175" id="175"/>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3.</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BLOCOS ECONÔMICOS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79" id="179"/>
        <p:cNvGrpSpPr/>
        <p:nvPr/>
      </p:nvGrpSpPr>
      <p:grpSpPr>
        <a:xfrm>
          <a:off y="0" x="0"/>
          <a:ext cy="0" cx="0"/>
          <a:chOff y="0" x="0"/>
          <a:chExt cy="0" cx="0"/>
        </a:xfrm>
      </p:grpSpPr>
      <p:sp>
        <p:nvSpPr>
          <p:cNvPr name="Shape 180" id="180"/>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b="1">
                <a:solidFill>
                  <a:srgbClr val="000000"/>
                </a:solidFill>
                <a:latin typeface="Calibri"/>
                <a:ea typeface="Calibri"/>
                <a:cs typeface="Calibri"/>
                <a:sym typeface="Calibri"/>
              </a:rPr>
              <a:t>União Econômica e Monetária</a:t>
            </a:r>
          </a:p>
          <a:p>
            <a:r>
              <a:t/>
            </a:r>
          </a:p>
          <a:p>
            <a:pPr rtl="0" lvl="0">
              <a:buNone/>
            </a:pPr>
            <a:r>
              <a:rPr lang="en">
                <a:solidFill>
                  <a:srgbClr val="000000"/>
                </a:solidFill>
                <a:latin typeface="Calibri"/>
                <a:ea typeface="Calibri"/>
                <a:cs typeface="Calibri"/>
                <a:sym typeface="Calibri"/>
              </a:rPr>
              <a:t>Implica numa integração econômica mais profunda, com a adoção das mesmas normas de comércio interno e externo, unificando as economias e, num estágio mais avançado, as moedas e instituições.</a:t>
            </a:r>
          </a:p>
          <a:p>
            <a:r>
              <a:t/>
            </a:r>
          </a:p>
          <a:p>
            <a:pPr rtl="0" lvl="0">
              <a:buNone/>
            </a:pPr>
            <a:r>
              <a:rPr lang="en">
                <a:solidFill>
                  <a:srgbClr val="000000"/>
                </a:solidFill>
                <a:latin typeface="Calibri"/>
                <a:ea typeface="Calibri"/>
                <a:cs typeface="Calibri"/>
                <a:sym typeface="Calibri"/>
              </a:rPr>
              <a:t>Exemplo: A União Econômica Monetária da União Europeia (UEM) tem como principal objetivo a implementação da moeda única. A UEM teve início em 1990.</a:t>
            </a:r>
          </a:p>
          <a:p>
            <a:r>
              <a:t/>
            </a:r>
          </a:p>
          <a:p>
            <a:r>
              <a:t/>
            </a:r>
          </a:p>
          <a:p>
            <a:r>
              <a:t/>
            </a:r>
          </a:p>
          <a:p>
            <a:r>
              <a:t/>
            </a:r>
          </a:p>
          <a:p>
            <a:r>
              <a:t/>
            </a:r>
          </a:p>
        </p:txBody>
      </p:sp>
      <p:sp>
        <p:nvSpPr>
          <p:cNvPr name="Shape 181" id="181"/>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3.</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BLOCOS ECONÔMICOS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85" id="185"/>
        <p:cNvGrpSpPr/>
        <p:nvPr/>
      </p:nvGrpSpPr>
      <p:grpSpPr>
        <a:xfrm>
          <a:off y="0" x="0"/>
          <a:ext cy="0" cx="0"/>
          <a:chOff y="0" x="0"/>
          <a:chExt cy="0" cx="0"/>
        </a:xfrm>
      </p:grpSpPr>
      <p:sp>
        <p:nvSpPr>
          <p:cNvPr name="Shape 186" id="186"/>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b="1">
                <a:solidFill>
                  <a:srgbClr val="000000"/>
                </a:solidFill>
                <a:latin typeface="Calibri"/>
                <a:ea typeface="Calibri"/>
                <a:cs typeface="Calibri"/>
                <a:sym typeface="Calibri"/>
              </a:rPr>
              <a:t>Áreas de Integração por Investimentos</a:t>
            </a:r>
          </a:p>
          <a:p>
            <a:r>
              <a:t/>
            </a:r>
          </a:p>
          <a:p>
            <a:pPr rtl="0" lvl="0">
              <a:buNone/>
            </a:pPr>
            <a:r>
              <a:rPr lang="en">
                <a:solidFill>
                  <a:srgbClr val="000000"/>
                </a:solidFill>
                <a:latin typeface="Calibri"/>
                <a:ea typeface="Calibri"/>
                <a:cs typeface="Calibri"/>
                <a:sym typeface="Calibri"/>
              </a:rPr>
              <a:t>Formado pelas forças econômicas e não regulamentado por qualquer tipo de tratado entre Estados. Não têm limites geográficos definidos pelos Estados, por este motivo, podem se alastrar ou contrair. Um grande exemplo é a chamada Bacia do Pacífico.</a:t>
            </a:r>
          </a:p>
          <a:p>
            <a:r>
              <a:t/>
            </a:r>
          </a:p>
          <a:p>
            <a:pPr rtl="0" lvl="0">
              <a:buNone/>
            </a:pPr>
            <a:r>
              <a:rPr lang="en">
                <a:solidFill>
                  <a:srgbClr val="000000"/>
                </a:solidFill>
                <a:latin typeface="Calibri"/>
                <a:ea typeface="Calibri"/>
                <a:cs typeface="Calibri"/>
                <a:sym typeface="Calibri"/>
              </a:rPr>
              <a:t>Bacia do Pacífico (investimento japonês): 1970, quando os chamados Dragões Asiáticos - Hong Kong, Cingapura, Taiwan e Coréia do Sul - empreenderam a sua acelerada arrancada industrial. Uma década depois, outros Dragões despontavam: Tailândia, Malásia e Indonésia. Hoje, são os próprios Dragões Asiáticos que fazem os investimentos.  </a:t>
            </a:r>
          </a:p>
          <a:p>
            <a:r>
              <a:t/>
            </a:r>
          </a:p>
          <a:p>
            <a:r>
              <a:t/>
            </a:r>
          </a:p>
          <a:p>
            <a:r>
              <a:t/>
            </a:r>
          </a:p>
          <a:p>
            <a:r>
              <a:t/>
            </a:r>
          </a:p>
          <a:p>
            <a:r>
              <a:t/>
            </a:r>
          </a:p>
        </p:txBody>
      </p:sp>
      <p:sp>
        <p:nvSpPr>
          <p:cNvPr name="Shape 187" id="187"/>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3.</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BLOCOS ECONÔMICOS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82" id="82"/>
        <p:cNvGrpSpPr/>
        <p:nvPr/>
      </p:nvGrpSpPr>
      <p:grpSpPr>
        <a:xfrm>
          <a:off y="0" x="0"/>
          <a:ext cy="0" cx="0"/>
          <a:chOff y="0" x="0"/>
          <a:chExt cy="0" cx="0"/>
        </a:xfrm>
      </p:grpSpPr>
      <p:sp>
        <p:nvSpPr>
          <p:cNvPr name="Shape 83" id="83"/>
          <p:cNvSpPr txBox="1"/>
          <p:nvPr>
            <p:ph type="body" idx="1"/>
          </p:nvPr>
        </p:nvSpPr>
        <p:spPr>
          <a:xfrm>
            <a:off y="1600200" x="457200"/>
            <a:ext cy="4840199" cx="8229600"/>
          </a:xfrm>
          <a:prstGeom prst="rect">
            <a:avLst/>
          </a:prstGeom>
        </p:spPr>
        <p:txBody>
          <a:bodyPr bIns="91425" tIns="91425" lIns="91425" anchor="t" anchorCtr="0" rIns="91425">
            <a:spAutoFit/>
          </a:bodyPr>
          <a:lstStyle/>
          <a:p>
            <a:pPr indent="-355600" algn="just" marL="457200" rtl="0" lvl="0">
              <a:lnSpc>
                <a:spcPct val="115000"/>
              </a:lnSpc>
              <a:buClr>
                <a:schemeClr val="dk1"/>
              </a:buClr>
              <a:buSzPct val="100000"/>
              <a:buFont typeface="Calibri"/>
              <a:buAutoNum type="arabicPeriod"/>
            </a:pPr>
            <a:r>
              <a:rPr lang="en">
                <a:latin typeface="Calibri"/>
                <a:ea typeface="Calibri"/>
                <a:cs typeface="Calibri"/>
                <a:sym typeface="Calibri"/>
              </a:rPr>
              <a:t>INTRODUÇÃO</a:t>
            </a:r>
          </a:p>
          <a:p>
            <a:pPr indent="-355600" algn="just" marL="457200" rtl="0" lvl="0">
              <a:lnSpc>
                <a:spcPct val="115000"/>
              </a:lnSpc>
              <a:buClr>
                <a:schemeClr val="dk1"/>
              </a:buClr>
              <a:buSzPct val="100000"/>
              <a:buFont typeface="Calibri"/>
              <a:buAutoNum type="arabicPeriod"/>
            </a:pPr>
            <a:r>
              <a:rPr lang="en">
                <a:latin typeface="Calibri"/>
                <a:ea typeface="Calibri"/>
                <a:cs typeface="Calibri"/>
                <a:sym typeface="Calibri"/>
              </a:rPr>
              <a:t>GLOBALIZAÇÃO: CONCEITO E HISTÓRIA</a:t>
            </a:r>
          </a:p>
          <a:p>
            <a:pPr indent="-355600" algn="just" marL="457200" rtl="0" lvl="0">
              <a:lnSpc>
                <a:spcPct val="115000"/>
              </a:lnSpc>
              <a:buClr>
                <a:schemeClr val="dk1"/>
              </a:buClr>
              <a:buSzPct val="100000"/>
              <a:buFont typeface="Calibri"/>
              <a:buAutoNum type="arabicPeriod"/>
            </a:pPr>
            <a:r>
              <a:rPr lang="en">
                <a:latin typeface="Calibri"/>
                <a:ea typeface="Calibri"/>
                <a:cs typeface="Calibri"/>
                <a:sym typeface="Calibri"/>
              </a:rPr>
              <a:t>BLOCOS ECONÔMICOS</a:t>
            </a:r>
          </a:p>
          <a:p>
            <a:pPr indent="-355600" algn="just" marL="457200" rtl="0" lvl="0">
              <a:lnSpc>
                <a:spcPct val="115000"/>
              </a:lnSpc>
              <a:buClr>
                <a:schemeClr val="dk1"/>
              </a:buClr>
              <a:buSzPct val="100000"/>
              <a:buFont typeface="Calibri"/>
              <a:buAutoNum type="arabicPeriod"/>
            </a:pPr>
            <a:r>
              <a:rPr lang="en">
                <a:latin typeface="Calibri"/>
                <a:ea typeface="Calibri"/>
                <a:cs typeface="Calibri"/>
                <a:sym typeface="Calibri"/>
              </a:rPr>
              <a:t>A TECNOLOGIA E A GLOBALIZAÇÃO</a:t>
            </a:r>
          </a:p>
          <a:p>
            <a:pPr indent="-355600" algn="just" marL="457200" rtl="0" lvl="0">
              <a:lnSpc>
                <a:spcPct val="115000"/>
              </a:lnSpc>
              <a:buClr>
                <a:schemeClr val="dk1"/>
              </a:buClr>
              <a:buSzPct val="100000"/>
              <a:buFont typeface="Calibri"/>
              <a:buAutoNum type="arabicPeriod"/>
            </a:pPr>
            <a:r>
              <a:rPr lang="en">
                <a:latin typeface="Calibri"/>
                <a:ea typeface="Calibri"/>
                <a:cs typeface="Calibri"/>
                <a:sym typeface="Calibri"/>
              </a:rPr>
              <a:t>GLOBALIZAÇÃO E ALIMENTOS</a:t>
            </a:r>
          </a:p>
          <a:p>
            <a:pPr indent="-355600" algn="just" marL="457200" rtl="0" lvl="0">
              <a:lnSpc>
                <a:spcPct val="115000"/>
              </a:lnSpc>
              <a:buClr>
                <a:schemeClr val="dk1"/>
              </a:buClr>
              <a:buSzPct val="100000"/>
              <a:buFont typeface="Calibri"/>
              <a:buAutoNum type="arabicPeriod"/>
            </a:pPr>
            <a:r>
              <a:rPr lang="en">
                <a:latin typeface="Calibri"/>
                <a:ea typeface="Calibri"/>
                <a:cs typeface="Calibri"/>
                <a:sym typeface="Calibri"/>
              </a:rPr>
              <a:t>A CHINA E A GLOBALIZAÇÃO</a:t>
            </a:r>
          </a:p>
          <a:p>
            <a:pPr indent="-355600" algn="just" marL="457200" rtl="0" lvl="0">
              <a:lnSpc>
                <a:spcPct val="115000"/>
              </a:lnSpc>
              <a:buClr>
                <a:schemeClr val="dk1"/>
              </a:buClr>
              <a:buSzPct val="100000"/>
              <a:buFont typeface="Calibri"/>
              <a:buAutoNum type="arabicPeriod"/>
            </a:pPr>
            <a:r>
              <a:rPr lang="en">
                <a:latin typeface="Calibri"/>
                <a:ea typeface="Calibri"/>
                <a:cs typeface="Calibri"/>
                <a:sym typeface="Calibri"/>
              </a:rPr>
              <a:t>MILTON SANTOS: POR UMA OUTRA GLOBALIZAÇÃO</a:t>
            </a:r>
          </a:p>
          <a:p>
            <a:pPr indent="-355600" algn="just" marL="457200" rtl="0" lvl="0">
              <a:lnSpc>
                <a:spcPct val="115000"/>
              </a:lnSpc>
              <a:buClr>
                <a:schemeClr val="dk1"/>
              </a:buClr>
              <a:buSzPct val="100000"/>
              <a:buFont typeface="Calibri"/>
              <a:buAutoNum type="arabicPeriod"/>
            </a:pPr>
            <a:r>
              <a:rPr lang="en">
                <a:latin typeface="Calibri"/>
                <a:ea typeface="Calibri"/>
                <a:cs typeface="Calibri"/>
                <a:sym typeface="Calibri"/>
              </a:rPr>
              <a:t>NOAM CHOMSKY</a:t>
            </a:r>
          </a:p>
        </p:txBody>
      </p:sp>
      <p:sp>
        <p:nvSpPr>
          <p:cNvPr name="Shape 84" id="84"/>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mbria"/>
                <a:ea typeface="Cambria"/>
                <a:cs typeface="Cambria"/>
                <a:sym typeface="Cambria"/>
              </a:rPr>
              <a:t>SUMÁRIO</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91" id="191"/>
        <p:cNvGrpSpPr/>
        <p:nvPr/>
      </p:nvGrpSpPr>
      <p:grpSpPr>
        <a:xfrm>
          <a:off y="0" x="0"/>
          <a:ext cy="0" cx="0"/>
          <a:chOff y="0" x="0"/>
          <a:chExt cy="0" cx="0"/>
        </a:xfrm>
      </p:grpSpPr>
      <p:sp>
        <p:nvSpPr>
          <p:cNvPr name="Shape 192" id="192"/>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b="1">
                <a:solidFill>
                  <a:srgbClr val="000000"/>
                </a:solidFill>
                <a:latin typeface="Calibri"/>
                <a:ea typeface="Calibri"/>
                <a:cs typeface="Calibri"/>
                <a:sym typeface="Calibri"/>
              </a:rPr>
              <a:t>União Europeia</a:t>
            </a:r>
          </a:p>
          <a:p>
            <a:r>
              <a:t/>
            </a:r>
          </a:p>
          <a:p>
            <a:pPr rtl="0" lvl="0">
              <a:buNone/>
            </a:pPr>
            <a:r>
              <a:rPr lang="en">
                <a:solidFill>
                  <a:srgbClr val="000000"/>
                </a:solidFill>
                <a:latin typeface="Calibri"/>
                <a:ea typeface="Calibri"/>
                <a:cs typeface="Calibri"/>
                <a:sym typeface="Calibri"/>
              </a:rPr>
              <a:t>A união entre os países se iniciou após a Segunda Guerra Mundial. Mas a criação foi efetivada em 1992 com o Tratado de Maastricht. Nele há uma moeda oficial, o euro. Hoje são 27 países que fazem parte do bloco. As mais importantes instituições da UE são a Comissão Europeia, o Conselho da União Europeia, o Conselho Europeu, o Tribunal de Justiça da União Europeia e o Banco Central Europeu. O Parlamento Europeu é eleito a cada cinco anos pelos cidadãos da UE.</a:t>
            </a:r>
          </a:p>
          <a:p>
            <a:pPr rtl="0" lvl="0">
              <a:buNone/>
            </a:pPr>
            <a:r>
              <a:rPr lang="en">
                <a:solidFill>
                  <a:srgbClr val="000000"/>
                </a:solidFill>
                <a:latin typeface="Calibri"/>
                <a:ea typeface="Calibri"/>
                <a:cs typeface="Calibri"/>
                <a:sym typeface="Calibri"/>
              </a:rPr>
              <a:t>A UE tem desenvolvido um mercado comum através de um sistema padronizado de leis que se aplicam a todos os estados-membros. No Espaço Schengen (que inclui membros e não-membros da UE) os controles de passaporte foram abolidos.  </a:t>
            </a:r>
          </a:p>
          <a:p>
            <a:r>
              <a:t/>
            </a:r>
          </a:p>
          <a:p>
            <a:r>
              <a:t/>
            </a:r>
          </a:p>
          <a:p>
            <a:r>
              <a:t/>
            </a:r>
          </a:p>
          <a:p>
            <a:r>
              <a:t/>
            </a:r>
          </a:p>
        </p:txBody>
      </p:sp>
      <p:sp>
        <p:nvSpPr>
          <p:cNvPr name="Shape 193" id="193"/>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3.</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BLOCOS ECONÔMICOS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97" id="197"/>
        <p:cNvGrpSpPr/>
        <p:nvPr/>
      </p:nvGrpSpPr>
      <p:grpSpPr>
        <a:xfrm>
          <a:off y="0" x="0"/>
          <a:ext cy="0" cx="0"/>
          <a:chOff y="0" x="0"/>
          <a:chExt cy="0" cx="0"/>
        </a:xfrm>
      </p:grpSpPr>
      <p:sp>
        <p:nvSpPr>
          <p:cNvPr name="Shape 198" id="198"/>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Clr>
                <a:srgbClr val="000000"/>
              </a:buClr>
              <a:buSzPct val="55000"/>
              <a:buFont typeface="Arial"/>
              <a:buNone/>
            </a:pPr>
            <a:r>
              <a:rPr lang="en">
                <a:solidFill>
                  <a:srgbClr val="000000"/>
                </a:solidFill>
                <a:latin typeface="Calibri"/>
                <a:ea typeface="Calibri"/>
                <a:cs typeface="Calibri"/>
                <a:sym typeface="Calibri"/>
              </a:rPr>
              <a:t>As políticas da UE têm por objetivo assegurar a livre circulação de pessoas, bens, serviços e capitais, legislar assuntos comuns na justiça e manter políticas comuns de comércio, agricultura, pesca e desenvolvimento regional.  A união monetária, a Zona Euro, foi criada em 1999 e é atualmente composta por 17 Estados-membros. Através da Política Externa e de Segurança Comum, a UE desenvolveu um papel limitado nas relações externas e de defesa. Missões diplomáticas permanentes foram estabelecidas em todo o mundo e a UE é representada nas Nações Unidas, na Organização Mundial do Comércio (OMC), no G8 e no G-20.</a:t>
            </a:r>
          </a:p>
          <a:p>
            <a:pPr rtl="0" lvl="0">
              <a:buClr>
                <a:srgbClr val="000000"/>
              </a:buClr>
              <a:buSzPct val="55000"/>
              <a:buFont typeface="Arial"/>
              <a:buNone/>
            </a:pPr>
            <a:r>
              <a:rPr lang="en">
                <a:solidFill>
                  <a:srgbClr val="000000"/>
                </a:solidFill>
                <a:latin typeface="Calibri"/>
                <a:ea typeface="Calibri"/>
                <a:cs typeface="Calibri"/>
                <a:sym typeface="Calibri"/>
              </a:rPr>
              <a:t>Com uma população total de mais de 500 milhões de pessoas, a UE gerou um produto interno bruto (PIB) nominal que representa cerca de 20% do PIB global, em 2010.</a:t>
            </a:r>
          </a:p>
          <a:p>
            <a:r>
              <a:t/>
            </a:r>
          </a:p>
          <a:p>
            <a:r>
              <a:t/>
            </a:r>
          </a:p>
          <a:p>
            <a:r>
              <a:t/>
            </a:r>
          </a:p>
          <a:p>
            <a:r>
              <a:t/>
            </a:r>
          </a:p>
          <a:p>
            <a:r>
              <a:t/>
            </a:r>
          </a:p>
        </p:txBody>
      </p:sp>
      <p:sp>
        <p:nvSpPr>
          <p:cNvPr name="Shape 199" id="199"/>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3.</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BLOCOS ECONÔMICOS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03" id="203"/>
        <p:cNvGrpSpPr/>
        <p:nvPr/>
      </p:nvGrpSpPr>
      <p:grpSpPr>
        <a:xfrm>
          <a:off y="0" x="0"/>
          <a:ext cy="0" cx="0"/>
          <a:chOff y="0" x="0"/>
          <a:chExt cy="0" cx="0"/>
        </a:xfrm>
      </p:grpSpPr>
      <p:sp>
        <p:nvSpPr>
          <p:cNvPr name="Shape 204" id="204"/>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b="1">
                <a:solidFill>
                  <a:srgbClr val="000000"/>
                </a:solidFill>
                <a:latin typeface="Calibri"/>
                <a:ea typeface="Calibri"/>
                <a:cs typeface="Calibri"/>
                <a:sym typeface="Calibri"/>
              </a:rPr>
              <a:t>Mercosul</a:t>
            </a:r>
          </a:p>
          <a:p>
            <a:r>
              <a:t/>
            </a:r>
          </a:p>
          <a:p>
            <a:pPr rtl="0" lvl="0">
              <a:buNone/>
            </a:pPr>
            <a:r>
              <a:rPr lang="en">
                <a:solidFill>
                  <a:srgbClr val="000000"/>
                </a:solidFill>
                <a:latin typeface="Calibri"/>
                <a:ea typeface="Calibri"/>
                <a:cs typeface="Calibri"/>
                <a:sym typeface="Calibri"/>
              </a:rPr>
              <a:t>Criado em 1991 com o Tratado de Assunção, é o maior bloco econômico da América do Sul. Formado pelo Brasil, Argentina, Uruguai e Paraguai. A zona de livre comércio entre os países foi formada em 1995. Muitos sul-americanos veem o Mercosul como uma arma contra a influência dos Estados Unidos na região, tanto na forma da Área de Livre Comércio das Américas quanto na de tratados bilaterais. Uma prova disso é a criação da Universidade do Mercosul, que vai priorizar a integração regional no modelo de educação. Em 2012, o Paraguai perdeu seu lugar no bloco devido ao golpe que ameaçou sua democracia, e a Venezuela ingressou no bloco.</a:t>
            </a:r>
          </a:p>
          <a:p>
            <a:r>
              <a:t/>
            </a:r>
          </a:p>
          <a:p>
            <a:r>
              <a:t/>
            </a:r>
          </a:p>
          <a:p>
            <a:r>
              <a:t/>
            </a:r>
          </a:p>
          <a:p>
            <a:r>
              <a:t/>
            </a:r>
          </a:p>
        </p:txBody>
      </p:sp>
      <p:sp>
        <p:nvSpPr>
          <p:cNvPr name="Shape 205" id="205"/>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3.</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BLOCOS ECONÔMICOS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09" id="209"/>
        <p:cNvGrpSpPr/>
        <p:nvPr/>
      </p:nvGrpSpPr>
      <p:grpSpPr>
        <a:xfrm>
          <a:off y="0" x="0"/>
          <a:ext cy="0" cx="0"/>
          <a:chOff y="0" x="0"/>
          <a:chExt cy="0" cx="0"/>
        </a:xfrm>
      </p:grpSpPr>
      <p:sp>
        <p:nvSpPr>
          <p:cNvPr name="Shape 210" id="210"/>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b="1">
                <a:solidFill>
                  <a:srgbClr val="000000"/>
                </a:solidFill>
                <a:latin typeface="Calibri"/>
                <a:ea typeface="Calibri"/>
                <a:cs typeface="Calibri"/>
                <a:sym typeface="Calibri"/>
              </a:rPr>
              <a:t>NAFTA (Tratado Norte-Americano de Livre Comércio)</a:t>
            </a:r>
          </a:p>
          <a:p>
            <a:r>
              <a:t/>
            </a:r>
          </a:p>
          <a:p>
            <a:pPr rtl="0" lvl="0">
              <a:buNone/>
            </a:pPr>
            <a:r>
              <a:rPr lang="en">
                <a:solidFill>
                  <a:srgbClr val="000000"/>
                </a:solidFill>
                <a:latin typeface="Calibri"/>
                <a:ea typeface="Calibri"/>
                <a:cs typeface="Calibri"/>
                <a:sym typeface="Calibri"/>
              </a:rPr>
              <a:t>Tratado entre o Canadá, México e EUA, formado em 1991. É considerado bastante desigual, pela grande economia dos Estados Unidos e a emergente do México. </a:t>
            </a:r>
          </a:p>
          <a:p>
            <a:pPr rtl="0" lvl="0">
              <a:buNone/>
            </a:pPr>
            <a:r>
              <a:rPr lang="en">
                <a:solidFill>
                  <a:srgbClr val="000000"/>
                </a:solidFill>
                <a:latin typeface="Calibri"/>
                <a:ea typeface="Calibri"/>
                <a:cs typeface="Calibri"/>
                <a:sym typeface="Calibri"/>
              </a:rPr>
              <a:t>Foi uma expansão do antigo "Tratado de livre comércio Canadá-EUA", de 1989. Diferentemente da União Europeia, a NAFTA não cria um conjunto de corpos governamentais supranacionais, nem cria um corpo de leis que seja superior à lei nacional.</a:t>
            </a:r>
          </a:p>
          <a:p>
            <a:r>
              <a:t/>
            </a:r>
          </a:p>
          <a:p>
            <a:r>
              <a:t/>
            </a:r>
          </a:p>
          <a:p>
            <a:r>
              <a:t/>
            </a:r>
          </a:p>
          <a:p>
            <a:r>
              <a:t/>
            </a:r>
          </a:p>
          <a:p>
            <a:r>
              <a:t/>
            </a:r>
          </a:p>
        </p:txBody>
      </p:sp>
      <p:sp>
        <p:nvSpPr>
          <p:cNvPr name="Shape 211" id="211"/>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3.</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BLOCOS ECONÔMICOS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15" id="215"/>
        <p:cNvGrpSpPr/>
        <p:nvPr/>
      </p:nvGrpSpPr>
      <p:grpSpPr>
        <a:xfrm>
          <a:off y="0" x="0"/>
          <a:ext cy="0" cx="0"/>
          <a:chOff y="0" x="0"/>
          <a:chExt cy="0" cx="0"/>
        </a:xfrm>
      </p:grpSpPr>
      <p:sp>
        <p:nvSpPr>
          <p:cNvPr name="Shape 216" id="216"/>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b="1">
                <a:solidFill>
                  <a:srgbClr val="000000"/>
                </a:solidFill>
                <a:latin typeface="Calibri"/>
                <a:ea typeface="Calibri"/>
                <a:cs typeface="Calibri"/>
                <a:sym typeface="Calibri"/>
              </a:rPr>
              <a:t>APEC (Cooperação Econômica da Ásia e do Pacífico)</a:t>
            </a:r>
          </a:p>
          <a:p>
            <a:r>
              <a:t/>
            </a:r>
          </a:p>
          <a:p>
            <a:pPr rtl="0" lvl="0">
              <a:buNone/>
            </a:pPr>
            <a:r>
              <a:rPr lang="en">
                <a:solidFill>
                  <a:srgbClr val="000000"/>
                </a:solidFill>
                <a:latin typeface="Calibri"/>
                <a:ea typeface="Calibri"/>
                <a:cs typeface="Calibri"/>
                <a:sym typeface="Calibri"/>
              </a:rPr>
              <a:t>Originado em 1993 é composto por inúmeros países do Continente asiático, Oceania, com a participação dos EUA. É o maior bloco econômico do mundo, e tem hoje 21 membros, que são: Austrália, Brunei, Canadá, Chile, China, Hong Kong, Indonésia, Japão, Coreia do Sul, Malásia, México, Nova Zelândia, Papua-Nova Guiné, Peru, Filipinas, Rússia, Singapura, Taiwan, Tailândia, Estados Unidos da América e Vietnã.</a:t>
            </a:r>
          </a:p>
          <a:p>
            <a:pPr rtl="0" lvl="0">
              <a:buNone/>
            </a:pPr>
            <a:r>
              <a:rPr lang="en">
                <a:solidFill>
                  <a:srgbClr val="000000"/>
                </a:solidFill>
                <a:latin typeface="Calibri"/>
                <a:ea typeface="Calibri"/>
                <a:cs typeface="Calibri"/>
                <a:sym typeface="Calibri"/>
              </a:rPr>
              <a:t>A APEC não forma ainda uma área de livre-comércio, pois os países-membros impõem muitas barreiras à livre circulação. Esse é um objetivo do longo prazo, e se prevê a instalação plena até 2020. Seu PIB é de US$ 16,5 trilhões.</a:t>
            </a:r>
          </a:p>
          <a:p>
            <a:r>
              <a:t/>
            </a:r>
          </a:p>
          <a:p>
            <a:r>
              <a:t/>
            </a:r>
          </a:p>
          <a:p>
            <a:r>
              <a:t/>
            </a:r>
          </a:p>
          <a:p>
            <a:r>
              <a:t/>
            </a:r>
          </a:p>
        </p:txBody>
      </p:sp>
      <p:sp>
        <p:nvSpPr>
          <p:cNvPr name="Shape 217" id="217"/>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3.</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BLOCOS ECONÔMICOS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21" id="221"/>
        <p:cNvGrpSpPr/>
        <p:nvPr/>
      </p:nvGrpSpPr>
      <p:grpSpPr>
        <a:xfrm>
          <a:off y="0" x="0"/>
          <a:ext cy="0" cx="0"/>
          <a:chOff y="0" x="0"/>
          <a:chExt cy="0" cx="0"/>
        </a:xfrm>
      </p:grpSpPr>
      <p:sp>
        <p:nvSpPr>
          <p:cNvPr name="Shape 222" id="222"/>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b="1">
                <a:solidFill>
                  <a:srgbClr val="000000"/>
                </a:solidFill>
                <a:latin typeface="Calibri"/>
                <a:ea typeface="Calibri"/>
                <a:cs typeface="Calibri"/>
                <a:sym typeface="Calibri"/>
              </a:rPr>
              <a:t>ALCA (Área de Livre Comércio das Américas)</a:t>
            </a:r>
          </a:p>
          <a:p>
            <a:r>
              <a:t/>
            </a:r>
          </a:p>
          <a:p>
            <a:pPr rtl="0" lvl="0">
              <a:buNone/>
            </a:pPr>
            <a:r>
              <a:rPr lang="en">
                <a:solidFill>
                  <a:srgbClr val="000000"/>
                </a:solidFill>
                <a:latin typeface="Calibri"/>
                <a:ea typeface="Calibri"/>
                <a:cs typeface="Calibri"/>
                <a:sym typeface="Calibri"/>
              </a:rPr>
              <a:t>Foi uma proposta feita pelo presidente dos Estados Unidos Bill Clinton durante a Cúpula das Américas, em Miami, no dia 9 de Dezembro de 1994, com o objetivo de eliminar as barreiras alfandegárias entre os 34 países americanos, exceto Cuba, formando assim uma área de livre de comércio, cuja data limite seria o final de 2005.</a:t>
            </a:r>
          </a:p>
          <a:p>
            <a:pPr rtl="0" lvl="0">
              <a:buNone/>
            </a:pPr>
            <a:r>
              <a:rPr lang="en">
                <a:solidFill>
                  <a:srgbClr val="000000"/>
                </a:solidFill>
                <a:latin typeface="Calibri"/>
                <a:ea typeface="Calibri"/>
                <a:cs typeface="Calibri"/>
                <a:sym typeface="Calibri"/>
              </a:rPr>
              <a:t>A ALCA se tornaria o maior bloco econômico do mundo, englobando também as áreas do NAFTA e do Mercosul.</a:t>
            </a:r>
          </a:p>
          <a:p>
            <a:pPr rtl="0" lvl="0">
              <a:buNone/>
            </a:pPr>
            <a:r>
              <a:rPr lang="en">
                <a:solidFill>
                  <a:srgbClr val="000000"/>
                </a:solidFill>
                <a:latin typeface="Calibri"/>
                <a:ea typeface="Calibri"/>
                <a:cs typeface="Calibri"/>
                <a:sym typeface="Calibri"/>
              </a:rPr>
              <a:t>Uma das principais dificuldades para formação do bloco é a enorme disparidade entre a economia dos Estados Unidos, a maior da América, e a dos demais países americanos. </a:t>
            </a:r>
          </a:p>
          <a:p>
            <a:pPr rtl="0" lvl="0">
              <a:buNone/>
            </a:pPr>
            <a:r>
              <a:rPr lang="en">
                <a:solidFill>
                  <a:srgbClr val="000000"/>
                </a:solidFill>
                <a:latin typeface="Calibri"/>
                <a:ea typeface="Calibri"/>
                <a:cs typeface="Calibri"/>
                <a:sym typeface="Calibri"/>
              </a:rPr>
              <a:t>O projeto da ALCA está parado desde novembro de 2005 quando foi realizada a última Cúpula das Américas. </a:t>
            </a:r>
          </a:p>
          <a:p>
            <a:r>
              <a:t/>
            </a:r>
          </a:p>
          <a:p>
            <a:r>
              <a:t/>
            </a:r>
          </a:p>
          <a:p>
            <a:r>
              <a:t/>
            </a:r>
          </a:p>
          <a:p>
            <a:r>
              <a:t/>
            </a:r>
          </a:p>
          <a:p>
            <a:r>
              <a:t/>
            </a:r>
          </a:p>
        </p:txBody>
      </p:sp>
      <p:sp>
        <p:nvSpPr>
          <p:cNvPr name="Shape 223" id="223"/>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3.</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BLOCOS ECONÔMICOS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27" id="227"/>
        <p:cNvGrpSpPr/>
        <p:nvPr/>
      </p:nvGrpSpPr>
      <p:grpSpPr>
        <a:xfrm>
          <a:off y="0" x="0"/>
          <a:ext cy="0" cx="0"/>
          <a:chOff y="0" x="0"/>
          <a:chExt cy="0" cx="0"/>
        </a:xfrm>
      </p:grpSpPr>
      <p:sp>
        <p:nvSpPr>
          <p:cNvPr name="Shape 228" id="228"/>
          <p:cNvSpPr txBox="1"/>
          <p:nvPr>
            <p:ph type="body" idx="1"/>
          </p:nvPr>
        </p:nvSpPr>
        <p:spPr>
          <a:xfrm>
            <a:off y="1600200" x="457200"/>
            <a:ext cy="4840199" cx="7199099"/>
          </a:xfrm>
          <a:prstGeom prst="rect">
            <a:avLst/>
          </a:prstGeom>
        </p:spPr>
        <p:txBody>
          <a:bodyPr bIns="91425" tIns="91425" lIns="91425" anchor="t" anchorCtr="0" rIns="91425">
            <a:spAutoFit/>
          </a:bodyPr>
          <a:lstStyle/>
          <a:p>
            <a:pPr indent="-355600" marL="457200" rtl="0" lvl="0">
              <a:buClr>
                <a:schemeClr val="dk1"/>
              </a:buClr>
              <a:buSzPct val="166666"/>
              <a:buFont typeface="Arial"/>
              <a:buChar char="•"/>
            </a:pPr>
            <a:r>
              <a:rPr lang="en">
                <a:latin typeface="Calibri"/>
                <a:ea typeface="Calibri"/>
                <a:cs typeface="Calibri"/>
                <a:sym typeface="Calibri"/>
              </a:rPr>
              <a:t>Início dos anos 80: mundo começa a ficar globalizado</a:t>
            </a:r>
          </a:p>
          <a:p>
            <a:r>
              <a:t/>
            </a:r>
          </a:p>
          <a:p>
            <a:pPr indent="-355600" marL="457200" rtl="0" lvl="0">
              <a:buClr>
                <a:schemeClr val="dk1"/>
              </a:buClr>
              <a:buSzPct val="166666"/>
              <a:buFont typeface="Arial"/>
              <a:buChar char="•"/>
            </a:pPr>
            <a:r>
              <a:rPr lang="en">
                <a:latin typeface="Calibri"/>
                <a:ea typeface="Calibri"/>
                <a:cs typeface="Calibri"/>
                <a:sym typeface="Calibri"/>
              </a:rPr>
              <a:t>Motivos:</a:t>
            </a:r>
          </a:p>
          <a:p>
            <a:r>
              <a:t/>
            </a:r>
          </a:p>
          <a:p>
            <a:pPr indent="-355600" marL="914400" rtl="0" lvl="1">
              <a:buClr>
                <a:schemeClr val="dk1"/>
              </a:buClr>
              <a:buSzPct val="100000"/>
              <a:buFont typeface="Courier New"/>
              <a:buChar char="o"/>
            </a:pPr>
            <a:r>
              <a:rPr lang="en">
                <a:latin typeface="Calibri"/>
                <a:ea typeface="Calibri"/>
                <a:cs typeface="Calibri"/>
                <a:sym typeface="Calibri"/>
              </a:rPr>
              <a:t>busca por melhor qualidade de vida</a:t>
            </a:r>
          </a:p>
          <a:p>
            <a:pPr indent="-355600" marL="914400" rtl="0" lvl="1">
              <a:buClr>
                <a:schemeClr val="dk1"/>
              </a:buClr>
              <a:buSzPct val="100000"/>
              <a:buFont typeface="Courier New"/>
              <a:buChar char="o"/>
            </a:pPr>
            <a:r>
              <a:rPr lang="en">
                <a:latin typeface="Calibri"/>
                <a:ea typeface="Calibri"/>
                <a:cs typeface="Calibri"/>
                <a:sym typeface="Calibri"/>
              </a:rPr>
              <a:t>sistemas de comunicações e transportes mais eficientes</a:t>
            </a:r>
          </a:p>
          <a:p>
            <a:pPr indent="-355600" marL="914400" rtl="0" lvl="1">
              <a:buClr>
                <a:schemeClr val="dk1"/>
              </a:buClr>
              <a:buSzPct val="100000"/>
              <a:buFont typeface="Courier New"/>
              <a:buChar char="o"/>
            </a:pPr>
            <a:r>
              <a:rPr lang="en">
                <a:latin typeface="Calibri"/>
                <a:ea typeface="Calibri"/>
                <a:cs typeface="Calibri"/>
                <a:sym typeface="Calibri"/>
              </a:rPr>
              <a:t>interação entre mercados financeiros, com confiabilidade e rapidez</a:t>
            </a:r>
          </a:p>
          <a:p>
            <a:pPr indent="-355600" marL="914400" rtl="0" lvl="1">
              <a:buClr>
                <a:schemeClr val="dk1"/>
              </a:buClr>
              <a:buSzPct val="100000"/>
              <a:buFont typeface="Courier New"/>
              <a:buChar char="o"/>
            </a:pPr>
            <a:r>
              <a:rPr lang="en">
                <a:latin typeface="Calibri"/>
                <a:ea typeface="Calibri"/>
                <a:cs typeface="Calibri"/>
                <a:sym typeface="Calibri"/>
              </a:rPr>
              <a:t>aumento de produtividade na indústria, pecuária e agricultura</a:t>
            </a:r>
          </a:p>
          <a:p>
            <a:pPr indent="-355600" marL="914400" rtl="0" lvl="1">
              <a:buClr>
                <a:schemeClr val="dk1"/>
              </a:buClr>
              <a:buSzPct val="100000"/>
              <a:buFont typeface="Courier New"/>
              <a:buChar char="o"/>
            </a:pPr>
            <a:r>
              <a:rPr lang="en">
                <a:latin typeface="Calibri"/>
                <a:ea typeface="Calibri"/>
                <a:cs typeface="Calibri"/>
                <a:sym typeface="Calibri"/>
              </a:rPr>
              <a:t>necessidade da iniciativa privada em criar massa consumidora</a:t>
            </a:r>
          </a:p>
          <a:p>
            <a:r>
              <a:t/>
            </a:r>
          </a:p>
          <a:p>
            <a:r>
              <a:t/>
            </a:r>
          </a:p>
        </p:txBody>
      </p:sp>
      <p:sp>
        <p:nvSpPr>
          <p:cNvPr name="Shape 229" id="229"/>
          <p:cNvSpPr txBox="1"/>
          <p:nvPr>
            <p:ph type="title"/>
          </p:nvPr>
        </p:nvSpPr>
        <p:spPr>
          <a:xfrm>
            <a:off y="17761" x="457200"/>
            <a:ext cy="1143000" cx="8229600"/>
          </a:xfrm>
          <a:prstGeom prst="rect">
            <a:avLst/>
          </a:prstGeom>
        </p:spPr>
        <p:txBody>
          <a:bodyPr bIns="91425" tIns="91425" lIns="91425" anchor="ctr" anchorCtr="0" rIns="91425">
            <a:spAutoFit/>
          </a:bodyPr>
          <a:lstStyle/>
          <a:p>
            <a:pPr>
              <a:buNone/>
            </a:pPr>
            <a:r>
              <a:rPr lang="en" sz="2400" b="1">
                <a:solidFill>
                  <a:srgbClr val="FFFFFF"/>
                </a:solidFill>
                <a:latin typeface="Calibri"/>
                <a:ea typeface="Calibri"/>
                <a:cs typeface="Calibri"/>
                <a:sym typeface="Calibri"/>
              </a:rPr>
              <a:t>4</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 TECNOLOGIA E A GLOBALIZAÇÃO</a:t>
            </a:r>
          </a:p>
        </p:txBody>
      </p:sp>
      <p:sp>
        <p:nvSpPr>
          <p:cNvPr name="Shape 230" id="230"/>
          <p:cNvSpPr/>
          <p:nvPr/>
        </p:nvSpPr>
        <p:spPr>
          <a:xfrm>
            <a:off y="4704950" x="7258050"/>
            <a:ext cy="1428750" cx="1428750"/>
          </a:xfrm>
          <a:prstGeom prst="rect">
            <a:avLst/>
          </a:prstGeom>
          <a:blipFill>
            <a:blip r:embed="rId3"/>
            <a:stretch>
              <a:fillRect/>
            </a:stretch>
          </a:blipFill>
          <a:ln>
            <a:noFill/>
          </a:ln>
        </p:spPr>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34" id="234"/>
        <p:cNvGrpSpPr/>
        <p:nvPr/>
      </p:nvGrpSpPr>
      <p:grpSpPr>
        <a:xfrm>
          <a:off y="0" x="0"/>
          <a:ext cy="0" cx="0"/>
          <a:chOff y="0" x="0"/>
          <a:chExt cy="0" cx="0"/>
        </a:xfrm>
      </p:grpSpPr>
      <p:sp>
        <p:nvSpPr>
          <p:cNvPr name="Shape 235" id="235"/>
          <p:cNvSpPr txBox="1"/>
          <p:nvPr>
            <p:ph type="body" idx="1"/>
          </p:nvPr>
        </p:nvSpPr>
        <p:spPr>
          <a:xfrm>
            <a:off y="1600200" x="457200"/>
            <a:ext cy="4840199" cx="8229600"/>
          </a:xfrm>
          <a:prstGeom prst="rect">
            <a:avLst/>
          </a:prstGeom>
        </p:spPr>
        <p:txBody>
          <a:bodyPr bIns="91425" tIns="91425" lIns="91425" anchor="t" anchorCtr="0" rIns="91425">
            <a:spAutoFit/>
          </a:bodyPr>
          <a:lstStyle/>
          <a:p>
            <a:pPr indent="-355600" marL="457200" rtl="0" lvl="0">
              <a:buClr>
                <a:schemeClr val="dk1"/>
              </a:buClr>
              <a:buSzPct val="166666"/>
              <a:buFont typeface="Arial"/>
              <a:buChar char="•"/>
            </a:pPr>
            <a:r>
              <a:rPr lang="en">
                <a:solidFill>
                  <a:srgbClr val="000000"/>
                </a:solidFill>
                <a:latin typeface="Calibri"/>
                <a:ea typeface="Calibri"/>
                <a:cs typeface="Calibri"/>
                <a:sym typeface="Calibri"/>
              </a:rPr>
              <a:t>Desdobramentos</a:t>
            </a:r>
          </a:p>
          <a:p>
            <a:r>
              <a:t/>
            </a:r>
          </a:p>
          <a:p>
            <a:pPr indent="0" marL="457200" rtl="0" lvl="0">
              <a:buNone/>
            </a:pPr>
            <a:r>
              <a:rPr lang="en">
                <a:latin typeface="Calibri"/>
                <a:ea typeface="Calibri"/>
                <a:cs typeface="Calibri"/>
                <a:sym typeface="Calibri"/>
              </a:rPr>
              <a:t>1. Busca por melhor qualidade de vida</a:t>
            </a:r>
          </a:p>
          <a:p>
            <a:pPr rtl="0" lvl="0">
              <a:buNone/>
            </a:pPr>
            <a:r>
              <a:rPr lang="en">
                <a:latin typeface="Calibri"/>
                <a:ea typeface="Calibri"/>
                <a:cs typeface="Calibri"/>
                <a:sym typeface="Calibri"/>
              </a:rPr>
              <a:t>	</a:t>
            </a:r>
          </a:p>
          <a:p>
            <a:pPr indent="-355600" marL="914400" rtl="0" lvl="1">
              <a:buClr>
                <a:schemeClr val="dk1"/>
              </a:buClr>
              <a:buSzPct val="100000"/>
              <a:buFont typeface="Courier New"/>
              <a:buChar char="o"/>
            </a:pPr>
            <a:r>
              <a:rPr lang="en">
                <a:latin typeface="Calibri"/>
                <a:ea typeface="Calibri"/>
                <a:cs typeface="Calibri"/>
                <a:sym typeface="Calibri"/>
              </a:rPr>
              <a:t>criação de novas técnicas médicas para o tratamento, combate e prevenção aos mais diversos tipos de doenças</a:t>
            </a:r>
          </a:p>
          <a:p>
            <a:pPr indent="-355600" marL="914400" rtl="0" lvl="1">
              <a:buClr>
                <a:schemeClr val="dk1"/>
              </a:buClr>
              <a:buSzPct val="100000"/>
              <a:buFont typeface="Courier New"/>
              <a:buChar char="o"/>
            </a:pPr>
            <a:r>
              <a:rPr lang="en">
                <a:latin typeface="Calibri"/>
                <a:ea typeface="Calibri"/>
                <a:cs typeface="Calibri"/>
                <a:sym typeface="Calibri"/>
              </a:rPr>
              <a:t>desenvolvimento de inúmeros medicamentos na indústria farmacêutica</a:t>
            </a:r>
          </a:p>
          <a:p>
            <a:pPr indent="-355600" marL="914400" rtl="0" lvl="1">
              <a:buClr>
                <a:schemeClr val="dk1"/>
              </a:buClr>
              <a:buSzPct val="100000"/>
              <a:buFont typeface="Courier New"/>
              <a:buChar char="o"/>
            </a:pPr>
            <a:r>
              <a:rPr lang="en">
                <a:latin typeface="Calibri"/>
                <a:ea typeface="Calibri"/>
                <a:cs typeface="Calibri"/>
                <a:sym typeface="Calibri"/>
              </a:rPr>
              <a:t>modernização de cidades: sistemas de saneamento, tratamento de esgoto, sistemas de distribuição de água potável, distribuição de energia elétrica, rede de transporte público</a:t>
            </a:r>
          </a:p>
          <a:p>
            <a:pPr indent="-355600" marL="914400" rtl="0" lvl="1">
              <a:buClr>
                <a:schemeClr val="dk1"/>
              </a:buClr>
              <a:buSzPct val="100000"/>
              <a:buFont typeface="Courier New"/>
              <a:buChar char="o"/>
            </a:pPr>
            <a:r>
              <a:rPr lang="en">
                <a:latin typeface="Calibri"/>
                <a:ea typeface="Calibri"/>
                <a:cs typeface="Calibri"/>
                <a:sym typeface="Calibri"/>
              </a:rPr>
              <a:t>acesso a meios de transporte e comunicação eficientes</a:t>
            </a:r>
          </a:p>
        </p:txBody>
      </p:sp>
      <p:sp>
        <p:nvSpPr>
          <p:cNvPr name="Shape 236" id="236"/>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4</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 TECNOLOGIA E A GLOBALIZAÇÃO</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40" id="240"/>
        <p:cNvGrpSpPr/>
        <p:nvPr/>
      </p:nvGrpSpPr>
      <p:grpSpPr>
        <a:xfrm>
          <a:off y="0" x="0"/>
          <a:ext cy="0" cx="0"/>
          <a:chOff y="0" x="0"/>
          <a:chExt cy="0" cx="0"/>
        </a:xfrm>
      </p:grpSpPr>
      <p:sp>
        <p:nvSpPr>
          <p:cNvPr name="Shape 241" id="241"/>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sz="1800">
                <a:latin typeface="Calibri"/>
                <a:ea typeface="Calibri"/>
                <a:cs typeface="Calibri"/>
                <a:sym typeface="Calibri"/>
              </a:rPr>
              <a:t>2. Sistemas de comunicações e transportes mais eficientes</a:t>
            </a:r>
          </a:p>
          <a:p>
            <a:r>
              <a:t/>
            </a:r>
          </a:p>
          <a:p>
            <a:pPr indent="-342900" marL="457200" rtl="0" lvl="0">
              <a:buClr>
                <a:schemeClr val="dk1"/>
              </a:buClr>
              <a:buSzPct val="166666"/>
              <a:buFont typeface="Arial"/>
              <a:buChar char="•"/>
            </a:pPr>
            <a:r>
              <a:rPr lang="en" sz="1800">
                <a:solidFill>
                  <a:srgbClr val="000000"/>
                </a:solidFill>
                <a:latin typeface="Calibri"/>
                <a:ea typeface="Calibri"/>
                <a:cs typeface="Calibri"/>
                <a:sym typeface="Calibri"/>
              </a:rPr>
              <a:t>Telecomunicações</a:t>
            </a:r>
          </a:p>
          <a:p>
            <a:pPr indent="-342900" marL="914400" rtl="0" lvl="1">
              <a:buClr>
                <a:schemeClr val="dk1"/>
              </a:buClr>
              <a:buSzPct val="100000"/>
              <a:buFont typeface="Courier New"/>
              <a:buChar char="o"/>
            </a:pPr>
            <a:r>
              <a:rPr lang="en" sz="1800">
                <a:solidFill>
                  <a:srgbClr val="000000"/>
                </a:solidFill>
                <a:latin typeface="Calibri"/>
                <a:ea typeface="Calibri"/>
                <a:cs typeface="Calibri"/>
                <a:sym typeface="Calibri"/>
              </a:rPr>
              <a:t>criação da internet</a:t>
            </a:r>
          </a:p>
          <a:p>
            <a:pPr indent="-342900" marL="1371600" rtl="0" lvl="2">
              <a:buClr>
                <a:schemeClr val="dk1"/>
              </a:buClr>
              <a:buSzPct val="100000"/>
              <a:buFont typeface="Wingdings"/>
              <a:buChar char="§"/>
            </a:pPr>
            <a:r>
              <a:rPr lang="en" sz="1800">
                <a:solidFill>
                  <a:srgbClr val="000000"/>
                </a:solidFill>
                <a:latin typeface="Calibri"/>
                <a:ea typeface="Calibri"/>
                <a:cs typeface="Calibri"/>
                <a:sym typeface="Calibri"/>
              </a:rPr>
              <a:t>internet de alta e altíssima velocidade</a:t>
            </a:r>
          </a:p>
          <a:p>
            <a:pPr indent="-342900" marL="1371600" rtl="0" lvl="2">
              <a:buClr>
                <a:schemeClr val="dk1"/>
              </a:buClr>
              <a:buSzPct val="100000"/>
              <a:buFont typeface="Wingdings"/>
              <a:buChar char="§"/>
            </a:pPr>
            <a:r>
              <a:rPr lang="en" sz="1800">
                <a:solidFill>
                  <a:srgbClr val="000000"/>
                </a:solidFill>
                <a:latin typeface="Calibri"/>
                <a:ea typeface="Calibri"/>
                <a:cs typeface="Calibri"/>
                <a:sym typeface="Calibri"/>
              </a:rPr>
              <a:t>internet móvel 3G e 4G</a:t>
            </a:r>
          </a:p>
          <a:p>
            <a:pPr indent="-342900" marL="914400" rtl="0" lvl="1">
              <a:buClr>
                <a:schemeClr val="dk1"/>
              </a:buClr>
              <a:buSzPct val="100000"/>
              <a:buFont typeface="Courier New"/>
              <a:buChar char="o"/>
            </a:pPr>
            <a:r>
              <a:rPr lang="en" sz="1800">
                <a:solidFill>
                  <a:srgbClr val="000000"/>
                </a:solidFill>
                <a:latin typeface="Calibri"/>
                <a:ea typeface="Calibri"/>
                <a:cs typeface="Calibri"/>
                <a:sym typeface="Calibri"/>
              </a:rPr>
              <a:t>telefonia fixa e móvel</a:t>
            </a:r>
          </a:p>
          <a:p>
            <a:pPr indent="-342900" marL="1371600" rtl="0" lvl="2">
              <a:buClr>
                <a:schemeClr val="dk1"/>
              </a:buClr>
              <a:buSzPct val="100000"/>
              <a:buFont typeface="Wingdings"/>
              <a:buChar char="§"/>
            </a:pPr>
            <a:r>
              <a:rPr lang="en" sz="1800">
                <a:solidFill>
                  <a:srgbClr val="000000"/>
                </a:solidFill>
                <a:latin typeface="Calibri"/>
                <a:ea typeface="Calibri"/>
                <a:cs typeface="Calibri"/>
                <a:sym typeface="Calibri"/>
              </a:rPr>
              <a:t>Skype, MSN, gTalk</a:t>
            </a:r>
          </a:p>
          <a:p>
            <a:pPr indent="-342900" marL="914400" rtl="0" lvl="1">
              <a:buClr>
                <a:schemeClr val="dk1"/>
              </a:buClr>
              <a:buSzPct val="100000"/>
              <a:buFont typeface="Courier New"/>
              <a:buChar char="o"/>
            </a:pPr>
            <a:r>
              <a:rPr lang="en" sz="1800">
                <a:solidFill>
                  <a:srgbClr val="000000"/>
                </a:solidFill>
                <a:latin typeface="Calibri"/>
                <a:ea typeface="Calibri"/>
                <a:cs typeface="Calibri"/>
                <a:sym typeface="Calibri"/>
              </a:rPr>
              <a:t>uso redes sociais</a:t>
            </a:r>
          </a:p>
          <a:p>
            <a:pPr indent="-342900" marL="1371600" rtl="0" lvl="2">
              <a:buClr>
                <a:schemeClr val="dk1"/>
              </a:buClr>
              <a:buSzPct val="100000"/>
              <a:buFont typeface="Wingdings"/>
              <a:buChar char="§"/>
            </a:pPr>
            <a:r>
              <a:rPr lang="en" sz="1800">
                <a:solidFill>
                  <a:srgbClr val="000000"/>
                </a:solidFill>
                <a:latin typeface="Calibri"/>
                <a:ea typeface="Calibri"/>
                <a:cs typeface="Calibri"/>
                <a:sym typeface="Calibri"/>
              </a:rPr>
              <a:t>Facebook, Twitter, Orkut, Myspace, Linkedin, entre outros.</a:t>
            </a:r>
          </a:p>
          <a:p>
            <a:r>
              <a:t/>
            </a:r>
          </a:p>
          <a:p>
            <a:pPr indent="-342900" marL="457200" rtl="0" lvl="0">
              <a:buClr>
                <a:schemeClr val="dk1"/>
              </a:buClr>
              <a:buSzPct val="166666"/>
              <a:buFont typeface="Arial"/>
              <a:buChar char="•"/>
            </a:pPr>
            <a:r>
              <a:rPr lang="en" sz="1800">
                <a:solidFill>
                  <a:srgbClr val="000000"/>
                </a:solidFill>
                <a:latin typeface="Calibri"/>
                <a:ea typeface="Calibri"/>
                <a:cs typeface="Calibri"/>
                <a:sym typeface="Calibri"/>
              </a:rPr>
              <a:t>Transportes</a:t>
            </a:r>
          </a:p>
          <a:p>
            <a:pPr indent="-342900" marL="914400" rtl="0" lvl="1">
              <a:buClr>
                <a:schemeClr val="dk1"/>
              </a:buClr>
              <a:buSzPct val="100000"/>
              <a:buFont typeface="Courier New"/>
              <a:buChar char="o"/>
            </a:pPr>
            <a:r>
              <a:rPr lang="en" sz="1800">
                <a:solidFill>
                  <a:srgbClr val="000000"/>
                </a:solidFill>
                <a:latin typeface="Calibri"/>
                <a:ea typeface="Calibri"/>
                <a:cs typeface="Calibri"/>
                <a:sym typeface="Calibri"/>
              </a:rPr>
              <a:t>popularização da aviação</a:t>
            </a:r>
          </a:p>
          <a:p>
            <a:pPr indent="-342900" marL="1371600" rtl="0" lvl="2">
              <a:buClr>
                <a:schemeClr val="dk1"/>
              </a:buClr>
              <a:buSzPct val="100000"/>
              <a:buFont typeface="Wingdings"/>
              <a:buChar char="§"/>
            </a:pPr>
            <a:r>
              <a:rPr lang="en" sz="1800">
                <a:solidFill>
                  <a:srgbClr val="000000"/>
                </a:solidFill>
                <a:latin typeface="Calibri"/>
                <a:ea typeface="Calibri"/>
                <a:cs typeface="Calibri"/>
                <a:sym typeface="Calibri"/>
              </a:rPr>
              <a:t>aviões a jato</a:t>
            </a:r>
          </a:p>
          <a:p>
            <a:pPr indent="-342900" marL="914400" rtl="0" lvl="1">
              <a:buClr>
                <a:schemeClr val="dk1"/>
              </a:buClr>
              <a:buSzPct val="100000"/>
              <a:buFont typeface="Courier New"/>
              <a:buChar char="o"/>
            </a:pPr>
            <a:r>
              <a:rPr lang="en" sz="1800">
                <a:solidFill>
                  <a:srgbClr val="000000"/>
                </a:solidFill>
                <a:latin typeface="Calibri"/>
                <a:ea typeface="Calibri"/>
                <a:cs typeface="Calibri"/>
                <a:sym typeface="Calibri"/>
              </a:rPr>
              <a:t>trens</a:t>
            </a:r>
          </a:p>
          <a:p>
            <a:pPr indent="-342900" marL="1371600" rtl="0" lvl="2">
              <a:buClr>
                <a:schemeClr val="dk1"/>
              </a:buClr>
              <a:buSzPct val="100000"/>
              <a:buFont typeface="Wingdings"/>
              <a:buChar char="§"/>
            </a:pPr>
            <a:r>
              <a:rPr lang="en" sz="1800">
                <a:solidFill>
                  <a:srgbClr val="000000"/>
                </a:solidFill>
                <a:latin typeface="Calibri"/>
                <a:ea typeface="Calibri"/>
                <a:cs typeface="Calibri"/>
                <a:sym typeface="Calibri"/>
              </a:rPr>
              <a:t>trem bala</a:t>
            </a:r>
          </a:p>
          <a:p>
            <a:r>
              <a:t/>
            </a:r>
          </a:p>
        </p:txBody>
      </p:sp>
      <p:sp>
        <p:nvSpPr>
          <p:cNvPr name="Shape 242" id="242"/>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4</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 TECNOLOGIA E A GLOBALIZAÇÃO</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46" id="246"/>
        <p:cNvGrpSpPr/>
        <p:nvPr/>
      </p:nvGrpSpPr>
      <p:grpSpPr>
        <a:xfrm>
          <a:off y="0" x="0"/>
          <a:ext cy="0" cx="0"/>
          <a:chOff y="0" x="0"/>
          <a:chExt cy="0" cx="0"/>
        </a:xfrm>
      </p:grpSpPr>
      <p:sp>
        <p:nvSpPr>
          <p:cNvPr name="Shape 247" id="247"/>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a:solidFill>
                  <a:srgbClr val="000000"/>
                </a:solidFill>
                <a:latin typeface="Calibri"/>
                <a:ea typeface="Calibri"/>
                <a:cs typeface="Calibri"/>
                <a:sym typeface="Calibri"/>
              </a:rPr>
              <a:t>3. </a:t>
            </a:r>
            <a:r>
              <a:rPr lang="en">
                <a:latin typeface="Calibri"/>
                <a:ea typeface="Calibri"/>
                <a:cs typeface="Calibri"/>
                <a:sym typeface="Calibri"/>
              </a:rPr>
              <a:t>Interação entre mercados financeiros</a:t>
            </a:r>
          </a:p>
          <a:p>
            <a:r>
              <a:t/>
            </a:r>
          </a:p>
          <a:p>
            <a:pPr indent="-355600" marL="914400" rtl="0" lvl="0">
              <a:buClr>
                <a:schemeClr val="dk1"/>
              </a:buClr>
              <a:buSzPct val="166666"/>
              <a:buFont typeface="Arial"/>
              <a:buChar char="•"/>
            </a:pPr>
            <a:r>
              <a:rPr lang="en">
                <a:solidFill>
                  <a:srgbClr val="000000"/>
                </a:solidFill>
                <a:latin typeface="Calibri"/>
                <a:ea typeface="Calibri"/>
                <a:cs typeface="Calibri"/>
                <a:sym typeface="Calibri"/>
              </a:rPr>
              <a:t>tecnologia da informação</a:t>
            </a:r>
          </a:p>
          <a:p>
            <a:r>
              <a:t/>
            </a:r>
          </a:p>
          <a:p>
            <a:pPr indent="-355600" marL="914400" rtl="0" lvl="0">
              <a:buClr>
                <a:schemeClr val="dk1"/>
              </a:buClr>
              <a:buSzPct val="166666"/>
              <a:buFont typeface="Arial"/>
              <a:buChar char="•"/>
            </a:pPr>
            <a:r>
              <a:rPr lang="en">
                <a:solidFill>
                  <a:srgbClr val="000000"/>
                </a:solidFill>
                <a:latin typeface="Calibri"/>
                <a:ea typeface="Calibri"/>
                <a:cs typeface="Calibri"/>
                <a:sym typeface="Calibri"/>
              </a:rPr>
              <a:t>queda de barreiras comerciais</a:t>
            </a:r>
          </a:p>
          <a:p>
            <a:r>
              <a:t/>
            </a:r>
          </a:p>
          <a:p>
            <a:pPr indent="-355600" marL="914400" rtl="0" lvl="0">
              <a:buClr>
                <a:schemeClr val="dk1"/>
              </a:buClr>
              <a:buSzPct val="166666"/>
              <a:buFont typeface="Arial"/>
              <a:buChar char="•"/>
            </a:pPr>
            <a:r>
              <a:rPr lang="en">
                <a:solidFill>
                  <a:srgbClr val="000000"/>
                </a:solidFill>
                <a:latin typeface="Calibri"/>
                <a:ea typeface="Calibri"/>
                <a:cs typeface="Calibri"/>
                <a:sym typeface="Calibri"/>
              </a:rPr>
              <a:t>formação de áreas de livre comércia e blocos econômicos</a:t>
            </a:r>
          </a:p>
          <a:p>
            <a:pPr indent="-355600" marL="1371600" rtl="0" lvl="1">
              <a:buClr>
                <a:schemeClr val="dk1"/>
              </a:buClr>
              <a:buSzPct val="100000"/>
              <a:buFont typeface="Courier New"/>
              <a:buChar char="o"/>
            </a:pPr>
            <a:r>
              <a:rPr lang="en">
                <a:solidFill>
                  <a:srgbClr val="000000"/>
                </a:solidFill>
                <a:latin typeface="Calibri"/>
                <a:ea typeface="Calibri"/>
                <a:cs typeface="Calibri"/>
                <a:sym typeface="Calibri"/>
              </a:rPr>
              <a:t>Mercosul, União Européia, Alca</a:t>
            </a:r>
          </a:p>
          <a:p>
            <a:r>
              <a:t/>
            </a:r>
          </a:p>
          <a:p>
            <a:pPr indent="-355600" marL="914400" rtl="0" lvl="0">
              <a:buClr>
                <a:schemeClr val="dk1"/>
              </a:buClr>
              <a:buSzPct val="166666"/>
              <a:buFont typeface="Arial"/>
              <a:buChar char="•"/>
            </a:pPr>
            <a:r>
              <a:rPr lang="en">
                <a:solidFill>
                  <a:srgbClr val="000000"/>
                </a:solidFill>
                <a:latin typeface="Calibri"/>
                <a:ea typeface="Calibri"/>
                <a:cs typeface="Calibri"/>
                <a:sym typeface="Calibri"/>
              </a:rPr>
              <a:t>interdependência dos mercado financeiro em escala global</a:t>
            </a:r>
          </a:p>
          <a:p>
            <a:r>
              <a:t/>
            </a:r>
          </a:p>
          <a:p>
            <a:pPr indent="-355600" marL="914400" rtl="0" lvl="0">
              <a:buClr>
                <a:schemeClr val="dk1"/>
              </a:buClr>
              <a:buSzPct val="166666"/>
              <a:buFont typeface="Arial"/>
              <a:buChar char="•"/>
            </a:pPr>
            <a:r>
              <a:rPr lang="en">
                <a:solidFill>
                  <a:srgbClr val="000000"/>
                </a:solidFill>
                <a:latin typeface="Calibri"/>
                <a:ea typeface="Calibri"/>
                <a:cs typeface="Calibri"/>
                <a:sym typeface="Calibri"/>
              </a:rPr>
              <a:t>maior rapidez nas operações financeiras</a:t>
            </a:r>
          </a:p>
          <a:p>
            <a:pPr indent="-355600" marL="1371600" rtl="0" lvl="1">
              <a:buClr>
                <a:schemeClr val="dk1"/>
              </a:buClr>
              <a:buSzPct val="100000"/>
              <a:buFont typeface="Courier New"/>
              <a:buChar char="o"/>
            </a:pPr>
            <a:r>
              <a:rPr lang="en">
                <a:solidFill>
                  <a:srgbClr val="000000"/>
                </a:solidFill>
                <a:latin typeface="Calibri"/>
                <a:ea typeface="Calibri"/>
                <a:cs typeface="Calibri"/>
                <a:sym typeface="Calibri"/>
              </a:rPr>
              <a:t>uso de computadores com mais desempenho em processamento, técnicas sofisticadas de segurança e integridade de informações</a:t>
            </a:r>
          </a:p>
          <a:p>
            <a:r>
              <a:t/>
            </a:r>
          </a:p>
          <a:p>
            <a:r>
              <a:t/>
            </a:r>
          </a:p>
        </p:txBody>
      </p:sp>
      <p:sp>
        <p:nvSpPr>
          <p:cNvPr name="Shape 248" id="248"/>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4</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 TECNOLOGIA E A GLOBALIZAÇÃO</a:t>
            </a:r>
          </a:p>
        </p:txBody>
      </p:sp>
      <p:sp>
        <p:nvSpPr>
          <p:cNvPr name="Shape 249" id="249"/>
          <p:cNvSpPr/>
          <p:nvPr/>
        </p:nvSpPr>
        <p:spPr>
          <a:xfrm>
            <a:off y="1600200" x="6602216"/>
            <a:ext cy="1800209" cx="2084583"/>
          </a:xfrm>
          <a:prstGeom prst="rect">
            <a:avLst/>
          </a:prstGeom>
          <a:blipFill>
            <a:blip r:embed="rId3"/>
            <a:stretch>
              <a:fillRect/>
            </a:stretch>
          </a:blipFill>
          <a:ln>
            <a:noFill/>
          </a:ln>
        </p:spPr>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88" id="88"/>
        <p:cNvGrpSpPr/>
        <p:nvPr/>
      </p:nvGrpSpPr>
      <p:grpSpPr>
        <a:xfrm>
          <a:off y="0" x="0"/>
          <a:ext cy="0" cx="0"/>
          <a:chOff y="0" x="0"/>
          <a:chExt cy="0" cx="0"/>
        </a:xfrm>
      </p:grpSpPr>
      <p:sp>
        <p:nvSpPr>
          <p:cNvPr name="Shape 89" id="89"/>
          <p:cNvSpPr txBox="1"/>
          <p:nvPr>
            <p:ph type="body" idx="1"/>
          </p:nvPr>
        </p:nvSpPr>
        <p:spPr>
          <a:xfrm>
            <a:off y="1600200" x="457200"/>
            <a:ext cy="4840199" cx="8229600"/>
          </a:xfrm>
          <a:prstGeom prst="rect">
            <a:avLst/>
          </a:prstGeom>
        </p:spPr>
        <p:txBody>
          <a:bodyPr bIns="91425" tIns="91425" lIns="91425" anchor="t" anchorCtr="0" rIns="91425">
            <a:spAutoFit/>
          </a:bodyPr>
          <a:lstStyle/>
          <a:p>
            <a:pPr indent="457200" rtl="0" lvl="0">
              <a:buNone/>
            </a:pPr>
            <a:r>
              <a:rPr lang="en">
                <a:latin typeface="Calibri"/>
                <a:ea typeface="Calibri"/>
                <a:cs typeface="Calibri"/>
                <a:sym typeface="Calibri"/>
              </a:rPr>
              <a:t>Globalização é um processo de integração, formação de unidade. De forma neutra, ela não é boa e nem má.</a:t>
            </a:r>
          </a:p>
          <a:p>
            <a:pPr rtl="0" lvl="0">
              <a:buNone/>
            </a:pPr>
            <a:r>
              <a:rPr lang="en">
                <a:latin typeface="Calibri"/>
                <a:ea typeface="Calibri"/>
                <a:cs typeface="Calibri"/>
                <a:sym typeface="Calibri"/>
              </a:rPr>
              <a:t> </a:t>
            </a:r>
          </a:p>
          <a:p>
            <a:pPr indent="457200" rtl="0" lvl="0">
              <a:buNone/>
            </a:pPr>
            <a:r>
              <a:rPr lang="en">
                <a:latin typeface="Calibri"/>
                <a:ea typeface="Calibri"/>
                <a:cs typeface="Calibri"/>
                <a:sym typeface="Calibri"/>
              </a:rPr>
              <a:t>Nesta apresentação iremos tratar da sua origem histórica e tecnológica, e iremos discutir o seu efeito na geração de alimentos e o papel da China neste processo.</a:t>
            </a:r>
          </a:p>
          <a:p>
            <a:r>
              <a:t/>
            </a:r>
          </a:p>
          <a:p>
            <a:pPr indent="457200" rtl="0" lvl="0">
              <a:buNone/>
            </a:pPr>
            <a:r>
              <a:rPr lang="en">
                <a:latin typeface="Calibri"/>
                <a:ea typeface="Calibri"/>
                <a:cs typeface="Calibri"/>
                <a:sym typeface="Calibri"/>
              </a:rPr>
              <a:t>Será apresentado também a opinião dos Intelectuais Milton Santos e Noam Chomsky.</a:t>
            </a:r>
          </a:p>
        </p:txBody>
      </p:sp>
      <p:sp>
        <p:nvSpPr>
          <p:cNvPr name="Shape 90" id="90"/>
          <p:cNvSpPr txBox="1"/>
          <p:nvPr>
            <p:ph type="title"/>
          </p:nvPr>
        </p:nvSpPr>
        <p:spPr>
          <a:xfrm>
            <a:off y="17761" x="457200"/>
            <a:ext cy="1143000" cx="8229600"/>
          </a:xfrm>
          <a:prstGeom prst="rect">
            <a:avLst/>
          </a:prstGeom>
        </p:spPr>
        <p:txBody>
          <a:bodyPr bIns="91425" tIns="91425" lIns="91425" anchor="ctr" anchorCtr="0" rIns="91425">
            <a:spAutoFit/>
          </a:bodyPr>
          <a:lstStyle/>
          <a:p>
            <a:pPr>
              <a:buNone/>
            </a:pPr>
            <a:r>
              <a:rPr lang="en" sz="2400" b="1">
                <a:latin typeface="Calibri"/>
                <a:ea typeface="Calibri"/>
                <a:cs typeface="Calibri"/>
                <a:sym typeface="Calibri"/>
              </a:rPr>
              <a:t>1. </a:t>
            </a:r>
            <a:r>
              <a:rPr lang="en" sz="2400" b="1">
                <a:solidFill>
                  <a:srgbClr val="FFFFFF"/>
                </a:solidFill>
                <a:latin typeface="Calibri"/>
                <a:ea typeface="Calibri"/>
                <a:cs typeface="Calibri"/>
                <a:sym typeface="Calibri"/>
              </a:rPr>
              <a:t>INTRODUÇÃO</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53" id="253"/>
        <p:cNvGrpSpPr/>
        <p:nvPr/>
      </p:nvGrpSpPr>
      <p:grpSpPr>
        <a:xfrm>
          <a:off y="0" x="0"/>
          <a:ext cy="0" cx="0"/>
          <a:chOff y="0" x="0"/>
          <a:chExt cy="0" cx="0"/>
        </a:xfrm>
      </p:grpSpPr>
      <p:sp>
        <p:nvSpPr>
          <p:cNvPr name="Shape 254" id="254"/>
          <p:cNvSpPr txBox="1"/>
          <p:nvPr>
            <p:ph type="body" idx="1"/>
          </p:nvPr>
        </p:nvSpPr>
        <p:spPr>
          <a:xfrm>
            <a:off y="1600200" x="457200"/>
            <a:ext cy="4840199" cx="8229600"/>
          </a:xfrm>
          <a:prstGeom prst="rect">
            <a:avLst/>
          </a:prstGeom>
        </p:spPr>
        <p:txBody>
          <a:bodyPr bIns="91425" tIns="91425" lIns="91425" anchor="t" anchorCtr="0" rIns="91425">
            <a:spAutoFit/>
          </a:bodyPr>
          <a:lstStyle/>
          <a:p>
            <a:pPr indent="0" marL="0" rtl="0" lvl="0">
              <a:buNone/>
            </a:pPr>
            <a:r>
              <a:rPr lang="en">
                <a:solidFill>
                  <a:srgbClr val="000000"/>
                </a:solidFill>
                <a:latin typeface="Calibri"/>
                <a:ea typeface="Calibri"/>
                <a:cs typeface="Calibri"/>
                <a:sym typeface="Calibri"/>
              </a:rPr>
              <a:t>4. </a:t>
            </a:r>
            <a:r>
              <a:rPr lang="en">
                <a:latin typeface="Calibri"/>
                <a:ea typeface="Calibri"/>
                <a:cs typeface="Calibri"/>
                <a:sym typeface="Calibri"/>
              </a:rPr>
              <a:t>Aumento de produtividade na indústria, pecuária e agricultura</a:t>
            </a:r>
          </a:p>
          <a:p>
            <a:r>
              <a:t/>
            </a:r>
          </a:p>
          <a:p>
            <a:pPr indent="-355600" marL="914400" rtl="0" lvl="0">
              <a:buClr>
                <a:schemeClr val="dk1"/>
              </a:buClr>
              <a:buSzPct val="166666"/>
              <a:buFont typeface="Arial"/>
              <a:buChar char="•"/>
            </a:pPr>
            <a:r>
              <a:rPr lang="en">
                <a:latin typeface="Calibri"/>
                <a:ea typeface="Calibri"/>
                <a:cs typeface="Calibri"/>
                <a:sym typeface="Calibri"/>
              </a:rPr>
              <a:t>uso de maquinário automatizado em sistemas produtivos</a:t>
            </a:r>
          </a:p>
          <a:p>
            <a:pPr indent="-355600" marL="1371600" rtl="0" lvl="1">
              <a:buClr>
                <a:schemeClr val="dk1"/>
              </a:buClr>
              <a:buSzPct val="100000"/>
              <a:buFont typeface="Courier New"/>
              <a:buChar char="o"/>
            </a:pPr>
            <a:r>
              <a:rPr lang="en">
                <a:latin typeface="Calibri"/>
                <a:ea typeface="Calibri"/>
                <a:cs typeface="Calibri"/>
                <a:sym typeface="Calibri"/>
              </a:rPr>
              <a:t>indústria automobilística - caso clássico</a:t>
            </a:r>
          </a:p>
          <a:p>
            <a:r>
              <a:t/>
            </a:r>
          </a:p>
          <a:p>
            <a:pPr indent="-355600" marL="914400" rtl="0" lvl="0">
              <a:buClr>
                <a:schemeClr val="dk1"/>
              </a:buClr>
              <a:buSzPct val="166666"/>
              <a:buFont typeface="Arial"/>
              <a:buChar char="•"/>
            </a:pPr>
            <a:r>
              <a:rPr lang="en">
                <a:latin typeface="Calibri"/>
                <a:ea typeface="Calibri"/>
                <a:cs typeface="Calibri"/>
                <a:sym typeface="Calibri"/>
              </a:rPr>
              <a:t>desenvolvimento de novas técnicas de cultivo de grãos</a:t>
            </a:r>
          </a:p>
          <a:p>
            <a:r>
              <a:t/>
            </a:r>
          </a:p>
          <a:p>
            <a:pPr indent="-355600" marL="914400" rtl="0" lvl="0">
              <a:buClr>
                <a:schemeClr val="dk1"/>
              </a:buClr>
              <a:buSzPct val="166666"/>
              <a:buFont typeface="Arial"/>
              <a:buChar char="•"/>
            </a:pPr>
            <a:r>
              <a:rPr lang="en">
                <a:latin typeface="Calibri"/>
                <a:ea typeface="Calibri"/>
                <a:cs typeface="Calibri"/>
                <a:sym typeface="Calibri"/>
              </a:rPr>
              <a:t>desenvolvimento de alimentos transgênicos, gerando maior qualidade e produtividade nas colheitas</a:t>
            </a:r>
          </a:p>
          <a:p>
            <a:r>
              <a:t/>
            </a:r>
          </a:p>
        </p:txBody>
      </p:sp>
      <p:sp>
        <p:nvSpPr>
          <p:cNvPr name="Shape 255" id="255"/>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4</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 TECNOLOGIA E A GLOBALIZAÇÃO</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59" id="259"/>
        <p:cNvGrpSpPr/>
        <p:nvPr/>
      </p:nvGrpSpPr>
      <p:grpSpPr>
        <a:xfrm>
          <a:off y="0" x="0"/>
          <a:ext cy="0" cx="0"/>
          <a:chOff y="0" x="0"/>
          <a:chExt cy="0" cx="0"/>
        </a:xfrm>
      </p:grpSpPr>
      <p:sp>
        <p:nvSpPr>
          <p:cNvPr name="Shape 260" id="260"/>
          <p:cNvSpPr txBox="1"/>
          <p:nvPr>
            <p:ph type="body" idx="1"/>
          </p:nvPr>
        </p:nvSpPr>
        <p:spPr>
          <a:xfrm>
            <a:off y="1600200" x="457200"/>
            <a:ext cy="4840199" cx="8229600"/>
          </a:xfrm>
          <a:prstGeom prst="rect">
            <a:avLst/>
          </a:prstGeom>
        </p:spPr>
        <p:txBody>
          <a:bodyPr bIns="91425" tIns="91425" lIns="91425" anchor="t" anchorCtr="0" rIns="91425">
            <a:spAutoFit/>
          </a:bodyPr>
          <a:lstStyle/>
          <a:p>
            <a:pPr indent="0" marL="0" rtl="0" lvl="0">
              <a:buNone/>
            </a:pPr>
            <a:r>
              <a:rPr lang="en">
                <a:solidFill>
                  <a:srgbClr val="000000"/>
                </a:solidFill>
                <a:latin typeface="Calibri"/>
                <a:ea typeface="Calibri"/>
                <a:cs typeface="Calibri"/>
                <a:sym typeface="Calibri"/>
              </a:rPr>
              <a:t>5. </a:t>
            </a:r>
            <a:r>
              <a:rPr lang="en">
                <a:latin typeface="Calibri"/>
                <a:ea typeface="Calibri"/>
                <a:cs typeface="Calibri"/>
                <a:sym typeface="Calibri"/>
              </a:rPr>
              <a:t>Mercados consumidores</a:t>
            </a:r>
          </a:p>
          <a:p>
            <a:r>
              <a:t/>
            </a:r>
          </a:p>
          <a:p>
            <a:pPr indent="-355600" marL="457200" rtl="0" lvl="0">
              <a:buClr>
                <a:schemeClr val="dk1"/>
              </a:buClr>
              <a:buSzPct val="166666"/>
              <a:buFont typeface="Arial"/>
              <a:buChar char="•"/>
            </a:pPr>
            <a:r>
              <a:rPr lang="en">
                <a:latin typeface="Calibri"/>
                <a:ea typeface="Calibri"/>
                <a:cs typeface="Calibri"/>
                <a:sym typeface="Calibri"/>
              </a:rPr>
              <a:t>iniciativa privada: necessidade de manter vendas</a:t>
            </a:r>
          </a:p>
          <a:p>
            <a:pPr indent="-355600" marL="914400" rtl="0" lvl="1">
              <a:buClr>
                <a:schemeClr val="dk1"/>
              </a:buClr>
              <a:buSzPct val="100000"/>
              <a:buFont typeface="Courier New"/>
              <a:buChar char="o"/>
            </a:pPr>
            <a:r>
              <a:rPr lang="en">
                <a:latin typeface="Calibri"/>
                <a:ea typeface="Calibri"/>
                <a:cs typeface="Calibri"/>
                <a:sym typeface="Calibri"/>
              </a:rPr>
              <a:t>objetivo: obter lucro</a:t>
            </a:r>
          </a:p>
          <a:p>
            <a:r>
              <a:t/>
            </a:r>
          </a:p>
          <a:p>
            <a:pPr indent="-355600" marL="457200" rtl="0" lvl="0">
              <a:buClr>
                <a:schemeClr val="dk1"/>
              </a:buClr>
              <a:buSzPct val="166666"/>
              <a:buFont typeface="Arial"/>
              <a:buChar char="•"/>
            </a:pPr>
            <a:r>
              <a:rPr lang="en">
                <a:latin typeface="Calibri"/>
                <a:ea typeface="Calibri"/>
                <a:cs typeface="Calibri"/>
                <a:sym typeface="Calibri"/>
              </a:rPr>
              <a:t>produção x absorção de produtos pelo mercado</a:t>
            </a:r>
          </a:p>
          <a:p>
            <a:pPr indent="-355600" marL="914400" rtl="0" lvl="1">
              <a:buClr>
                <a:schemeClr val="dk1"/>
              </a:buClr>
              <a:buSzPct val="100000"/>
              <a:buFont typeface="Courier New"/>
              <a:buChar char="o"/>
            </a:pPr>
            <a:r>
              <a:rPr lang="en">
                <a:latin typeface="Calibri"/>
                <a:ea typeface="Calibri"/>
                <a:cs typeface="Calibri"/>
                <a:sym typeface="Calibri"/>
              </a:rPr>
              <a:t>é meta que a produção nunca exceda a absorção</a:t>
            </a:r>
          </a:p>
          <a:p>
            <a:r>
              <a:t/>
            </a:r>
          </a:p>
          <a:p>
            <a:pPr indent="-355600" marL="457200" rtl="0" lvl="0">
              <a:buClr>
                <a:schemeClr val="dk1"/>
              </a:buClr>
              <a:buSzPct val="166666"/>
              <a:buFont typeface="Arial"/>
              <a:buChar char="•"/>
            </a:pPr>
            <a:r>
              <a:rPr lang="en">
                <a:latin typeface="Calibri"/>
                <a:ea typeface="Calibri"/>
                <a:cs typeface="Calibri"/>
                <a:sym typeface="Calibri"/>
              </a:rPr>
              <a:t>solução: "saída shumpeteriana" ou "destruição criadora"</a:t>
            </a:r>
          </a:p>
          <a:p>
            <a:pPr indent="-355600" marL="914400" rtl="0" lvl="1">
              <a:buClr>
                <a:schemeClr val="dk1"/>
              </a:buClr>
              <a:buSzPct val="100000"/>
              <a:buFont typeface="Courier New"/>
              <a:buChar char="o"/>
            </a:pPr>
            <a:r>
              <a:rPr lang="en">
                <a:latin typeface="Calibri"/>
                <a:ea typeface="Calibri"/>
                <a:cs typeface="Calibri"/>
                <a:sym typeface="Calibri"/>
              </a:rPr>
              <a:t>de acordo com Shumpter (1961), os produtores devem criar uma "nova onda tecnológica", injetando novos produtos mais tecnologizados no mercado, tornando os anteriores obsoletos</a:t>
            </a:r>
          </a:p>
        </p:txBody>
      </p:sp>
      <p:sp>
        <p:nvSpPr>
          <p:cNvPr name="Shape 261" id="261"/>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4</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 TECNOLOGIA E A GLOBALIZAÇÃO</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65" id="265"/>
        <p:cNvGrpSpPr/>
        <p:nvPr/>
      </p:nvGrpSpPr>
      <p:grpSpPr>
        <a:xfrm>
          <a:off y="0" x="0"/>
          <a:ext cy="0" cx="0"/>
          <a:chOff y="0" x="0"/>
          <a:chExt cy="0" cx="0"/>
        </a:xfrm>
      </p:grpSpPr>
      <p:sp>
        <p:nvSpPr>
          <p:cNvPr name="Shape 266" id="266"/>
          <p:cNvSpPr txBox="1"/>
          <p:nvPr>
            <p:ph type="body" idx="1"/>
          </p:nvPr>
        </p:nvSpPr>
        <p:spPr>
          <a:xfrm>
            <a:off y="1600200" x="457200"/>
            <a:ext cy="4840199" cx="8229600"/>
          </a:xfrm>
          <a:prstGeom prst="rect">
            <a:avLst/>
          </a:prstGeom>
        </p:spPr>
        <p:txBody>
          <a:bodyPr bIns="91425" tIns="91425" lIns="91425" anchor="t" anchorCtr="0" rIns="91425">
            <a:spAutoFit/>
          </a:bodyPr>
          <a:lstStyle/>
          <a:p>
            <a:pPr indent="-355600" marL="457200" rtl="0" lvl="0">
              <a:buClr>
                <a:schemeClr val="dk1"/>
              </a:buClr>
              <a:buSzPct val="166666"/>
              <a:buFont typeface="Arial"/>
              <a:buChar char="•"/>
            </a:pPr>
            <a:r>
              <a:rPr lang="en">
                <a:latin typeface="Calibri"/>
                <a:ea typeface="Calibri"/>
                <a:cs typeface="Calibri"/>
                <a:sym typeface="Calibri"/>
              </a:rPr>
              <a:t>Exemplos</a:t>
            </a:r>
          </a:p>
        </p:txBody>
      </p:sp>
      <p:sp>
        <p:nvSpPr>
          <p:cNvPr name="Shape 267" id="267"/>
          <p:cNvSpPr/>
          <p:nvPr/>
        </p:nvSpPr>
        <p:spPr>
          <a:xfrm>
            <a:off y="2314525" x="2102125"/>
            <a:ext cy="3676650" cx="4743450"/>
          </a:xfrm>
          <a:prstGeom prst="rect">
            <a:avLst/>
          </a:prstGeom>
          <a:noFill/>
          <a:ln>
            <a:noFill/>
          </a:ln>
        </p:spPr>
      </p:sp>
      <p:sp>
        <p:nvSpPr>
          <p:cNvPr name="Shape 268" id="268"/>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4</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 TECNOLOGIA E A GLOBALIZAÇÃO</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72" id="272"/>
        <p:cNvGrpSpPr/>
        <p:nvPr/>
      </p:nvGrpSpPr>
      <p:grpSpPr>
        <a:xfrm>
          <a:off y="0" x="0"/>
          <a:ext cy="0" cx="0"/>
          <a:chOff y="0" x="0"/>
          <a:chExt cy="0" cx="0"/>
        </a:xfrm>
      </p:grpSpPr>
      <p:sp>
        <p:nvSpPr>
          <p:cNvPr name="Shape 273" id="273"/>
          <p:cNvSpPr/>
          <p:nvPr/>
        </p:nvSpPr>
        <p:spPr>
          <a:xfrm>
            <a:off y="2438325" x="1143000"/>
            <a:ext cy="3429000" cx="6858000"/>
          </a:xfrm>
          <a:prstGeom prst="rect">
            <a:avLst/>
          </a:prstGeom>
          <a:blipFill>
            <a:blip r:embed="rId3"/>
            <a:stretch>
              <a:fillRect/>
            </a:stretch>
          </a:blipFill>
          <a:ln>
            <a:noFill/>
          </a:ln>
        </p:spPr>
      </p:sp>
      <p:sp>
        <p:nvSpPr>
          <p:cNvPr name="Shape 274" id="274"/>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4</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 TECNOLOGIA E A GLOBALIZAÇÃO</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78" id="278"/>
        <p:cNvGrpSpPr/>
        <p:nvPr/>
      </p:nvGrpSpPr>
      <p:grpSpPr>
        <a:xfrm>
          <a:off y="0" x="0"/>
          <a:ext cy="0" cx="0"/>
          <a:chOff y="0" x="0"/>
          <a:chExt cy="0" cx="0"/>
        </a:xfrm>
      </p:grpSpPr>
      <p:sp>
        <p:nvSpPr>
          <p:cNvPr name="Shape 279" id="279"/>
          <p:cNvSpPr/>
          <p:nvPr/>
        </p:nvSpPr>
        <p:spPr>
          <a:xfrm>
            <a:off y="1564597" x="2116297"/>
            <a:ext cy="4911405" cx="4911405"/>
          </a:xfrm>
          <a:prstGeom prst="rect">
            <a:avLst/>
          </a:prstGeom>
          <a:blipFill>
            <a:blip r:embed="rId3"/>
            <a:stretch>
              <a:fillRect/>
            </a:stretch>
          </a:blipFill>
          <a:ln>
            <a:noFill/>
          </a:ln>
        </p:spPr>
      </p:sp>
      <p:sp>
        <p:nvSpPr>
          <p:cNvPr name="Shape 280" id="280"/>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4</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 TECNOLOGIA E A GLOBALIZAÇÃO</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84" id="284"/>
        <p:cNvGrpSpPr/>
        <p:nvPr/>
      </p:nvGrpSpPr>
      <p:grpSpPr>
        <a:xfrm>
          <a:off y="0" x="0"/>
          <a:ext cy="0" cx="0"/>
          <a:chOff y="0" x="0"/>
          <a:chExt cy="0" cx="0"/>
        </a:xfrm>
      </p:grpSpPr>
      <p:sp>
        <p:nvSpPr>
          <p:cNvPr name="Shape 285" id="285"/>
          <p:cNvSpPr/>
          <p:nvPr/>
        </p:nvSpPr>
        <p:spPr>
          <a:xfrm>
            <a:off y="4125825" x="2405062"/>
            <a:ext cy="2314575" cx="4333875"/>
          </a:xfrm>
          <a:prstGeom prst="rect">
            <a:avLst/>
          </a:prstGeom>
          <a:blipFill>
            <a:blip r:embed="rId3"/>
            <a:stretch>
              <a:fillRect/>
            </a:stretch>
          </a:blipFill>
          <a:ln>
            <a:noFill/>
          </a:ln>
        </p:spPr>
      </p:sp>
      <p:sp>
        <p:nvSpPr>
          <p:cNvPr name="Shape 286" id="286"/>
          <p:cNvSpPr/>
          <p:nvPr/>
        </p:nvSpPr>
        <p:spPr>
          <a:xfrm>
            <a:off y="1486987" x="2102450"/>
            <a:ext cy="2828925" cx="5086350"/>
          </a:xfrm>
          <a:prstGeom prst="rect">
            <a:avLst/>
          </a:prstGeom>
          <a:blipFill>
            <a:blip r:embed="rId4"/>
            <a:stretch>
              <a:fillRect/>
            </a:stretch>
          </a:blipFill>
          <a:ln>
            <a:noFill/>
          </a:ln>
        </p:spPr>
      </p:sp>
      <p:sp>
        <p:nvSpPr>
          <p:cNvPr name="Shape 287" id="287"/>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4</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 TECNOLOGIA E A GLOBALIZAÇÃO</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91" id="291"/>
        <p:cNvGrpSpPr/>
        <p:nvPr/>
      </p:nvGrpSpPr>
      <p:grpSpPr>
        <a:xfrm>
          <a:off y="0" x="0"/>
          <a:ext cy="0" cx="0"/>
          <a:chOff y="0" x="0"/>
          <a:chExt cy="0" cx="0"/>
        </a:xfrm>
      </p:grpSpPr>
      <p:sp>
        <p:nvSpPr>
          <p:cNvPr name="Shape 292" id="292"/>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b="1">
                <a:latin typeface="Calibri"/>
                <a:ea typeface="Calibri"/>
                <a:cs typeface="Calibri"/>
                <a:sym typeface="Calibri"/>
              </a:rPr>
              <a:t>Vantagens</a:t>
            </a:r>
          </a:p>
          <a:p>
            <a:pPr indent="-355600" marL="914400" rtl="0" lvl="1">
              <a:buClr>
                <a:schemeClr val="dk1"/>
              </a:buClr>
              <a:buSzPct val="100000"/>
              <a:buFont typeface="Courier New"/>
              <a:buChar char="o"/>
            </a:pPr>
            <a:r>
              <a:rPr lang="en">
                <a:latin typeface="Calibri"/>
                <a:ea typeface="Calibri"/>
                <a:cs typeface="Calibri"/>
                <a:sym typeface="Calibri"/>
              </a:rPr>
              <a:t>a criação de novos produtos estimula as empresas a competirem entre si, o que proporciona ao consumidor produtos com mais qualidade e valor final mais acessível</a:t>
            </a:r>
          </a:p>
          <a:p>
            <a:pPr indent="-355600" marL="914400" rtl="0" lvl="1">
              <a:buClr>
                <a:schemeClr val="dk1"/>
              </a:buClr>
              <a:buSzPct val="100000"/>
              <a:buFont typeface="Courier New"/>
              <a:buChar char="o"/>
            </a:pPr>
            <a:r>
              <a:rPr lang="en">
                <a:latin typeface="Calibri"/>
                <a:ea typeface="Calibri"/>
                <a:cs typeface="Calibri"/>
                <a:sym typeface="Calibri"/>
              </a:rPr>
              <a:t>a velocidade com que as tecnologias são desenvolvidas também aumenta, devido a necessidade em lançar produtos diferenciados e conquistar público</a:t>
            </a:r>
          </a:p>
          <a:p>
            <a:pPr indent="-355600" marL="914400" rtl="0" lvl="1">
              <a:buClr>
                <a:schemeClr val="dk1"/>
              </a:buClr>
              <a:buSzPct val="100000"/>
              <a:buFont typeface="Courier New"/>
              <a:buChar char="o"/>
            </a:pPr>
            <a:r>
              <a:rPr lang="en">
                <a:latin typeface="Calibri"/>
                <a:ea typeface="Calibri"/>
                <a:cs typeface="Calibri"/>
                <a:sym typeface="Calibri"/>
              </a:rPr>
              <a:t>aumento da produtividade e qualidade dos produtos</a:t>
            </a:r>
          </a:p>
          <a:p>
            <a:r>
              <a:t/>
            </a:r>
          </a:p>
          <a:p>
            <a:pPr rtl="0" lvl="0">
              <a:buNone/>
            </a:pPr>
            <a:r>
              <a:rPr lang="en" b="1">
                <a:latin typeface="Calibri"/>
                <a:ea typeface="Calibri"/>
                <a:cs typeface="Calibri"/>
                <a:sym typeface="Calibri"/>
              </a:rPr>
              <a:t>Desvantagens</a:t>
            </a:r>
          </a:p>
          <a:p>
            <a:pPr indent="-355600" marL="914400" rtl="0" lvl="1">
              <a:buClr>
                <a:schemeClr val="dk1"/>
              </a:buClr>
              <a:buSzPct val="100000"/>
              <a:buFont typeface="Courier New"/>
              <a:buChar char="o"/>
            </a:pPr>
            <a:r>
              <a:rPr lang="en">
                <a:latin typeface="Calibri"/>
                <a:ea typeface="Calibri"/>
                <a:cs typeface="Calibri"/>
                <a:sym typeface="Calibri"/>
              </a:rPr>
              <a:t>consumo excessivo de recursos naturais</a:t>
            </a:r>
          </a:p>
          <a:p>
            <a:pPr indent="-355600" marL="914400" rtl="0" lvl="1">
              <a:buClr>
                <a:schemeClr val="dk1"/>
              </a:buClr>
              <a:buSzPct val="100000"/>
              <a:buFont typeface="Courier New"/>
              <a:buChar char="o"/>
            </a:pPr>
            <a:r>
              <a:rPr lang="en">
                <a:latin typeface="Calibri"/>
                <a:ea typeface="Calibri"/>
                <a:cs typeface="Calibri"/>
                <a:sym typeface="Calibri"/>
              </a:rPr>
              <a:t>pessoas substituídas por máquinas </a:t>
            </a:r>
            <a:r>
              <a:rPr lang="en">
                <a:solidFill>
                  <a:srgbClr val="000000"/>
                </a:solidFill>
                <a:latin typeface="Calibri"/>
                <a:ea typeface="Calibri"/>
                <a:cs typeface="Calibri"/>
                <a:sym typeface="Calibri"/>
              </a:rPr>
              <a:t>→</a:t>
            </a:r>
            <a:r>
              <a:rPr lang="en">
                <a:latin typeface="Calibri"/>
                <a:ea typeface="Calibri"/>
                <a:cs typeface="Calibri"/>
                <a:sym typeface="Calibri"/>
              </a:rPr>
              <a:t> desemprego</a:t>
            </a:r>
          </a:p>
          <a:p>
            <a:pPr indent="-355600" marL="914400" rtl="0" lvl="1">
              <a:buClr>
                <a:schemeClr val="dk1"/>
              </a:buClr>
              <a:buSzPct val="100000"/>
              <a:buFont typeface="Courier New"/>
              <a:buChar char="o"/>
            </a:pPr>
            <a:r>
              <a:rPr lang="en">
                <a:latin typeface="Calibri"/>
                <a:ea typeface="Calibri"/>
                <a:cs typeface="Calibri"/>
                <a:sym typeface="Calibri"/>
              </a:rPr>
              <a:t>geração de lixo eletrônico</a:t>
            </a:r>
          </a:p>
          <a:p>
            <a:pPr indent="-355600" marL="914400" rtl="0" lvl="1">
              <a:buClr>
                <a:schemeClr val="dk1"/>
              </a:buClr>
              <a:buSzPct val="100000"/>
              <a:buFont typeface="Courier New"/>
              <a:buChar char="o"/>
            </a:pPr>
            <a:r>
              <a:rPr lang="en">
                <a:latin typeface="Calibri"/>
                <a:ea typeface="Calibri"/>
                <a:cs typeface="Calibri"/>
                <a:sym typeface="Calibri"/>
              </a:rPr>
              <a:t>impactos ambientais</a:t>
            </a:r>
          </a:p>
          <a:p>
            <a:r>
              <a:t/>
            </a:r>
          </a:p>
          <a:p>
            <a:r>
              <a:t/>
            </a:r>
          </a:p>
        </p:txBody>
      </p:sp>
      <p:sp>
        <p:nvSpPr>
          <p:cNvPr name="Shape 293" id="293"/>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4</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 TECNOLOGIA E A GLOBALIZAÇÃO</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97" id="297"/>
        <p:cNvGrpSpPr/>
        <p:nvPr/>
      </p:nvGrpSpPr>
      <p:grpSpPr>
        <a:xfrm>
          <a:off y="0" x="0"/>
          <a:ext cy="0" cx="0"/>
          <a:chOff y="0" x="0"/>
          <a:chExt cy="0" cx="0"/>
        </a:xfrm>
      </p:grpSpPr>
      <p:sp>
        <p:nvSpPr>
          <p:cNvPr name="Shape 298" id="298"/>
          <p:cNvSpPr txBox="1"/>
          <p:nvPr>
            <p:ph type="body" idx="1"/>
          </p:nvPr>
        </p:nvSpPr>
        <p:spPr>
          <a:xfrm>
            <a:off y="1600200" x="457200"/>
            <a:ext cy="4840199" cx="8229600"/>
          </a:xfrm>
          <a:prstGeom prst="rect">
            <a:avLst/>
          </a:prstGeom>
          <a:noFill/>
          <a:ln>
            <a:noFill/>
          </a:ln>
        </p:spPr>
        <p:txBody>
          <a:bodyPr bIns="91425" tIns="91425" lIns="91425" anchor="t" anchorCtr="0" rIns="91425">
            <a:spAutoFit/>
          </a:bodyPr>
          <a:lstStyle/>
          <a:p>
            <a:pPr rtl="0" lvl="0">
              <a:buNone/>
            </a:pPr>
            <a:r>
              <a:rPr lang="en" b="1">
                <a:latin typeface="Calibri"/>
                <a:ea typeface="Calibri"/>
                <a:cs typeface="Calibri"/>
                <a:sym typeface="Calibri"/>
              </a:rPr>
              <a:t>VISÃO POLÍTICO-ECONÔMICA</a:t>
            </a:r>
          </a:p>
          <a:p>
            <a:r>
              <a:t/>
            </a:r>
          </a:p>
          <a:p>
            <a:pPr indent="-355600" marL="457200" rtl="0" lvl="0">
              <a:buClr>
                <a:schemeClr val="dk1"/>
              </a:buClr>
              <a:buSzPct val="166666"/>
              <a:buFont typeface="Arial"/>
              <a:buChar char="•"/>
            </a:pPr>
            <a:r>
              <a:rPr lang="en">
                <a:solidFill>
                  <a:srgbClr val="000000"/>
                </a:solidFill>
                <a:latin typeface="Calibri"/>
                <a:ea typeface="Calibri"/>
                <a:cs typeface="Calibri"/>
                <a:sym typeface="Calibri"/>
              </a:rPr>
              <a:t>na Era Reagan surgiram reformas neo-liberalizantes, a partir do projeto “Guerra nas Estrelas” ou Iniciativa de Defesa Estratégica (IDE)</a:t>
            </a:r>
          </a:p>
          <a:p>
            <a:r>
              <a:t/>
            </a:r>
          </a:p>
          <a:p>
            <a:pPr indent="-355600" marL="457200" rtl="0" lvl="0">
              <a:buClr>
                <a:schemeClr val="dk1"/>
              </a:buClr>
              <a:buSzPct val="166666"/>
              <a:buFont typeface="Arial"/>
              <a:buChar char="•"/>
            </a:pPr>
            <a:r>
              <a:rPr lang="en">
                <a:solidFill>
                  <a:srgbClr val="000000"/>
                </a:solidFill>
                <a:latin typeface="Calibri"/>
                <a:ea typeface="Calibri"/>
                <a:cs typeface="Calibri"/>
                <a:sym typeface="Calibri"/>
              </a:rPr>
              <a:t>transformações tecnológicas passaram a ter importância crucial na busca pela liderança mundial</a:t>
            </a:r>
          </a:p>
          <a:p>
            <a:r>
              <a:t/>
            </a:r>
          </a:p>
          <a:p>
            <a:pPr indent="-355600" marL="457200" rtl="0" lvl="0">
              <a:buClr>
                <a:schemeClr val="dk1"/>
              </a:buClr>
              <a:buSzPct val="166666"/>
              <a:buFont typeface="Arial"/>
              <a:buChar char="•"/>
            </a:pPr>
            <a:r>
              <a:rPr lang="en">
                <a:solidFill>
                  <a:srgbClr val="000000"/>
                </a:solidFill>
                <a:latin typeface="Calibri"/>
                <a:ea typeface="Calibri"/>
                <a:cs typeface="Calibri"/>
                <a:sym typeface="Calibri"/>
              </a:rPr>
              <a:t>desenvolvimento econômico + progresso tecnológico → instrumentos de inserção ativa de um país nas relações político-econômicas contemporâneas.</a:t>
            </a:r>
          </a:p>
          <a:p>
            <a:r>
              <a:t/>
            </a:r>
          </a:p>
          <a:p>
            <a:pPr indent="-355600" marL="457200" rtl="0" lvl="0">
              <a:buClr>
                <a:schemeClr val="dk1"/>
              </a:buClr>
              <a:buSzPct val="166666"/>
              <a:buFont typeface="Arial"/>
              <a:buChar char="•"/>
            </a:pPr>
            <a:r>
              <a:rPr lang="en">
                <a:solidFill>
                  <a:srgbClr val="000000"/>
                </a:solidFill>
                <a:latin typeface="Calibri"/>
                <a:ea typeface="Calibri"/>
                <a:cs typeface="Calibri"/>
                <a:sym typeface="Calibri"/>
              </a:rPr>
              <a:t>competitividade entre os países aumenta e meio técnico-científico passa a atuar em todas as esferas da economia, principalmente no setor produtivo-comercial, vital para a manutenção do crescimento</a:t>
            </a:r>
          </a:p>
          <a:p>
            <a:r>
              <a:t/>
            </a:r>
          </a:p>
          <a:p>
            <a:r>
              <a:t/>
            </a:r>
          </a:p>
          <a:p>
            <a:r>
              <a:t/>
            </a:r>
          </a:p>
        </p:txBody>
      </p:sp>
      <p:sp>
        <p:nvSpPr>
          <p:cNvPr name="Shape 299" id="299"/>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4</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 TECNOLOGIA E A GLOBALIZAÇÃO</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03" id="303"/>
        <p:cNvGrpSpPr/>
        <p:nvPr/>
      </p:nvGrpSpPr>
      <p:grpSpPr>
        <a:xfrm>
          <a:off y="0" x="0"/>
          <a:ext cy="0" cx="0"/>
          <a:chOff y="0" x="0"/>
          <a:chExt cy="0" cx="0"/>
        </a:xfrm>
      </p:grpSpPr>
      <p:sp>
        <p:nvSpPr>
          <p:cNvPr name="Shape 304" id="304"/>
          <p:cNvSpPr txBox="1"/>
          <p:nvPr>
            <p:ph type="body" idx="1"/>
          </p:nvPr>
        </p:nvSpPr>
        <p:spPr>
          <a:xfrm>
            <a:off y="1600200" x="457200"/>
            <a:ext cy="4840199" cx="8229600"/>
          </a:xfrm>
          <a:prstGeom prst="rect">
            <a:avLst/>
          </a:prstGeom>
          <a:noFill/>
        </p:spPr>
        <p:txBody>
          <a:bodyPr bIns="91425" tIns="91425" lIns="91425" anchor="t" anchorCtr="0" rIns="91425">
            <a:spAutoFit/>
          </a:bodyPr>
          <a:lstStyle/>
          <a:p>
            <a:pPr indent="-355600" algn="just" marL="457200" rtl="0" lvl="0">
              <a:lnSpc>
                <a:spcPct val="115000"/>
              </a:lnSpc>
              <a:buClr>
                <a:schemeClr val="dk1"/>
              </a:buClr>
              <a:buSzPct val="166666"/>
              <a:buFont typeface="Arial"/>
              <a:buChar char="•"/>
            </a:pPr>
            <a:r>
              <a:rPr lang="en">
                <a:solidFill>
                  <a:srgbClr val="000000"/>
                </a:solidFill>
                <a:latin typeface="Calibri"/>
                <a:ea typeface="Calibri"/>
                <a:cs typeface="Calibri"/>
                <a:sym typeface="Calibri"/>
              </a:rPr>
              <a:t>no período, os países que almejassem um crescimento expressivo nas relações internacionais, teriam que investir em inovação e tecnologia</a:t>
            </a:r>
          </a:p>
          <a:p>
            <a:r>
              <a:t/>
            </a:r>
          </a:p>
          <a:p>
            <a:pPr indent="-355600" algn="just" marL="457200" rtl="0" lvl="0">
              <a:lnSpc>
                <a:spcPct val="115000"/>
              </a:lnSpc>
              <a:buClr>
                <a:schemeClr val="dk1"/>
              </a:buClr>
              <a:buSzPct val="166666"/>
              <a:buFont typeface="Arial"/>
              <a:buChar char="•"/>
            </a:pPr>
            <a:r>
              <a:rPr lang="en">
                <a:solidFill>
                  <a:srgbClr val="000000"/>
                </a:solidFill>
                <a:latin typeface="Calibri"/>
                <a:ea typeface="Calibri"/>
                <a:cs typeface="Calibri"/>
                <a:sym typeface="Calibri"/>
              </a:rPr>
              <a:t>os países considerados de 3º mundo, por falta de recursos, não tiveram tão grande desenvolvimento tecnológico</a:t>
            </a:r>
          </a:p>
          <a:p>
            <a:r>
              <a:t/>
            </a:r>
          </a:p>
          <a:p>
            <a:pPr indent="-355600" algn="just" marL="457200" rtl="0" lvl="0">
              <a:lnSpc>
                <a:spcPct val="115000"/>
              </a:lnSpc>
              <a:buClr>
                <a:schemeClr val="dk1"/>
              </a:buClr>
              <a:buSzPct val="166666"/>
              <a:buFont typeface="Arial"/>
              <a:buChar char="•"/>
            </a:pPr>
            <a:r>
              <a:rPr lang="en">
                <a:solidFill>
                  <a:srgbClr val="000000"/>
                </a:solidFill>
                <a:latin typeface="Calibri"/>
                <a:ea typeface="Calibri"/>
                <a:cs typeface="Calibri"/>
                <a:sym typeface="Calibri"/>
              </a:rPr>
              <a:t>logo, as potências do setor de Tecnologia se mantiveram no Centro da esfera produtiva, e são até hoje, líderes no setor e na economia mundial.</a:t>
            </a:r>
          </a:p>
          <a:p>
            <a:r>
              <a:t/>
            </a:r>
          </a:p>
          <a:p>
            <a:r>
              <a:t/>
            </a:r>
          </a:p>
          <a:p>
            <a:r>
              <a:t/>
            </a:r>
          </a:p>
          <a:p>
            <a:r>
              <a:t/>
            </a:r>
          </a:p>
        </p:txBody>
      </p:sp>
      <p:sp>
        <p:nvSpPr>
          <p:cNvPr name="Shape 305" id="305"/>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4</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 TECNOLOGIA E A GLOBALIZAÇÃO</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09" id="309"/>
        <p:cNvGrpSpPr/>
        <p:nvPr/>
      </p:nvGrpSpPr>
      <p:grpSpPr>
        <a:xfrm>
          <a:off y="0" x="0"/>
          <a:ext cy="0" cx="0"/>
          <a:chOff y="0" x="0"/>
          <a:chExt cy="0" cx="0"/>
        </a:xfrm>
      </p:grpSpPr>
      <p:sp>
        <p:nvSpPr>
          <p:cNvPr name="Shape 310" id="310"/>
          <p:cNvSpPr txBox="1"/>
          <p:nvPr>
            <p:ph type="body" idx="1"/>
          </p:nvPr>
        </p:nvSpPr>
        <p:spPr>
          <a:xfrm>
            <a:off y="1543050" x="457200"/>
            <a:ext cy="4935600" cx="8229600"/>
          </a:xfrm>
          <a:prstGeom prst="rect">
            <a:avLst/>
          </a:prstGeom>
        </p:spPr>
        <p:txBody>
          <a:bodyPr bIns="91425" tIns="91425" lIns="91425" anchor="t" anchorCtr="0" rIns="91425">
            <a:spAutoFit/>
          </a:bodyPr>
          <a:lstStyle/>
          <a:p>
            <a:pPr rtl="0" lvl="0">
              <a:buNone/>
            </a:pPr>
            <a:r>
              <a:rPr lang="en" b="1">
                <a:latin typeface="Calibri"/>
                <a:ea typeface="Calibri"/>
                <a:cs typeface="Calibri"/>
                <a:sym typeface="Calibri"/>
              </a:rPr>
              <a:t>QUADRO ATUAL</a:t>
            </a:r>
          </a:p>
          <a:p>
            <a:r>
              <a:t/>
            </a:r>
          </a:p>
          <a:p>
            <a:pPr rtl="0" lvl="0">
              <a:buNone/>
            </a:pPr>
            <a:r>
              <a:rPr lang="en">
                <a:latin typeface="Calibri"/>
                <a:ea typeface="Calibri"/>
                <a:cs typeface="Calibri"/>
                <a:sym typeface="Calibri"/>
              </a:rPr>
              <a:t>Nos últimos anos, o Brasil se consolidou como um dos maiores produtores e exportadores mundiais de alimentos e fibras. </a:t>
            </a:r>
          </a:p>
          <a:p>
            <a:r>
              <a:t/>
            </a:r>
          </a:p>
          <a:p>
            <a:pPr rtl="0" lvl="0">
              <a:buNone/>
            </a:pPr>
            <a:r>
              <a:rPr lang="en">
                <a:latin typeface="Calibri"/>
                <a:ea typeface="Calibri"/>
                <a:cs typeface="Calibri"/>
                <a:sym typeface="Calibri"/>
              </a:rPr>
              <a:t>Participação no mercado internacional é resultado de:</a:t>
            </a:r>
          </a:p>
          <a:p>
            <a:r>
              <a:t/>
            </a:r>
          </a:p>
          <a:p>
            <a:pPr indent="-355600" marL="457200" rtl="0" lvl="0">
              <a:buClr>
                <a:schemeClr val="dk1"/>
              </a:buClr>
              <a:buSzPct val="166666"/>
              <a:buFont typeface="Arial"/>
              <a:buChar char="•"/>
            </a:pPr>
            <a:r>
              <a:rPr lang="en">
                <a:latin typeface="Calibri"/>
                <a:ea typeface="Calibri"/>
                <a:cs typeface="Calibri"/>
                <a:sym typeface="Calibri"/>
              </a:rPr>
              <a:t>clima propício;</a:t>
            </a:r>
          </a:p>
          <a:p>
            <a:pPr indent="-355600" marL="457200" rtl="0" lvl="0">
              <a:buClr>
                <a:schemeClr val="dk1"/>
              </a:buClr>
              <a:buSzPct val="166666"/>
              <a:buFont typeface="Arial"/>
              <a:buChar char="•"/>
            </a:pPr>
            <a:r>
              <a:rPr lang="en">
                <a:latin typeface="Calibri"/>
                <a:ea typeface="Calibri"/>
                <a:cs typeface="Calibri"/>
                <a:sym typeface="Calibri"/>
              </a:rPr>
              <a:t>investimento em tecnologia;</a:t>
            </a:r>
          </a:p>
          <a:p>
            <a:pPr indent="-355600" marL="457200" rtl="0" lvl="0">
              <a:buClr>
                <a:schemeClr val="dk1"/>
              </a:buClr>
              <a:buSzPct val="166666"/>
              <a:buFont typeface="Arial"/>
              <a:buChar char="•"/>
            </a:pPr>
            <a:r>
              <a:rPr lang="en">
                <a:latin typeface="Calibri"/>
                <a:ea typeface="Calibri"/>
                <a:cs typeface="Calibri"/>
                <a:sym typeface="Calibri"/>
              </a:rPr>
              <a:t>extensão territorial cultivável;</a:t>
            </a:r>
          </a:p>
          <a:p>
            <a:pPr indent="-355600" marL="457200" rtl="0" lvl="0">
              <a:buClr>
                <a:schemeClr val="dk1"/>
              </a:buClr>
              <a:buSzPct val="166666"/>
              <a:buFont typeface="Arial"/>
              <a:buChar char="•"/>
            </a:pPr>
            <a:r>
              <a:rPr lang="en">
                <a:latin typeface="Calibri"/>
                <a:ea typeface="Calibri"/>
                <a:cs typeface="Calibri"/>
                <a:sym typeface="Calibri"/>
              </a:rPr>
              <a:t>qualidade dos produtos.</a:t>
            </a:r>
          </a:p>
          <a:p>
            <a:r>
              <a:t/>
            </a:r>
          </a:p>
          <a:p>
            <a:r>
              <a:t/>
            </a:r>
          </a:p>
          <a:p>
            <a:pPr rtl="0" lvl="0">
              <a:buNone/>
            </a:pPr>
            <a:r>
              <a:rPr lang="en">
                <a:latin typeface="Calibri"/>
                <a:ea typeface="Calibri"/>
                <a:cs typeface="Calibri"/>
                <a:sym typeface="Calibri"/>
              </a:rPr>
              <a:t>O Brasil exporta para mais de 180 países</a:t>
            </a:r>
          </a:p>
          <a:p>
            <a:pPr>
              <a:buNone/>
            </a:pPr>
            <a:r>
              <a:rPr lang="en">
                <a:latin typeface="Calibri"/>
                <a:ea typeface="Calibri"/>
                <a:cs typeface="Calibri"/>
                <a:sym typeface="Calibri"/>
              </a:rPr>
              <a:t> (China, União Europeia, Estados Unidos e países do Mercosul)   </a:t>
            </a:r>
          </a:p>
        </p:txBody>
      </p:sp>
      <p:sp>
        <p:nvSpPr>
          <p:cNvPr name="Shape 311" id="311"/>
          <p:cNvSpPr txBox="1"/>
          <p:nvPr>
            <p:ph type="title"/>
          </p:nvPr>
        </p:nvSpPr>
        <p:spPr>
          <a:xfrm>
            <a:off y="27887" x="457200"/>
            <a:ext cy="1143000" cx="8229600"/>
          </a:xfrm>
          <a:prstGeom prst="rect">
            <a:avLst/>
          </a:prstGeom>
        </p:spPr>
        <p:txBody>
          <a:bodyPr bIns="91425" tIns="91425" lIns="91425" anchor="ctr" anchorCtr="0" rIns="91425">
            <a:spAutoFit/>
          </a:bodyPr>
          <a:lstStyle/>
          <a:p>
            <a:pPr rtl="0" lvl="0">
              <a:buClr>
                <a:srgbClr val="000000"/>
              </a:buClr>
              <a:buSzPct val="45833"/>
              <a:buFont typeface="Arial"/>
              <a:buNone/>
            </a:pPr>
            <a:r>
              <a:rPr lang="en" sz="2400" b="1">
                <a:solidFill>
                  <a:srgbClr val="F3F3F3"/>
                </a:solidFill>
                <a:latin typeface="Calibri"/>
                <a:ea typeface="Calibri"/>
                <a:cs typeface="Calibri"/>
                <a:sym typeface="Calibri"/>
              </a:rPr>
              <a:t>5. GLOBALIZAÇÃO E ALIMENTOS</a:t>
            </a:r>
          </a:p>
        </p:txBody>
      </p:sp>
      <p:sp>
        <p:nvSpPr>
          <p:cNvPr name="Shape 312" id="312"/>
          <p:cNvSpPr/>
          <p:nvPr/>
        </p:nvSpPr>
        <p:spPr>
          <a:xfrm>
            <a:off y="3768143" x="5432164"/>
            <a:ext cy="2017438" cx="3018041"/>
          </a:xfrm>
          <a:prstGeom prst="rect">
            <a:avLst/>
          </a:prstGeom>
          <a:blipFill>
            <a:blip r:embed="rId3"/>
            <a:stretch>
              <a:fillRect/>
            </a:stretch>
          </a:blipFill>
          <a:ln>
            <a:noFill/>
          </a:ln>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94" id="94"/>
        <p:cNvGrpSpPr/>
        <p:nvPr/>
      </p:nvGrpSpPr>
      <p:grpSpPr>
        <a:xfrm>
          <a:off y="0" x="0"/>
          <a:ext cy="0" cx="0"/>
          <a:chOff y="0" x="0"/>
          <a:chExt cy="0" cx="0"/>
        </a:xfrm>
      </p:grpSpPr>
      <p:sp>
        <p:nvSpPr>
          <p:cNvPr name="Shape 95" id="95"/>
          <p:cNvSpPr txBox="1"/>
          <p:nvPr>
            <p:ph type="body" idx="1"/>
          </p:nvPr>
        </p:nvSpPr>
        <p:spPr>
          <a:xfrm>
            <a:off y="1600200" x="457200"/>
            <a:ext cy="4840199" cx="8229600"/>
          </a:xfrm>
          <a:prstGeom prst="rect">
            <a:avLst/>
          </a:prstGeom>
        </p:spPr>
        <p:txBody>
          <a:bodyPr bIns="91425" tIns="91425" lIns="91425" anchor="t" anchorCtr="0" rIns="91425">
            <a:spAutoFit/>
          </a:bodyPr>
          <a:lstStyle/>
          <a:p>
            <a:pPr indent="457200" rtl="0" lvl="0">
              <a:buNone/>
            </a:pPr>
            <a:r>
              <a:rPr lang="en">
                <a:solidFill>
                  <a:srgbClr val="000000"/>
                </a:solidFill>
                <a:latin typeface="Calibri"/>
                <a:ea typeface="Calibri"/>
                <a:cs typeface="Calibri"/>
                <a:sym typeface="Calibri"/>
              </a:rPr>
              <a:t>Em 1989, a queda do Muro de Berlim assinalou o encerramento do ciclo da Guerra Fria, anunciando a reunificação alemã e a implosão da União Soviética. </a:t>
            </a:r>
          </a:p>
          <a:p>
            <a:r>
              <a:t/>
            </a:r>
          </a:p>
          <a:p>
            <a:pPr indent="457200" rtl="0" lvl="0">
              <a:buNone/>
            </a:pPr>
            <a:r>
              <a:rPr lang="en">
                <a:solidFill>
                  <a:srgbClr val="000000"/>
                </a:solidFill>
                <a:latin typeface="Calibri"/>
                <a:ea typeface="Calibri"/>
                <a:cs typeface="Calibri"/>
                <a:sym typeface="Calibri"/>
              </a:rPr>
              <a:t>Esses acontecimentos, simultâneos à completa integração da China nos fluxos internacionais de mercadorias e investimentos, dissolveram a fronteira invisível que separava as economias estatizadas da economia mundial de mercado. </a:t>
            </a:r>
          </a:p>
          <a:p>
            <a:r>
              <a:t/>
            </a:r>
          </a:p>
          <a:p>
            <a:pPr indent="457200" rtl="0" lvl="0">
              <a:buNone/>
            </a:pPr>
            <a:r>
              <a:rPr lang="en">
                <a:solidFill>
                  <a:srgbClr val="000000"/>
                </a:solidFill>
                <a:latin typeface="Calibri"/>
                <a:ea typeface="Calibri"/>
                <a:cs typeface="Calibri"/>
                <a:sym typeface="Calibri"/>
              </a:rPr>
              <a:t>Eles também representaram a introdução de um novo conceito na discussão geográfica, geopolítica e histórica: GLOBALIZAÇÃO.</a:t>
            </a:r>
          </a:p>
          <a:p>
            <a:r>
              <a:t/>
            </a:r>
          </a:p>
          <a:p>
            <a:pPr indent="457200">
              <a:buNone/>
            </a:pPr>
            <a:r>
              <a:rPr lang="en">
                <a:latin typeface="Calibri"/>
                <a:ea typeface="Calibri"/>
                <a:cs typeface="Calibri"/>
                <a:sym typeface="Calibri"/>
              </a:rPr>
              <a:t>Globalização é o processo pelo qual o espaço mundial adquire unidade.</a:t>
            </a:r>
          </a:p>
        </p:txBody>
      </p:sp>
      <p:sp>
        <p:nvSpPr>
          <p:cNvPr name="Shape 96" id="96"/>
          <p:cNvSpPr txBox="1"/>
          <p:nvPr>
            <p:ph type="title"/>
          </p:nvPr>
        </p:nvSpPr>
        <p:spPr>
          <a:xfrm>
            <a:off y="17761" x="457200"/>
            <a:ext cy="1143000" cx="8229600"/>
          </a:xfrm>
          <a:prstGeom prst="rect">
            <a:avLst/>
          </a:prstGeom>
        </p:spPr>
        <p:txBody>
          <a:bodyPr bIns="91425" tIns="91425" lIns="91425" anchor="ctr" anchorCtr="0" rIns="91425">
            <a:spAutoFit/>
          </a:bodyPr>
          <a:lstStyle/>
          <a:p>
            <a:pPr>
              <a:buNone/>
            </a:pPr>
            <a:r>
              <a:rPr lang="en" sz="2400" b="1">
                <a:latin typeface="Calibri"/>
                <a:ea typeface="Calibri"/>
                <a:cs typeface="Calibri"/>
                <a:sym typeface="Calibri"/>
              </a:rPr>
              <a:t>2. GLOBALIZAÇÃO: </a:t>
            </a:r>
            <a:r>
              <a:rPr lang="en" sz="2400" b="1">
                <a:solidFill>
                  <a:srgbClr val="FFFFFF"/>
                </a:solidFill>
                <a:latin typeface="Calibri"/>
                <a:ea typeface="Calibri"/>
                <a:cs typeface="Calibri"/>
                <a:sym typeface="Calibri"/>
              </a:rPr>
              <a:t>CONCEITO E HSTÓRIA</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16" id="316"/>
        <p:cNvGrpSpPr/>
        <p:nvPr/>
      </p:nvGrpSpPr>
      <p:grpSpPr>
        <a:xfrm>
          <a:off y="0" x="0"/>
          <a:ext cy="0" cx="0"/>
          <a:chOff y="0" x="0"/>
          <a:chExt cy="0" cx="0"/>
        </a:xfrm>
      </p:grpSpPr>
      <p:sp>
        <p:nvSpPr>
          <p:cNvPr name="Shape 317" id="317"/>
          <p:cNvSpPr txBox="1"/>
          <p:nvPr>
            <p:ph type="body" idx="1"/>
          </p:nvPr>
        </p:nvSpPr>
        <p:spPr>
          <a:xfrm>
            <a:off y="1628275" x="457200"/>
            <a:ext cy="4840199" cx="8229600"/>
          </a:xfrm>
          <a:prstGeom prst="rect">
            <a:avLst/>
          </a:prstGeom>
        </p:spPr>
        <p:txBody>
          <a:bodyPr bIns="91425" tIns="91425" lIns="91425" anchor="t" anchorCtr="0" rIns="91425">
            <a:spAutoFit/>
          </a:bodyPr>
          <a:lstStyle/>
          <a:p>
            <a:pPr rtl="0" lvl="0">
              <a:buNone/>
            </a:pPr>
            <a:r>
              <a:rPr lang="en">
                <a:solidFill>
                  <a:srgbClr val="000000"/>
                </a:solidFill>
                <a:latin typeface="Calibri"/>
                <a:ea typeface="Calibri"/>
                <a:cs typeface="Calibri"/>
                <a:sym typeface="Calibri"/>
              </a:rPr>
              <a:t>Brasil:</a:t>
            </a:r>
          </a:p>
          <a:p>
            <a:pPr indent="-355600" marL="457200" rtl="0" lvl="0">
              <a:buClr>
                <a:srgbClr val="000000"/>
              </a:buClr>
              <a:buSzPct val="166666"/>
              <a:buFont typeface="Arial"/>
              <a:buChar char="•"/>
            </a:pPr>
            <a:r>
              <a:rPr lang="en">
                <a:solidFill>
                  <a:srgbClr val="000000"/>
                </a:solidFill>
                <a:latin typeface="Calibri"/>
                <a:ea typeface="Calibri"/>
                <a:cs typeface="Calibri"/>
                <a:sym typeface="Calibri"/>
              </a:rPr>
              <a:t>um dos líderes mundiais na produção e exportação de vários produtos agropecuários;</a:t>
            </a:r>
          </a:p>
          <a:p>
            <a:pPr indent="-355600" marL="457200" rtl="0" lvl="0">
              <a:buClr>
                <a:srgbClr val="000000"/>
              </a:buClr>
              <a:buSzPct val="166666"/>
              <a:buFont typeface="Arial"/>
              <a:buChar char="•"/>
            </a:pPr>
            <a:r>
              <a:rPr lang="en">
                <a:solidFill>
                  <a:srgbClr val="000000"/>
                </a:solidFill>
                <a:latin typeface="Calibri"/>
                <a:ea typeface="Calibri"/>
                <a:cs typeface="Calibri"/>
                <a:sym typeface="Calibri"/>
              </a:rPr>
              <a:t>primeiro produtor e exportador de café, açúcar, etanol de cana-de-açúcar e suco de laranja. </a:t>
            </a:r>
          </a:p>
          <a:p>
            <a:pPr indent="-355600" marL="457200" rtl="0" lvl="0">
              <a:buClr>
                <a:srgbClr val="000000"/>
              </a:buClr>
              <a:buSzPct val="166666"/>
              <a:buFont typeface="Arial"/>
              <a:buChar char="•"/>
            </a:pPr>
            <a:r>
              <a:rPr lang="en">
                <a:solidFill>
                  <a:srgbClr val="000000"/>
                </a:solidFill>
                <a:latin typeface="Calibri"/>
                <a:ea typeface="Calibri"/>
                <a:cs typeface="Calibri"/>
                <a:sym typeface="Calibri"/>
              </a:rPr>
              <a:t>lidera o ranking das vendas externas do complexo soja (farelo, óleo e grão).</a:t>
            </a:r>
          </a:p>
          <a:p>
            <a:r>
              <a:t/>
            </a:r>
          </a:p>
          <a:p>
            <a:pPr rtl="0" lvl="0">
              <a:buNone/>
            </a:pPr>
            <a:r>
              <a:rPr lang="en">
                <a:solidFill>
                  <a:srgbClr val="000000"/>
                </a:solidFill>
                <a:latin typeface="Calibri"/>
                <a:ea typeface="Calibri"/>
                <a:cs typeface="Calibri"/>
                <a:sym typeface="Calibri"/>
              </a:rPr>
              <a:t>Início de 2010: um em quatro produtos do agronegócio em circulação no mundo eram brasileiros. </a:t>
            </a:r>
          </a:p>
          <a:p>
            <a:r>
              <a:t/>
            </a:r>
          </a:p>
          <a:p>
            <a:pPr rtl="0" lvl="0">
              <a:buNone/>
            </a:pPr>
            <a:r>
              <a:rPr lang="en">
                <a:solidFill>
                  <a:srgbClr val="000000"/>
                </a:solidFill>
                <a:latin typeface="Calibri"/>
                <a:ea typeface="Calibri"/>
                <a:cs typeface="Calibri"/>
                <a:sym typeface="Calibri"/>
              </a:rPr>
              <a:t>Projeção do Ministério da Agricultura: até 2030, um terço dos produtos comercializados sejam do Brasil, em função da crescente demanda dos países asiáticos.   </a:t>
            </a:r>
          </a:p>
        </p:txBody>
      </p:sp>
      <p:sp>
        <p:nvSpPr>
          <p:cNvPr name="Shape 318" id="318"/>
          <p:cNvSpPr txBox="1"/>
          <p:nvPr>
            <p:ph type="title"/>
          </p:nvPr>
        </p:nvSpPr>
        <p:spPr>
          <a:xfrm>
            <a:off y="27887" x="457200"/>
            <a:ext cy="1143000" cx="8229600"/>
          </a:xfrm>
          <a:prstGeom prst="rect">
            <a:avLst/>
          </a:prstGeom>
        </p:spPr>
        <p:txBody>
          <a:bodyPr bIns="91425" tIns="91425" lIns="91425" anchor="ctr" anchorCtr="0" rIns="91425">
            <a:spAutoFit/>
          </a:bodyPr>
          <a:lstStyle/>
          <a:p>
            <a:pPr rtl="0" lvl="0">
              <a:buClr>
                <a:srgbClr val="000000"/>
              </a:buClr>
              <a:buSzPct val="45833"/>
              <a:buFont typeface="Arial"/>
              <a:buNone/>
            </a:pPr>
            <a:r>
              <a:rPr lang="en" sz="2400" b="1">
                <a:solidFill>
                  <a:srgbClr val="F3F3F3"/>
                </a:solidFill>
                <a:latin typeface="Calibri"/>
                <a:ea typeface="Calibri"/>
                <a:cs typeface="Calibri"/>
                <a:sym typeface="Calibri"/>
              </a:rPr>
              <a:t>5. GLOBALIZAÇÃO E ALIMENTOS</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22" id="322"/>
        <p:cNvGrpSpPr/>
        <p:nvPr/>
      </p:nvGrpSpPr>
      <p:grpSpPr>
        <a:xfrm>
          <a:off y="0" x="0"/>
          <a:ext cy="0" cx="0"/>
          <a:chOff y="0" x="0"/>
          <a:chExt cy="0" cx="0"/>
        </a:xfrm>
      </p:grpSpPr>
      <p:sp>
        <p:nvSpPr>
          <p:cNvPr name="Shape 323" id="323"/>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b="1">
                <a:solidFill>
                  <a:srgbClr val="000000"/>
                </a:solidFill>
                <a:latin typeface="Calibri"/>
                <a:ea typeface="Calibri"/>
                <a:cs typeface="Calibri"/>
                <a:sym typeface="Calibri"/>
              </a:rPr>
              <a:t>VANTAGENS</a:t>
            </a:r>
          </a:p>
          <a:p>
            <a:r>
              <a:t/>
            </a:r>
          </a:p>
          <a:p>
            <a:pPr indent="-355600" marL="457200" rtl="0" lvl="0">
              <a:buClr>
                <a:srgbClr val="000000"/>
              </a:buClr>
              <a:buSzPct val="166666"/>
              <a:buFont typeface="Arial"/>
              <a:buChar char="•"/>
            </a:pPr>
            <a:r>
              <a:rPr lang="en" b="1">
                <a:solidFill>
                  <a:srgbClr val="000000"/>
                </a:solidFill>
                <a:latin typeface="Calibri"/>
                <a:ea typeface="Calibri"/>
                <a:cs typeface="Calibri"/>
                <a:sym typeface="Calibri"/>
              </a:rPr>
              <a:t>Disponibilidade</a:t>
            </a:r>
          </a:p>
          <a:p>
            <a:r>
              <a:t/>
            </a:r>
          </a:p>
          <a:p>
            <a:pPr indent="0" marL="914400" rtl="0" lvl="0">
              <a:buNone/>
            </a:pPr>
            <a:r>
              <a:rPr lang="en">
                <a:solidFill>
                  <a:srgbClr val="000000"/>
                </a:solidFill>
                <a:latin typeface="Calibri"/>
                <a:ea typeface="Calibri"/>
                <a:cs typeface="Calibri"/>
                <a:sym typeface="Calibri"/>
              </a:rPr>
              <a:t>Os alimentos atravessam oceanos até chegarem às prateleiras dos supermercados. </a:t>
            </a:r>
          </a:p>
          <a:p>
            <a:r>
              <a:t/>
            </a:r>
          </a:p>
          <a:p>
            <a:pPr indent="0" marL="914400" rtl="0" lvl="0">
              <a:buNone/>
            </a:pPr>
            <a:r>
              <a:rPr lang="en">
                <a:solidFill>
                  <a:srgbClr val="000000"/>
                </a:solidFill>
                <a:latin typeface="Calibri"/>
                <a:ea typeface="Calibri"/>
                <a:cs typeface="Calibri"/>
                <a:sym typeface="Calibri"/>
              </a:rPr>
              <a:t>Isso garante </a:t>
            </a:r>
            <a:r>
              <a:rPr lang="en" i="1">
                <a:solidFill>
                  <a:srgbClr val="000000"/>
                </a:solidFill>
                <a:latin typeface="Calibri"/>
                <a:ea typeface="Calibri"/>
                <a:cs typeface="Calibri"/>
                <a:sym typeface="Calibri"/>
              </a:rPr>
              <a:t>frutas</a:t>
            </a:r>
            <a:r>
              <a:rPr lang="en">
                <a:solidFill>
                  <a:srgbClr val="000000"/>
                </a:solidFill>
                <a:latin typeface="Calibri"/>
                <a:ea typeface="Calibri"/>
                <a:cs typeface="Calibri"/>
                <a:sym typeface="Calibri"/>
              </a:rPr>
              <a:t>, </a:t>
            </a:r>
            <a:r>
              <a:rPr lang="en" i="1">
                <a:solidFill>
                  <a:srgbClr val="000000"/>
                </a:solidFill>
                <a:latin typeface="Calibri"/>
                <a:ea typeface="Calibri"/>
                <a:cs typeface="Calibri"/>
                <a:sym typeface="Calibri"/>
              </a:rPr>
              <a:t>verduras</a:t>
            </a:r>
            <a:r>
              <a:rPr lang="en">
                <a:solidFill>
                  <a:srgbClr val="000000"/>
                </a:solidFill>
                <a:latin typeface="Calibri"/>
                <a:ea typeface="Calibri"/>
                <a:cs typeface="Calibri"/>
                <a:sym typeface="Calibri"/>
              </a:rPr>
              <a:t>, </a:t>
            </a:r>
            <a:r>
              <a:rPr lang="en" i="1">
                <a:solidFill>
                  <a:srgbClr val="000000"/>
                </a:solidFill>
                <a:latin typeface="Calibri"/>
                <a:ea typeface="Calibri"/>
                <a:cs typeface="Calibri"/>
                <a:sym typeface="Calibri"/>
              </a:rPr>
              <a:t>legumes </a:t>
            </a:r>
            <a:r>
              <a:rPr lang="en">
                <a:solidFill>
                  <a:srgbClr val="000000"/>
                </a:solidFill>
                <a:latin typeface="Calibri"/>
                <a:ea typeface="Calibri"/>
                <a:cs typeface="Calibri"/>
                <a:sym typeface="Calibri"/>
              </a:rPr>
              <a:t>e </a:t>
            </a:r>
            <a:r>
              <a:rPr lang="en" i="1">
                <a:solidFill>
                  <a:srgbClr val="000000"/>
                </a:solidFill>
                <a:latin typeface="Calibri"/>
                <a:ea typeface="Calibri"/>
                <a:cs typeface="Calibri"/>
                <a:sym typeface="Calibri"/>
              </a:rPr>
              <a:t>carnes </a:t>
            </a:r>
            <a:r>
              <a:rPr lang="en" b="1">
                <a:solidFill>
                  <a:srgbClr val="000000"/>
                </a:solidFill>
                <a:latin typeface="Calibri"/>
                <a:ea typeface="Calibri"/>
                <a:cs typeface="Calibri"/>
                <a:sym typeface="Calibri"/>
              </a:rPr>
              <a:t>variadas em todas as estações do ano</a:t>
            </a:r>
            <a:r>
              <a:rPr lang="en">
                <a:solidFill>
                  <a:srgbClr val="000000"/>
                </a:solidFill>
                <a:latin typeface="Calibri"/>
                <a:ea typeface="Calibri"/>
                <a:cs typeface="Calibri"/>
                <a:sym typeface="Calibri"/>
              </a:rPr>
              <a:t>, em todo o planeta.</a:t>
            </a:r>
          </a:p>
          <a:p>
            <a:r>
              <a:t/>
            </a:r>
          </a:p>
          <a:p>
            <a:pPr indent="0" marL="914400" rtl="0" lvl="0">
              <a:buNone/>
            </a:pPr>
            <a:r>
              <a:rPr lang="en">
                <a:solidFill>
                  <a:srgbClr val="000000"/>
                </a:solidFill>
                <a:latin typeface="Calibri"/>
                <a:ea typeface="Calibri"/>
                <a:cs typeface="Calibri"/>
                <a:sym typeface="Calibri"/>
              </a:rPr>
              <a:t>Permite que populações de lugares isolados possam vender seus produtos nos mercados da Europa, Japão e Estados Unidos. </a:t>
            </a:r>
            <a:r>
              <a:rPr lang="en" b="1">
                <a:solidFill>
                  <a:srgbClr val="000000"/>
                </a:solidFill>
                <a:latin typeface="Calibri"/>
                <a:ea typeface="Calibri"/>
                <a:cs typeface="Calibri"/>
                <a:sym typeface="Calibri"/>
              </a:rPr>
              <a:t> </a:t>
            </a:r>
          </a:p>
          <a:p>
            <a:r>
              <a:t/>
            </a:r>
          </a:p>
          <a:p>
            <a:r>
              <a:t/>
            </a:r>
          </a:p>
          <a:p>
            <a:r>
              <a:t/>
            </a:r>
          </a:p>
          <a:p>
            <a:r>
              <a:t/>
            </a:r>
          </a:p>
          <a:p>
            <a:r>
              <a:t/>
            </a:r>
          </a:p>
          <a:p>
            <a:r>
              <a:t/>
            </a:r>
          </a:p>
          <a:p>
            <a:r>
              <a:t/>
            </a:r>
          </a:p>
          <a:p>
            <a:r>
              <a:t/>
            </a:r>
          </a:p>
        </p:txBody>
      </p:sp>
      <p:sp>
        <p:nvSpPr>
          <p:cNvPr name="Shape 324" id="324"/>
          <p:cNvSpPr txBox="1"/>
          <p:nvPr>
            <p:ph type="title"/>
          </p:nvPr>
        </p:nvSpPr>
        <p:spPr>
          <a:xfrm>
            <a:off y="27887" x="457200"/>
            <a:ext cy="1143000" cx="8229600"/>
          </a:xfrm>
          <a:prstGeom prst="rect">
            <a:avLst/>
          </a:prstGeom>
        </p:spPr>
        <p:txBody>
          <a:bodyPr bIns="91425" tIns="91425" lIns="91425" anchor="ctr" anchorCtr="0" rIns="91425">
            <a:spAutoFit/>
          </a:bodyPr>
          <a:lstStyle/>
          <a:p>
            <a:pPr rtl="0" lvl="0">
              <a:buClr>
                <a:srgbClr val="000000"/>
              </a:buClr>
              <a:buSzPct val="45833"/>
              <a:buFont typeface="Arial"/>
              <a:buNone/>
            </a:pPr>
            <a:r>
              <a:rPr lang="en" sz="2400" b="1">
                <a:solidFill>
                  <a:srgbClr val="F3F3F3"/>
                </a:solidFill>
                <a:latin typeface="Calibri"/>
                <a:ea typeface="Calibri"/>
                <a:cs typeface="Calibri"/>
                <a:sym typeface="Calibri"/>
              </a:rPr>
              <a:t>5. GLOBALIZAÇÃO E ALIMENTOS</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28" id="328"/>
        <p:cNvGrpSpPr/>
        <p:nvPr/>
      </p:nvGrpSpPr>
      <p:grpSpPr>
        <a:xfrm>
          <a:off y="0" x="0"/>
          <a:ext cy="0" cx="0"/>
          <a:chOff y="0" x="0"/>
          <a:chExt cy="0" cx="0"/>
        </a:xfrm>
      </p:grpSpPr>
      <p:sp>
        <p:nvSpPr>
          <p:cNvPr name="Shape 329" id="329"/>
          <p:cNvSpPr txBox="1"/>
          <p:nvPr>
            <p:ph type="body" idx="1"/>
          </p:nvPr>
        </p:nvSpPr>
        <p:spPr>
          <a:xfrm>
            <a:off y="1475687" x="457199"/>
            <a:ext cy="5087699" cx="8229600"/>
          </a:xfrm>
          <a:prstGeom prst="rect">
            <a:avLst/>
          </a:prstGeom>
        </p:spPr>
        <p:txBody>
          <a:bodyPr bIns="91425" tIns="91425" lIns="91425" anchor="t" anchorCtr="0" rIns="91425">
            <a:spAutoFit/>
          </a:bodyPr>
          <a:lstStyle/>
          <a:p>
            <a:pPr indent="-355600" marL="457200" rtl="0" lvl="0">
              <a:buClr>
                <a:schemeClr val="dk1"/>
              </a:buClr>
              <a:buSzPct val="166666"/>
              <a:buFont typeface="Arial"/>
              <a:buChar char="•"/>
            </a:pPr>
            <a:r>
              <a:rPr lang="en" b="1">
                <a:solidFill>
                  <a:srgbClr val="000000"/>
                </a:solidFill>
                <a:latin typeface="Calibri"/>
                <a:ea typeface="Calibri"/>
                <a:cs typeface="Calibri"/>
                <a:sym typeface="Calibri"/>
              </a:rPr>
              <a:t>Crescimento do PIB brasileiro</a:t>
            </a:r>
          </a:p>
          <a:p>
            <a:r>
              <a:t/>
            </a:r>
          </a:p>
          <a:p>
            <a:pPr indent="0" marL="457200" rtl="0" lvl="0">
              <a:buNone/>
            </a:pPr>
            <a:r>
              <a:rPr lang="en">
                <a:solidFill>
                  <a:srgbClr val="000000"/>
                </a:solidFill>
                <a:latin typeface="Calibri"/>
                <a:ea typeface="Calibri"/>
                <a:cs typeface="Calibri"/>
                <a:sym typeface="Calibri"/>
              </a:rPr>
              <a:t>Desempenho da agropecuária brasileira: </a:t>
            </a:r>
          </a:p>
          <a:p>
            <a:pPr indent="-355600" marL="914400" rtl="0" lvl="0">
              <a:buClr>
                <a:srgbClr val="000000"/>
              </a:buClr>
              <a:buSzPct val="166666"/>
              <a:buFont typeface="Arial"/>
              <a:buChar char="•"/>
            </a:pPr>
            <a:r>
              <a:rPr lang="en">
                <a:solidFill>
                  <a:srgbClr val="000000"/>
                </a:solidFill>
                <a:latin typeface="Calibri"/>
                <a:ea typeface="Calibri"/>
                <a:cs typeface="Calibri"/>
                <a:sym typeface="Calibri"/>
              </a:rPr>
              <a:t>cresceu 3,9% e foi o principal </a:t>
            </a:r>
            <a:r>
              <a:rPr lang="en" b="1">
                <a:solidFill>
                  <a:srgbClr val="000000"/>
                </a:solidFill>
                <a:latin typeface="Calibri"/>
                <a:ea typeface="Calibri"/>
                <a:cs typeface="Calibri"/>
                <a:sym typeface="Calibri"/>
              </a:rPr>
              <a:t>impulsionador da economia </a:t>
            </a:r>
            <a:r>
              <a:rPr lang="en">
                <a:solidFill>
                  <a:srgbClr val="000000"/>
                </a:solidFill>
                <a:latin typeface="Calibri"/>
                <a:ea typeface="Calibri"/>
                <a:cs typeface="Calibri"/>
                <a:sym typeface="Calibri"/>
              </a:rPr>
              <a:t>do país em 2011;</a:t>
            </a:r>
          </a:p>
          <a:p>
            <a:pPr indent="-355600" marL="914400" rtl="0" lvl="0">
              <a:buClr>
                <a:srgbClr val="000000"/>
              </a:buClr>
              <a:buSzPct val="166666"/>
              <a:buFont typeface="Arial"/>
              <a:buChar char="•"/>
            </a:pPr>
            <a:r>
              <a:rPr lang="en">
                <a:solidFill>
                  <a:srgbClr val="000000"/>
                </a:solidFill>
                <a:latin typeface="Calibri"/>
                <a:ea typeface="Calibri"/>
                <a:cs typeface="Calibri"/>
                <a:sym typeface="Calibri"/>
              </a:rPr>
              <a:t>foi puxado pelo aumento de produtividade e pela elevação das exportações de alimentos, principalmente para a China.</a:t>
            </a:r>
          </a:p>
          <a:p>
            <a:r>
              <a:t/>
            </a:r>
          </a:p>
          <a:p>
            <a:pPr indent="0" marL="457200" rtl="0" lvl="0">
              <a:buNone/>
            </a:pPr>
            <a:r>
              <a:rPr lang="en">
                <a:solidFill>
                  <a:srgbClr val="000000"/>
                </a:solidFill>
                <a:latin typeface="Calibri"/>
                <a:ea typeface="Calibri"/>
                <a:cs typeface="Calibri"/>
                <a:sym typeface="Calibri"/>
              </a:rPr>
              <a:t>Os dados confirmam que o setor está em expansão e não foi afetado pela crise europeia, como ocorreu com a indústria. </a:t>
            </a:r>
          </a:p>
          <a:p>
            <a:r>
              <a:t/>
            </a:r>
          </a:p>
          <a:p>
            <a:pPr indent="0" marL="457200" rtl="0" lvl="0">
              <a:buNone/>
            </a:pPr>
            <a:r>
              <a:rPr lang="en">
                <a:solidFill>
                  <a:srgbClr val="000000"/>
                </a:solidFill>
                <a:latin typeface="Calibri"/>
                <a:ea typeface="Calibri"/>
                <a:cs typeface="Calibri"/>
                <a:sym typeface="Calibri"/>
              </a:rPr>
              <a:t> De acordo com o IBGE, o resultado da agropecuária foi influenciado pelo aumento da produção de algodão, fumo, arroz, soja e mandioca, apesar das quedas nos plantios de cana-de-açúcar, café e trigo.   </a:t>
            </a:r>
          </a:p>
          <a:p>
            <a:r>
              <a:t/>
            </a:r>
          </a:p>
          <a:p>
            <a:r>
              <a:t/>
            </a:r>
          </a:p>
        </p:txBody>
      </p:sp>
      <p:sp>
        <p:nvSpPr>
          <p:cNvPr name="Shape 330" id="330"/>
          <p:cNvSpPr txBox="1"/>
          <p:nvPr>
            <p:ph type="title"/>
          </p:nvPr>
        </p:nvSpPr>
        <p:spPr>
          <a:xfrm>
            <a:off y="27887" x="457200"/>
            <a:ext cy="1143000" cx="8229600"/>
          </a:xfrm>
          <a:prstGeom prst="rect">
            <a:avLst/>
          </a:prstGeom>
        </p:spPr>
        <p:txBody>
          <a:bodyPr bIns="91425" tIns="91425" lIns="91425" anchor="ctr" anchorCtr="0" rIns="91425">
            <a:spAutoFit/>
          </a:bodyPr>
          <a:lstStyle/>
          <a:p>
            <a:pPr rtl="0" lvl="0">
              <a:buClr>
                <a:srgbClr val="000000"/>
              </a:buClr>
              <a:buSzPct val="45833"/>
              <a:buFont typeface="Arial"/>
              <a:buNone/>
            </a:pPr>
            <a:r>
              <a:rPr lang="en" sz="2400" b="1">
                <a:solidFill>
                  <a:srgbClr val="F3F3F3"/>
                </a:solidFill>
                <a:latin typeface="Calibri"/>
                <a:ea typeface="Calibri"/>
                <a:cs typeface="Calibri"/>
                <a:sym typeface="Calibri"/>
              </a:rPr>
              <a:t>5. GLOBALIZAÇÃO E ALIMENTOS</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34" id="334"/>
        <p:cNvGrpSpPr/>
        <p:nvPr/>
      </p:nvGrpSpPr>
      <p:grpSpPr>
        <a:xfrm>
          <a:off y="0" x="0"/>
          <a:ext cy="0" cx="0"/>
          <a:chOff y="0" x="0"/>
          <a:chExt cy="0" cx="0"/>
        </a:xfrm>
      </p:grpSpPr>
      <p:sp>
        <p:nvSpPr>
          <p:cNvPr name="Shape 335" id="335"/>
          <p:cNvSpPr txBox="1"/>
          <p:nvPr>
            <p:ph type="body" idx="1"/>
          </p:nvPr>
        </p:nvSpPr>
        <p:spPr>
          <a:xfrm>
            <a:off y="1524000" x="457200"/>
            <a:ext cy="4840199" cx="8229600"/>
          </a:xfrm>
          <a:prstGeom prst="rect">
            <a:avLst/>
          </a:prstGeom>
        </p:spPr>
        <p:txBody>
          <a:bodyPr bIns="91425" tIns="91425" lIns="91425" anchor="t" anchorCtr="0" rIns="91425">
            <a:spAutoFit/>
          </a:bodyPr>
          <a:lstStyle/>
          <a:p>
            <a:pPr indent="-355600" marL="457200" rtl="0" lvl="0">
              <a:buClr>
                <a:schemeClr val="dk1"/>
              </a:buClr>
              <a:buSzPct val="166666"/>
              <a:buFont typeface="Arial"/>
              <a:buChar char="•"/>
            </a:pPr>
            <a:r>
              <a:rPr lang="en" b="1">
                <a:solidFill>
                  <a:srgbClr val="000000"/>
                </a:solidFill>
                <a:latin typeface="Calibri"/>
                <a:ea typeface="Calibri"/>
                <a:cs typeface="Calibri"/>
                <a:sym typeface="Calibri"/>
              </a:rPr>
              <a:t>Avanço tecnológico</a:t>
            </a:r>
          </a:p>
          <a:p>
            <a:r>
              <a:t/>
            </a:r>
          </a:p>
          <a:p>
            <a:pPr indent="-355600" marL="914400" rtl="0" lvl="0">
              <a:buClr>
                <a:srgbClr val="000000"/>
              </a:buClr>
              <a:buSzPct val="100000"/>
              <a:buFont typeface="Courier New"/>
              <a:buChar char="o"/>
            </a:pPr>
            <a:r>
              <a:rPr lang="en">
                <a:solidFill>
                  <a:srgbClr val="000000"/>
                </a:solidFill>
                <a:latin typeface="Calibri"/>
                <a:ea typeface="Calibri"/>
                <a:cs typeface="Calibri"/>
                <a:sym typeface="Calibri"/>
              </a:rPr>
              <a:t>Egito (temperatura: 45°C), a tecnologia tornou possível o plantio de alimentos.</a:t>
            </a:r>
          </a:p>
          <a:p>
            <a:r>
              <a:t/>
            </a:r>
          </a:p>
          <a:p>
            <a:pPr indent="0" marL="457200" rtl="0" lvl="0">
              <a:buNone/>
            </a:pPr>
            <a:r>
              <a:rPr lang="en">
                <a:solidFill>
                  <a:srgbClr val="000000"/>
                </a:solidFill>
                <a:latin typeface="Calibri"/>
                <a:ea typeface="Calibri"/>
                <a:cs typeface="Calibri"/>
                <a:sym typeface="Calibri"/>
              </a:rPr>
              <a:t>A </a:t>
            </a:r>
            <a:r>
              <a:rPr lang="en" b="1">
                <a:solidFill>
                  <a:srgbClr val="000000"/>
                </a:solidFill>
                <a:latin typeface="Calibri"/>
                <a:ea typeface="Calibri"/>
                <a:cs typeface="Calibri"/>
                <a:sym typeface="Calibri"/>
              </a:rPr>
              <a:t>abertura para os mercados internacionais</a:t>
            </a:r>
            <a:r>
              <a:rPr lang="en">
                <a:solidFill>
                  <a:srgbClr val="000000"/>
                </a:solidFill>
                <a:latin typeface="Calibri"/>
                <a:ea typeface="Calibri"/>
                <a:cs typeface="Calibri"/>
                <a:sym typeface="Calibri"/>
              </a:rPr>
              <a:t> permitiu que se investisse o suficiente para implantar um </a:t>
            </a:r>
            <a:r>
              <a:rPr lang="en" b="1">
                <a:solidFill>
                  <a:srgbClr val="000000"/>
                </a:solidFill>
                <a:latin typeface="Calibri"/>
                <a:ea typeface="Calibri"/>
                <a:cs typeface="Calibri"/>
                <a:sym typeface="Calibri"/>
              </a:rPr>
              <a:t>sistema de irrigação</a:t>
            </a:r>
            <a:r>
              <a:rPr lang="en">
                <a:solidFill>
                  <a:srgbClr val="000000"/>
                </a:solidFill>
                <a:latin typeface="Calibri"/>
                <a:ea typeface="Calibri"/>
                <a:cs typeface="Calibri"/>
                <a:sym typeface="Calibri"/>
              </a:rPr>
              <a:t> que, além de água, leva fertilizantes para a terra árida.</a:t>
            </a:r>
          </a:p>
          <a:p>
            <a:r>
              <a:t/>
            </a:r>
          </a:p>
          <a:p>
            <a:pPr indent="0" marL="457200" rtl="0" lvl="0">
              <a:buNone/>
            </a:pPr>
            <a:r>
              <a:rPr lang="en">
                <a:solidFill>
                  <a:srgbClr val="000000"/>
                </a:solidFill>
                <a:latin typeface="Calibri"/>
                <a:ea typeface="Calibri"/>
                <a:cs typeface="Calibri"/>
                <a:sym typeface="Calibri"/>
              </a:rPr>
              <a:t>A grande vantagem de deselvover plantios no deserto é que o agricultor </a:t>
            </a:r>
            <a:r>
              <a:rPr lang="en" b="1">
                <a:solidFill>
                  <a:srgbClr val="000000"/>
                </a:solidFill>
                <a:latin typeface="Calibri"/>
                <a:ea typeface="Calibri"/>
                <a:cs typeface="Calibri"/>
                <a:sym typeface="Calibri"/>
              </a:rPr>
              <a:t>não precisa usar agrotóxicos</a:t>
            </a:r>
            <a:r>
              <a:rPr lang="en">
                <a:solidFill>
                  <a:srgbClr val="000000"/>
                </a:solidFill>
                <a:latin typeface="Calibri"/>
                <a:ea typeface="Calibri"/>
                <a:cs typeface="Calibri"/>
                <a:sym typeface="Calibri"/>
              </a:rPr>
              <a:t>, já que as pragas não existem ali. </a:t>
            </a:r>
          </a:p>
          <a:p>
            <a:r>
              <a:t/>
            </a:r>
          </a:p>
          <a:p>
            <a:pPr indent="0" marL="457200" rtl="0" lvl="0">
              <a:buNone/>
            </a:pPr>
            <a:r>
              <a:rPr lang="en">
                <a:solidFill>
                  <a:srgbClr val="000000"/>
                </a:solidFill>
                <a:latin typeface="Calibri"/>
                <a:ea typeface="Calibri"/>
                <a:cs typeface="Calibri"/>
                <a:sym typeface="Calibri"/>
              </a:rPr>
              <a:t>     Não uso de agrotóxicos    </a:t>
            </a:r>
            <a:r>
              <a:rPr lang="en" b="1">
                <a:solidFill>
                  <a:srgbClr val="000000"/>
                </a:solidFill>
                <a:latin typeface="Calibri"/>
                <a:ea typeface="Calibri"/>
                <a:cs typeface="Calibri"/>
                <a:sym typeface="Calibri"/>
              </a:rPr>
              <a:t>&gt;&gt;&gt;&gt;</a:t>
            </a:r>
            <a:r>
              <a:rPr lang="en">
                <a:solidFill>
                  <a:srgbClr val="000000"/>
                </a:solidFill>
                <a:latin typeface="Calibri"/>
                <a:ea typeface="Calibri"/>
                <a:cs typeface="Calibri"/>
                <a:sym typeface="Calibri"/>
              </a:rPr>
              <a:t>    Vantagem econômica (produtor)</a:t>
            </a:r>
          </a:p>
          <a:p>
            <a:pPr indent="0" marL="457200" rtl="0" lvl="0">
              <a:buNone/>
            </a:pPr>
            <a:r>
              <a:rPr lang="en">
                <a:solidFill>
                  <a:srgbClr val="000000"/>
                </a:solidFill>
                <a:latin typeface="Calibri"/>
                <a:ea typeface="Calibri"/>
                <a:cs typeface="Calibri"/>
                <a:sym typeface="Calibri"/>
              </a:rPr>
              <a:t>                                                                  Vantagem Sáude (consumidor)</a:t>
            </a:r>
          </a:p>
        </p:txBody>
      </p:sp>
      <p:sp>
        <p:nvSpPr>
          <p:cNvPr name="Shape 336" id="336"/>
          <p:cNvSpPr txBox="1"/>
          <p:nvPr>
            <p:ph type="title"/>
          </p:nvPr>
        </p:nvSpPr>
        <p:spPr>
          <a:xfrm>
            <a:off y="27887" x="457200"/>
            <a:ext cy="1143000" cx="8229600"/>
          </a:xfrm>
          <a:prstGeom prst="rect">
            <a:avLst/>
          </a:prstGeom>
        </p:spPr>
        <p:txBody>
          <a:bodyPr bIns="91425" tIns="91425" lIns="91425" anchor="ctr" anchorCtr="0" rIns="91425">
            <a:spAutoFit/>
          </a:bodyPr>
          <a:lstStyle/>
          <a:p>
            <a:pPr rtl="0" lvl="0">
              <a:buClr>
                <a:srgbClr val="000000"/>
              </a:buClr>
              <a:buSzPct val="45833"/>
              <a:buFont typeface="Arial"/>
              <a:buNone/>
            </a:pPr>
            <a:r>
              <a:rPr lang="en" sz="2400" b="1">
                <a:solidFill>
                  <a:srgbClr val="F3F3F3"/>
                </a:solidFill>
                <a:latin typeface="Calibri"/>
                <a:ea typeface="Calibri"/>
                <a:cs typeface="Calibri"/>
                <a:sym typeface="Calibri"/>
              </a:rPr>
              <a:t>5. GLOBALIZAÇÃO E ALIMENTOS</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40" id="340"/>
        <p:cNvGrpSpPr/>
        <p:nvPr/>
      </p:nvGrpSpPr>
      <p:grpSpPr>
        <a:xfrm>
          <a:off y="0" x="0"/>
          <a:ext cy="0" cx="0"/>
          <a:chOff y="0" x="0"/>
          <a:chExt cy="0" cx="0"/>
        </a:xfrm>
      </p:grpSpPr>
      <p:sp>
        <p:nvSpPr>
          <p:cNvPr name="Shape 341" id="341"/>
          <p:cNvSpPr txBox="1"/>
          <p:nvPr>
            <p:ph type="body" idx="1"/>
          </p:nvPr>
        </p:nvSpPr>
        <p:spPr>
          <a:xfrm>
            <a:off y="1600200" x="457200"/>
            <a:ext cy="5087699" cx="8229600"/>
          </a:xfrm>
          <a:prstGeom prst="rect">
            <a:avLst/>
          </a:prstGeom>
        </p:spPr>
        <p:txBody>
          <a:bodyPr bIns="91425" tIns="91425" lIns="91425" anchor="t" anchorCtr="0" rIns="91425">
            <a:spAutoFit/>
          </a:bodyPr>
          <a:lstStyle/>
          <a:p>
            <a:pPr indent="-355600" marL="457200" rtl="0" lvl="0">
              <a:buClr>
                <a:srgbClr val="000000"/>
              </a:buClr>
              <a:buSzPct val="100000"/>
              <a:buFont typeface="Courier New"/>
              <a:buChar char="o"/>
            </a:pPr>
            <a:r>
              <a:rPr lang="en">
                <a:solidFill>
                  <a:srgbClr val="000000"/>
                </a:solidFill>
                <a:latin typeface="Calibri"/>
                <a:ea typeface="Calibri"/>
                <a:cs typeface="Calibri"/>
                <a:sym typeface="Calibri"/>
              </a:rPr>
              <a:t>Gana, na África: possibilidade de comercializar </a:t>
            </a:r>
            <a:r>
              <a:rPr lang="en" b="1">
                <a:solidFill>
                  <a:srgbClr val="000000"/>
                </a:solidFill>
                <a:latin typeface="Calibri"/>
                <a:ea typeface="Calibri"/>
                <a:cs typeface="Calibri"/>
                <a:sym typeface="Calibri"/>
              </a:rPr>
              <a:t>frutas frescas graças à tecnologia. </a:t>
            </a:r>
          </a:p>
          <a:p>
            <a:r>
              <a:t/>
            </a:r>
          </a:p>
          <a:p>
            <a:pPr rtl="0" lvl="0">
              <a:buNone/>
            </a:pPr>
            <a:r>
              <a:rPr lang="en">
                <a:solidFill>
                  <a:srgbClr val="000000"/>
                </a:solidFill>
                <a:latin typeface="Calibri"/>
                <a:ea typeface="Calibri"/>
                <a:cs typeface="Calibri"/>
                <a:sym typeface="Calibri"/>
              </a:rPr>
              <a:t>Para saber se a fruta  está pronta para a colheita, um aparelho chamado refratômetro é usado, que mede a concentração de açúcar.</a:t>
            </a:r>
          </a:p>
          <a:p>
            <a:r>
              <a:t/>
            </a:r>
          </a:p>
          <a:p>
            <a:pPr rtl="0" lvl="0">
              <a:buNone/>
            </a:pPr>
            <a:r>
              <a:rPr lang="en">
                <a:solidFill>
                  <a:srgbClr val="000000"/>
                </a:solidFill>
                <a:latin typeface="Calibri"/>
                <a:ea typeface="Calibri"/>
                <a:cs typeface="Calibri"/>
                <a:sym typeface="Calibri"/>
              </a:rPr>
              <a:t>Para evitar que apodreçam no caminho, os frutos são </a:t>
            </a:r>
            <a:r>
              <a:rPr lang="en" b="1">
                <a:solidFill>
                  <a:srgbClr val="000000"/>
                </a:solidFill>
                <a:latin typeface="Calibri"/>
                <a:ea typeface="Calibri"/>
                <a:cs typeface="Calibri"/>
                <a:sym typeface="Calibri"/>
              </a:rPr>
              <a:t>envolvidos em um plástico especial,</a:t>
            </a:r>
            <a:r>
              <a:rPr lang="en">
                <a:solidFill>
                  <a:srgbClr val="000000"/>
                </a:solidFill>
                <a:latin typeface="Calibri"/>
                <a:ea typeface="Calibri"/>
                <a:cs typeface="Calibri"/>
                <a:sym typeface="Calibri"/>
              </a:rPr>
              <a:t> com furos invisíveis a olho nu. </a:t>
            </a:r>
          </a:p>
          <a:p>
            <a:r>
              <a:t/>
            </a:r>
          </a:p>
          <a:p>
            <a:pPr rtl="0" lvl="0">
              <a:buNone/>
            </a:pPr>
            <a:r>
              <a:rPr lang="en">
                <a:solidFill>
                  <a:srgbClr val="000000"/>
                </a:solidFill>
                <a:latin typeface="Calibri"/>
                <a:ea typeface="Calibri"/>
                <a:cs typeface="Calibri"/>
                <a:sym typeface="Calibri"/>
              </a:rPr>
              <a:t>Os furos permitem a saída de dióxido de carbono, produzido naturalmente pela fruta, mas impedem a entrada de oxigênio, que poderia alimentar fungos, que estragariam a planta.</a:t>
            </a:r>
          </a:p>
          <a:p>
            <a:r>
              <a:t/>
            </a:r>
          </a:p>
          <a:p>
            <a:pPr algn="l" rtl="0" lvl="0">
              <a:buNone/>
            </a:pPr>
            <a:r>
              <a:rPr lang="en">
                <a:solidFill>
                  <a:srgbClr val="000000"/>
                </a:solidFill>
                <a:latin typeface="Calibri"/>
                <a:ea typeface="Calibri"/>
                <a:cs typeface="Calibri"/>
                <a:sym typeface="Calibri"/>
              </a:rPr>
              <a:t>         Diminuição de perdas ao     </a:t>
            </a:r>
            <a:r>
              <a:rPr lang="en" b="1">
                <a:solidFill>
                  <a:srgbClr val="000000"/>
                </a:solidFill>
                <a:latin typeface="Calibri"/>
                <a:ea typeface="Calibri"/>
                <a:cs typeface="Calibri"/>
                <a:sym typeface="Calibri"/>
              </a:rPr>
              <a:t>&gt;&gt;&gt;&gt;&gt;&gt;&gt;&gt;</a:t>
            </a:r>
            <a:r>
              <a:rPr lang="en">
                <a:solidFill>
                  <a:srgbClr val="000000"/>
                </a:solidFill>
                <a:latin typeface="Calibri"/>
                <a:ea typeface="Calibri"/>
                <a:cs typeface="Calibri"/>
                <a:sym typeface="Calibri"/>
              </a:rPr>
              <a:t>      Aumento da eficiência</a:t>
            </a:r>
          </a:p>
          <a:p>
            <a:pPr algn="l" rtl="0" lvl="0">
              <a:buNone/>
            </a:pPr>
            <a:r>
              <a:rPr lang="en">
                <a:solidFill>
                  <a:srgbClr val="000000"/>
                </a:solidFill>
                <a:latin typeface="Calibri"/>
                <a:ea typeface="Calibri"/>
                <a:cs typeface="Calibri"/>
                <a:sym typeface="Calibri"/>
              </a:rPr>
              <a:t>              longo do transporte                                 Diminuição de custos</a:t>
            </a:r>
          </a:p>
          <a:p>
            <a:r>
              <a:t/>
            </a:r>
          </a:p>
        </p:txBody>
      </p:sp>
      <p:sp>
        <p:nvSpPr>
          <p:cNvPr name="Shape 342" id="342"/>
          <p:cNvSpPr txBox="1"/>
          <p:nvPr>
            <p:ph type="title"/>
          </p:nvPr>
        </p:nvSpPr>
        <p:spPr>
          <a:xfrm>
            <a:off y="27887" x="457200"/>
            <a:ext cy="1143000" cx="8229600"/>
          </a:xfrm>
          <a:prstGeom prst="rect">
            <a:avLst/>
          </a:prstGeom>
        </p:spPr>
        <p:txBody>
          <a:bodyPr bIns="91425" tIns="91425" lIns="91425" anchor="ctr" anchorCtr="0" rIns="91425">
            <a:spAutoFit/>
          </a:bodyPr>
          <a:lstStyle/>
          <a:p>
            <a:pPr rtl="0" lvl="0">
              <a:buClr>
                <a:srgbClr val="000000"/>
              </a:buClr>
              <a:buSzPct val="45833"/>
              <a:buFont typeface="Arial"/>
              <a:buNone/>
            </a:pPr>
            <a:r>
              <a:rPr lang="en" sz="2400" b="1">
                <a:solidFill>
                  <a:srgbClr val="F3F3F3"/>
                </a:solidFill>
                <a:latin typeface="Calibri"/>
                <a:ea typeface="Calibri"/>
                <a:cs typeface="Calibri"/>
                <a:sym typeface="Calibri"/>
              </a:rPr>
              <a:t>5. GLOBALIZAÇÃO E ALIMENTOS</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46" id="346"/>
        <p:cNvGrpSpPr/>
        <p:nvPr/>
      </p:nvGrpSpPr>
      <p:grpSpPr>
        <a:xfrm>
          <a:off y="0" x="0"/>
          <a:ext cy="0" cx="0"/>
          <a:chOff y="0" x="0"/>
          <a:chExt cy="0" cx="0"/>
        </a:xfrm>
      </p:grpSpPr>
      <p:sp>
        <p:nvSpPr>
          <p:cNvPr name="Shape 347" id="347"/>
          <p:cNvSpPr txBox="1"/>
          <p:nvPr>
            <p:ph type="body" idx="1"/>
          </p:nvPr>
        </p:nvSpPr>
        <p:spPr>
          <a:xfrm>
            <a:off y="1543125" x="160350"/>
            <a:ext cy="5039400" cx="8410200"/>
          </a:xfrm>
          <a:prstGeom prst="rect">
            <a:avLst/>
          </a:prstGeom>
        </p:spPr>
        <p:txBody>
          <a:bodyPr bIns="91425" tIns="91425" lIns="91425" anchor="t" anchorCtr="0" rIns="91425">
            <a:spAutoFit/>
          </a:bodyPr>
          <a:lstStyle/>
          <a:p>
            <a:pPr rtl="0" lvl="0">
              <a:buNone/>
            </a:pPr>
            <a:r>
              <a:rPr lang="en" b="1">
                <a:solidFill>
                  <a:srgbClr val="000000"/>
                </a:solidFill>
                <a:latin typeface="Calibri"/>
                <a:ea typeface="Calibri"/>
                <a:cs typeface="Calibri"/>
                <a:sym typeface="Calibri"/>
              </a:rPr>
              <a:t>DESVANTAGENS</a:t>
            </a:r>
          </a:p>
          <a:p>
            <a:r>
              <a:t/>
            </a:r>
          </a:p>
          <a:p>
            <a:pPr indent="-355600" marL="457200" rtl="0" lvl="0">
              <a:buClr>
                <a:schemeClr val="dk1"/>
              </a:buClr>
              <a:buSzPct val="166666"/>
              <a:buFont typeface="Arial"/>
              <a:buChar char="•"/>
            </a:pPr>
            <a:r>
              <a:rPr lang="en" b="1">
                <a:solidFill>
                  <a:srgbClr val="000000"/>
                </a:solidFill>
                <a:latin typeface="Calibri"/>
                <a:ea typeface="Calibri"/>
                <a:cs typeface="Calibri"/>
                <a:sym typeface="Calibri"/>
              </a:rPr>
              <a:t>Aumento do transporte de alimentos</a:t>
            </a:r>
          </a:p>
          <a:p>
            <a:r>
              <a:t/>
            </a:r>
          </a:p>
          <a:p>
            <a:r>
              <a:t/>
            </a:r>
          </a:p>
          <a:p>
            <a:pPr indent="0" marL="914400" rtl="0" lvl="0">
              <a:buNone/>
            </a:pPr>
            <a:r>
              <a:rPr lang="en">
                <a:solidFill>
                  <a:srgbClr val="000000"/>
                </a:solidFill>
                <a:latin typeface="Calibri"/>
                <a:ea typeface="Calibri"/>
                <a:cs typeface="Calibri"/>
                <a:sym typeface="Calibri"/>
              </a:rPr>
              <a:t>A rede mundial de alimentos também</a:t>
            </a:r>
          </a:p>
          <a:p>
            <a:pPr indent="0" marL="914400" rtl="0" lvl="0">
              <a:buNone/>
            </a:pPr>
            <a:r>
              <a:rPr lang="en">
                <a:solidFill>
                  <a:srgbClr val="000000"/>
                </a:solidFill>
                <a:latin typeface="Calibri"/>
                <a:ea typeface="Calibri"/>
                <a:cs typeface="Calibri"/>
                <a:sym typeface="Calibri"/>
              </a:rPr>
              <a:t> recebe muitas críticas. É acusada de </a:t>
            </a:r>
            <a:r>
              <a:rPr lang="en" b="1">
                <a:solidFill>
                  <a:srgbClr val="000000"/>
                </a:solidFill>
                <a:latin typeface="Calibri"/>
                <a:ea typeface="Calibri"/>
                <a:cs typeface="Calibri"/>
                <a:sym typeface="Calibri"/>
              </a:rPr>
              <a:t>gastar muito combustível</a:t>
            </a:r>
            <a:r>
              <a:rPr lang="en">
                <a:solidFill>
                  <a:srgbClr val="000000"/>
                </a:solidFill>
                <a:latin typeface="Calibri"/>
                <a:ea typeface="Calibri"/>
                <a:cs typeface="Calibri"/>
                <a:sym typeface="Calibri"/>
              </a:rPr>
              <a:t> com o transporte, o que acelera o aquecimento global.</a:t>
            </a:r>
          </a:p>
          <a:p>
            <a:r>
              <a:t/>
            </a:r>
          </a:p>
          <a:p>
            <a:pPr rtl="0" lvl="0">
              <a:buNone/>
            </a:pPr>
            <a:r>
              <a:rPr lang="en">
                <a:solidFill>
                  <a:srgbClr val="000000"/>
                </a:solidFill>
                <a:latin typeface="Calibri"/>
                <a:ea typeface="Calibri"/>
                <a:cs typeface="Calibri"/>
                <a:sym typeface="Calibri"/>
              </a:rPr>
              <a:t> 	</a:t>
            </a:r>
            <a:r>
              <a:rPr lang="en">
                <a:latin typeface="Calibri"/>
                <a:ea typeface="Calibri"/>
                <a:cs typeface="Calibri"/>
                <a:sym typeface="Calibri"/>
              </a:rPr>
              <a:t>Redução de transporte </a:t>
            </a:r>
            <a:r>
              <a:rPr lang="en" b="1">
                <a:latin typeface="Calibri"/>
                <a:ea typeface="Calibri"/>
                <a:cs typeface="Calibri"/>
                <a:sym typeface="Calibri"/>
              </a:rPr>
              <a:t> &gt;&gt;  </a:t>
            </a:r>
            <a:r>
              <a:rPr lang="en">
                <a:latin typeface="Calibri"/>
                <a:ea typeface="Calibri"/>
                <a:cs typeface="Calibri"/>
                <a:sym typeface="Calibri"/>
              </a:rPr>
              <a:t>Benefícios econômicos, ambientais e sociais:</a:t>
            </a:r>
          </a:p>
          <a:p>
            <a:r>
              <a:t/>
            </a:r>
          </a:p>
          <a:p>
            <a:pPr indent="-355600" marL="914400" rtl="0" lvl="0">
              <a:buClr>
                <a:schemeClr val="dk1"/>
              </a:buClr>
              <a:buSzPct val="100000"/>
              <a:buFont typeface="Courier New"/>
              <a:buChar char="o"/>
            </a:pPr>
            <a:r>
              <a:rPr lang="en">
                <a:latin typeface="Calibri"/>
                <a:ea typeface="Calibri"/>
                <a:cs typeface="Calibri"/>
                <a:sym typeface="Calibri"/>
              </a:rPr>
              <a:t> Diminuição dos custos de transporte;</a:t>
            </a:r>
          </a:p>
          <a:p>
            <a:pPr indent="-355600" marL="914400" rtl="0" lvl="0">
              <a:buClr>
                <a:schemeClr val="dk1"/>
              </a:buClr>
              <a:buSzPct val="100000"/>
              <a:buFont typeface="Courier New"/>
              <a:buChar char="o"/>
            </a:pPr>
            <a:r>
              <a:rPr lang="en">
                <a:latin typeface="Calibri"/>
                <a:ea typeface="Calibri"/>
                <a:cs typeface="Calibri"/>
                <a:sym typeface="Calibri"/>
              </a:rPr>
              <a:t> Menos emissões de poluentes;</a:t>
            </a:r>
          </a:p>
          <a:p>
            <a:pPr indent="-355600" marL="914400" rtl="0" lvl="0">
              <a:buClr>
                <a:schemeClr val="dk1"/>
              </a:buClr>
              <a:buSzPct val="100000"/>
              <a:buFont typeface="Courier New"/>
              <a:buChar char="o"/>
            </a:pPr>
            <a:r>
              <a:rPr lang="en">
                <a:latin typeface="Calibri"/>
                <a:ea typeface="Calibri"/>
                <a:cs typeface="Calibri"/>
                <a:sym typeface="Calibri"/>
              </a:rPr>
              <a:t> Redução do uso e desgaste nas estradas rurais &gt; maior segurança nas estradas.</a:t>
            </a:r>
          </a:p>
        </p:txBody>
      </p:sp>
      <p:sp>
        <p:nvSpPr>
          <p:cNvPr name="Shape 348" id="348"/>
          <p:cNvSpPr txBox="1"/>
          <p:nvPr>
            <p:ph type="title"/>
          </p:nvPr>
        </p:nvSpPr>
        <p:spPr>
          <a:xfrm>
            <a:off y="27887" x="457200"/>
            <a:ext cy="1143000" cx="8229600"/>
          </a:xfrm>
          <a:prstGeom prst="rect">
            <a:avLst/>
          </a:prstGeom>
        </p:spPr>
        <p:txBody>
          <a:bodyPr bIns="91425" tIns="91425" lIns="91425" anchor="ctr" anchorCtr="0" rIns="91425">
            <a:spAutoFit/>
          </a:bodyPr>
          <a:lstStyle/>
          <a:p>
            <a:pPr rtl="0" lvl="0">
              <a:buClr>
                <a:srgbClr val="000000"/>
              </a:buClr>
              <a:buSzPct val="45833"/>
              <a:buFont typeface="Arial"/>
              <a:buNone/>
            </a:pPr>
            <a:r>
              <a:rPr lang="en" sz="2400" b="1">
                <a:solidFill>
                  <a:srgbClr val="F3F3F3"/>
                </a:solidFill>
                <a:latin typeface="Calibri"/>
                <a:ea typeface="Calibri"/>
                <a:cs typeface="Calibri"/>
                <a:sym typeface="Calibri"/>
              </a:rPr>
              <a:t>5. GLOBALIZAÇÃO E ALIMENTOS</a:t>
            </a:r>
          </a:p>
        </p:txBody>
      </p:sp>
      <p:sp>
        <p:nvSpPr>
          <p:cNvPr name="Shape 349" id="349"/>
          <p:cNvSpPr/>
          <p:nvPr/>
        </p:nvSpPr>
        <p:spPr>
          <a:xfrm>
            <a:off y="1336106" x="5456150"/>
            <a:ext cy="2016018" cx="3049835"/>
          </a:xfrm>
          <a:prstGeom prst="rect">
            <a:avLst/>
          </a:prstGeom>
          <a:blipFill>
            <a:blip r:embed="rId3"/>
            <a:stretch>
              <a:fillRect/>
            </a:stretch>
          </a:blipFill>
          <a:ln>
            <a:noFill/>
          </a:ln>
        </p:spPr>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53" id="353"/>
        <p:cNvGrpSpPr/>
        <p:nvPr/>
      </p:nvGrpSpPr>
      <p:grpSpPr>
        <a:xfrm>
          <a:off y="0" x="0"/>
          <a:ext cy="0" cx="0"/>
          <a:chOff y="0" x="0"/>
          <a:chExt cy="0" cx="0"/>
        </a:xfrm>
      </p:grpSpPr>
      <p:sp>
        <p:nvSpPr>
          <p:cNvPr name="Shape 354" id="354"/>
          <p:cNvSpPr txBox="1"/>
          <p:nvPr>
            <p:ph type="body" idx="1"/>
          </p:nvPr>
        </p:nvSpPr>
        <p:spPr>
          <a:xfrm>
            <a:off y="1600200" x="457200"/>
            <a:ext cy="4840199" cx="8485199"/>
          </a:xfrm>
          <a:prstGeom prst="rect">
            <a:avLst/>
          </a:prstGeom>
        </p:spPr>
        <p:txBody>
          <a:bodyPr bIns="91425" tIns="91425" lIns="91425" anchor="t" anchorCtr="0" rIns="91425">
            <a:spAutoFit/>
          </a:bodyPr>
          <a:lstStyle/>
          <a:p>
            <a:pPr indent="-355600" marL="457200" rtl="0" lvl="0">
              <a:buClr>
                <a:schemeClr val="dk1"/>
              </a:buClr>
              <a:buSzPct val="166666"/>
              <a:buFont typeface="Arial"/>
              <a:buChar char="•"/>
            </a:pPr>
            <a:r>
              <a:rPr lang="en" b="1">
                <a:latin typeface="Calibri"/>
                <a:ea typeface="Calibri"/>
                <a:cs typeface="Calibri"/>
                <a:sym typeface="Calibri"/>
              </a:rPr>
              <a:t>
</a:t>
            </a:r>
            <a:r>
              <a:rPr lang="en" b="1">
                <a:latin typeface="Calibri"/>
                <a:ea typeface="Calibri"/>
                <a:cs typeface="Calibri"/>
                <a:sym typeface="Calibri"/>
              </a:rPr>
              <a:t>Concorrência com Agricultura Local</a:t>
            </a:r>
          </a:p>
          <a:p>
            <a:r>
              <a:t/>
            </a:r>
          </a:p>
          <a:p>
            <a:pPr indent="0" algn="l" marL="914400" rtl="0" lvl="0">
              <a:buNone/>
            </a:pPr>
            <a:r>
              <a:rPr lang="en">
                <a:latin typeface="Calibri"/>
                <a:ea typeface="Calibri"/>
                <a:cs typeface="Calibri"/>
                <a:sym typeface="Calibri"/>
              </a:rPr>
              <a:t>Produtos locais concorrem com alimentos baratos importados       produzidos em outros lugares.</a:t>
            </a:r>
          </a:p>
          <a:p>
            <a:r>
              <a:t/>
            </a:r>
          </a:p>
          <a:p>
            <a:pPr indent="0" marL="914400" rtl="0" lvl="0">
              <a:buNone/>
            </a:pPr>
            <a:r>
              <a:rPr lang="en">
                <a:latin typeface="Calibri"/>
                <a:ea typeface="Calibri"/>
                <a:cs typeface="Calibri"/>
                <a:sym typeface="Calibri"/>
              </a:rPr>
              <a:t>As empresas rurais podem contar com uma variedade de benefícios devidos aos “circuitos curtos de abastecimento”. </a:t>
            </a:r>
          </a:p>
          <a:p>
            <a:r>
              <a:t/>
            </a:r>
          </a:p>
          <a:p>
            <a:pPr rtl="0" lvl="0">
              <a:buNone/>
            </a:pPr>
            <a:r>
              <a:rPr lang="en" b="1">
                <a:latin typeface="Calibri"/>
                <a:ea typeface="Calibri"/>
                <a:cs typeface="Calibri"/>
                <a:sym typeface="Calibri"/>
              </a:rPr>
              <a:t>		 </a:t>
            </a:r>
            <a:r>
              <a:rPr lang="en">
                <a:latin typeface="Calibri"/>
                <a:ea typeface="Calibri"/>
                <a:cs typeface="Calibri"/>
                <a:sym typeface="Calibri"/>
              </a:rPr>
              <a:t>Agricultura Local  </a:t>
            </a:r>
            <a:r>
              <a:rPr lang="en" b="1">
                <a:latin typeface="Calibri"/>
                <a:ea typeface="Calibri"/>
                <a:cs typeface="Calibri"/>
                <a:sym typeface="Calibri"/>
              </a:rPr>
              <a:t>&gt;&gt;&gt;&gt; </a:t>
            </a:r>
            <a:r>
              <a:rPr lang="en">
                <a:latin typeface="Calibri"/>
                <a:ea typeface="Calibri"/>
                <a:cs typeface="Calibri"/>
                <a:sym typeface="Calibri"/>
              </a:rPr>
              <a:t> pouca distância dos consumidores:</a:t>
            </a:r>
          </a:p>
          <a:p>
            <a:r>
              <a:t/>
            </a:r>
          </a:p>
          <a:p>
            <a:pPr indent="-355600" marL="1371600" rtl="0" lvl="2">
              <a:buClr>
                <a:schemeClr val="dk1"/>
              </a:buClr>
              <a:buSzPct val="100000"/>
              <a:buFont typeface="Courier New"/>
              <a:buChar char="o"/>
            </a:pPr>
            <a:r>
              <a:rPr lang="en">
                <a:latin typeface="Calibri"/>
                <a:ea typeface="Calibri"/>
                <a:cs typeface="Calibri"/>
                <a:sym typeface="Calibri"/>
              </a:rPr>
              <a:t>Redução de transporte;</a:t>
            </a:r>
          </a:p>
          <a:p>
            <a:pPr indent="-355600" marL="1371600" rtl="0" lvl="2">
              <a:buClr>
                <a:schemeClr val="dk1"/>
              </a:buClr>
              <a:buSzPct val="100000"/>
              <a:buFont typeface="Courier New"/>
              <a:buChar char="o"/>
            </a:pPr>
            <a:r>
              <a:rPr lang="en">
                <a:latin typeface="Calibri"/>
                <a:ea typeface="Calibri"/>
                <a:cs typeface="Calibri"/>
                <a:sym typeface="Calibri"/>
              </a:rPr>
              <a:t>Fácil identificação de procedência.</a:t>
            </a:r>
          </a:p>
        </p:txBody>
      </p:sp>
      <p:sp>
        <p:nvSpPr>
          <p:cNvPr name="Shape 355" id="355"/>
          <p:cNvSpPr txBox="1"/>
          <p:nvPr>
            <p:ph type="title"/>
          </p:nvPr>
        </p:nvSpPr>
        <p:spPr>
          <a:xfrm>
            <a:off y="27887" x="457200"/>
            <a:ext cy="1143000" cx="8229600"/>
          </a:xfrm>
          <a:prstGeom prst="rect">
            <a:avLst/>
          </a:prstGeom>
        </p:spPr>
        <p:txBody>
          <a:bodyPr bIns="91425" tIns="91425" lIns="91425" anchor="ctr" anchorCtr="0" rIns="91425">
            <a:spAutoFit/>
          </a:bodyPr>
          <a:lstStyle/>
          <a:p>
            <a:pPr rtl="0" lvl="0">
              <a:buClr>
                <a:srgbClr val="000000"/>
              </a:buClr>
              <a:buSzPct val="45833"/>
              <a:buFont typeface="Arial"/>
              <a:buNone/>
            </a:pPr>
            <a:r>
              <a:rPr lang="en" sz="2400" b="1">
                <a:solidFill>
                  <a:srgbClr val="F3F3F3"/>
                </a:solidFill>
                <a:latin typeface="Calibri"/>
                <a:ea typeface="Calibri"/>
                <a:cs typeface="Calibri"/>
                <a:sym typeface="Calibri"/>
              </a:rPr>
              <a:t>5. GLOBALIZAÇÃO E ALIMENTOS</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59" id="359"/>
        <p:cNvGrpSpPr/>
        <p:nvPr/>
      </p:nvGrpSpPr>
      <p:grpSpPr>
        <a:xfrm>
          <a:off y="0" x="0"/>
          <a:ext cy="0" cx="0"/>
          <a:chOff y="0" x="0"/>
          <a:chExt cy="0" cx="0"/>
        </a:xfrm>
      </p:grpSpPr>
      <p:sp>
        <p:nvSpPr>
          <p:cNvPr name="Shape 360" id="360"/>
          <p:cNvSpPr txBox="1"/>
          <p:nvPr>
            <p:ph type="body" idx="1"/>
          </p:nvPr>
        </p:nvSpPr>
        <p:spPr>
          <a:xfrm>
            <a:off y="1600200" x="457200"/>
            <a:ext cy="5005499" cx="8229600"/>
          </a:xfrm>
          <a:prstGeom prst="rect">
            <a:avLst/>
          </a:prstGeom>
        </p:spPr>
        <p:txBody>
          <a:bodyPr bIns="91425" tIns="91425" lIns="91425" anchor="t" anchorCtr="0" rIns="91425">
            <a:spAutoFit/>
          </a:bodyPr>
          <a:lstStyle/>
          <a:p>
            <a:pPr indent="-355600" marL="457200" rtl="0" lvl="0">
              <a:buClr>
                <a:schemeClr val="dk1"/>
              </a:buClr>
              <a:buSzPct val="166666"/>
              <a:buFont typeface="Arial"/>
              <a:buChar char="•"/>
            </a:pPr>
            <a:r>
              <a:rPr lang="en" b="1">
                <a:latin typeface="Calibri"/>
                <a:ea typeface="Calibri"/>
                <a:cs typeface="Calibri"/>
                <a:sym typeface="Calibri"/>
              </a:rPr>
              <a:t>Impactos Ambientais</a:t>
            </a:r>
          </a:p>
          <a:p>
            <a:r>
              <a:t/>
            </a:r>
          </a:p>
          <a:p>
            <a:pPr indent="0" marL="457200" rtl="0" lvl="0">
              <a:buNone/>
            </a:pPr>
            <a:r>
              <a:rPr lang="en" b="1">
                <a:solidFill>
                  <a:srgbClr val="29391B"/>
                </a:solidFill>
                <a:latin typeface="Calibri"/>
                <a:ea typeface="Calibri"/>
                <a:cs typeface="Calibri"/>
                <a:sym typeface="Calibri"/>
              </a:rPr>
              <a:t>Exploração intensiva de recursos naturais para atender o mercado internacional provoca impactos negativos na natureza</a:t>
            </a:r>
          </a:p>
          <a:p>
            <a:r>
              <a:t/>
            </a:r>
          </a:p>
          <a:p>
            <a:pPr indent="0" marL="457200" rtl="0" lvl="0">
              <a:buNone/>
            </a:pPr>
            <a:r>
              <a:rPr lang="en">
                <a:solidFill>
                  <a:srgbClr val="000000"/>
                </a:solidFill>
                <a:latin typeface="Calibri"/>
                <a:ea typeface="Calibri"/>
                <a:cs typeface="Calibri"/>
                <a:sym typeface="Calibri"/>
              </a:rPr>
              <a:t>A produção brasileira de</a:t>
            </a:r>
            <a:r>
              <a:rPr lang="en" i="1">
                <a:solidFill>
                  <a:srgbClr val="000000"/>
                </a:solidFill>
                <a:latin typeface="Calibri"/>
                <a:ea typeface="Calibri"/>
                <a:cs typeface="Calibri"/>
                <a:sym typeface="Calibri"/>
              </a:rPr>
              <a:t>com</a:t>
            </a:r>
            <a:r>
              <a:rPr lang="en" i="1">
                <a:solidFill>
                  <a:srgbClr val="000000"/>
                </a:solidFill>
                <a:latin typeface="Calibri"/>
                <a:ea typeface="Calibri"/>
                <a:cs typeface="Calibri"/>
                <a:sym typeface="Calibri"/>
              </a:rPr>
              <a:t>modities</a:t>
            </a:r>
            <a:r>
              <a:rPr lang="en">
                <a:solidFill>
                  <a:srgbClr val="000000"/>
                </a:solidFill>
                <a:latin typeface="Calibri"/>
                <a:ea typeface="Calibri"/>
                <a:cs typeface="Calibri"/>
                <a:sym typeface="Calibri"/>
              </a:rPr>
              <a:t> – produtos básicos cotados internacionalmente – para exportação provoca impactos negativos ao meio ambiente ao usar de forma intensiva diversos recursos naturais, aponta estudo do Instituto de Pesquisa Econômica Aplicada (Ipea).</a:t>
            </a:r>
          </a:p>
          <a:p>
            <a:r>
              <a:t/>
            </a:r>
          </a:p>
          <a:p>
            <a:pPr indent="0" marL="0" rtl="0" lvl="0">
              <a:buNone/>
            </a:pPr>
            <a:r>
              <a:rPr lang="en">
                <a:latin typeface="Calibri"/>
                <a:ea typeface="Calibri"/>
                <a:cs typeface="Calibri"/>
                <a:sym typeface="Calibri"/>
              </a:rPr>
              <a:t>	Impactos:</a:t>
            </a:r>
          </a:p>
          <a:p>
            <a:pPr indent="-355600" marL="914400" rtl="0" lvl="1">
              <a:buClr>
                <a:schemeClr val="dk1"/>
              </a:buClr>
              <a:buSzPct val="100000"/>
              <a:buFont typeface="Courier New"/>
              <a:buChar char="o"/>
            </a:pPr>
            <a:r>
              <a:rPr lang="en">
                <a:latin typeface="Calibri"/>
                <a:ea typeface="Calibri"/>
                <a:cs typeface="Calibri"/>
                <a:sym typeface="Calibri"/>
              </a:rPr>
              <a:t>Deslocamentos de populações rurais;</a:t>
            </a:r>
          </a:p>
          <a:p>
            <a:pPr indent="-355600" marL="914400" rtl="0" lvl="1">
              <a:buClr>
                <a:schemeClr val="dk1"/>
              </a:buClr>
              <a:buSzPct val="100000"/>
              <a:buFont typeface="Courier New"/>
              <a:buChar char="o"/>
            </a:pPr>
            <a:r>
              <a:rPr lang="en">
                <a:latin typeface="Calibri"/>
                <a:ea typeface="Calibri"/>
                <a:cs typeface="Calibri"/>
                <a:sym typeface="Calibri"/>
              </a:rPr>
              <a:t>Uso intenso de agrotóxicos &gt; contaminação do solo e água</a:t>
            </a:r>
          </a:p>
          <a:p>
            <a:pPr indent="-355600" marL="914400" rtl="0" lvl="1">
              <a:buClr>
                <a:schemeClr val="dk1"/>
              </a:buClr>
              <a:buSzPct val="100000"/>
              <a:buFont typeface="Courier New"/>
              <a:buChar char="o"/>
            </a:pPr>
            <a:r>
              <a:rPr lang="en">
                <a:latin typeface="Calibri"/>
                <a:ea typeface="Calibri"/>
                <a:cs typeface="Calibri"/>
                <a:sym typeface="Calibri"/>
              </a:rPr>
              <a:t>Vasta área utulizada;</a:t>
            </a:r>
          </a:p>
          <a:p>
            <a:pPr indent="-355600" marL="914400" rtl="0" lvl="1">
              <a:buClr>
                <a:schemeClr val="dk1"/>
              </a:buClr>
              <a:buSzPct val="100000"/>
              <a:buFont typeface="Courier New"/>
              <a:buChar char="o"/>
            </a:pPr>
            <a:r>
              <a:rPr lang="en">
                <a:latin typeface="Calibri"/>
                <a:ea typeface="Calibri"/>
                <a:cs typeface="Calibri"/>
                <a:sym typeface="Calibri"/>
              </a:rPr>
              <a:t>Eliminação de plantas nativas.</a:t>
            </a:r>
          </a:p>
        </p:txBody>
      </p:sp>
      <p:sp>
        <p:nvSpPr>
          <p:cNvPr name="Shape 361" id="361"/>
          <p:cNvSpPr txBox="1"/>
          <p:nvPr>
            <p:ph type="title"/>
          </p:nvPr>
        </p:nvSpPr>
        <p:spPr>
          <a:xfrm>
            <a:off y="27887" x="457200"/>
            <a:ext cy="1143000" cx="8229600"/>
          </a:xfrm>
          <a:prstGeom prst="rect">
            <a:avLst/>
          </a:prstGeom>
        </p:spPr>
        <p:txBody>
          <a:bodyPr bIns="91425" tIns="91425" lIns="91425" anchor="ctr" anchorCtr="0" rIns="91425">
            <a:spAutoFit/>
          </a:bodyPr>
          <a:lstStyle/>
          <a:p>
            <a:pPr rtl="0" lvl="0">
              <a:buClr>
                <a:srgbClr val="000000"/>
              </a:buClr>
              <a:buSzPct val="45833"/>
              <a:buFont typeface="Arial"/>
              <a:buNone/>
            </a:pPr>
            <a:r>
              <a:rPr lang="en" sz="2400" b="1">
                <a:solidFill>
                  <a:srgbClr val="F3F3F3"/>
                </a:solidFill>
                <a:latin typeface="Calibri"/>
                <a:ea typeface="Calibri"/>
                <a:cs typeface="Calibri"/>
                <a:sym typeface="Calibri"/>
              </a:rPr>
              <a:t>5. GLOBALIZAÇÃO E ALIMENTOS</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65" id="365"/>
        <p:cNvGrpSpPr/>
        <p:nvPr/>
      </p:nvGrpSpPr>
      <p:grpSpPr>
        <a:xfrm>
          <a:off y="0" x="0"/>
          <a:ext cy="0" cx="0"/>
          <a:chOff y="0" x="0"/>
          <a:chExt cy="0" cx="0"/>
        </a:xfrm>
      </p:grpSpPr>
      <p:sp>
        <p:nvSpPr>
          <p:cNvPr name="Shape 366" id="366"/>
          <p:cNvSpPr txBox="1"/>
          <p:nvPr>
            <p:ph type="body" idx="1"/>
          </p:nvPr>
        </p:nvSpPr>
        <p:spPr>
          <a:xfrm>
            <a:off y="1520531" x="132025"/>
            <a:ext cy="4102499" cx="7559999"/>
          </a:xfrm>
          <a:prstGeom prst="rect">
            <a:avLst/>
          </a:prstGeom>
        </p:spPr>
        <p:txBody>
          <a:bodyPr bIns="91425" tIns="91425" lIns="91425" anchor="t" anchorCtr="0" rIns="91425">
            <a:spAutoFit/>
          </a:bodyPr>
          <a:lstStyle/>
          <a:p>
            <a:pPr indent="-355600" marL="457200" rtl="0" lvl="0">
              <a:buClr>
                <a:schemeClr val="dk1"/>
              </a:buClr>
              <a:buSzPct val="138888"/>
              <a:buFont typeface="Arial"/>
              <a:buChar char="•"/>
            </a:pPr>
            <a:r>
              <a:rPr lang="en" sz="2400" b="1">
                <a:solidFill>
                  <a:srgbClr val="000000"/>
                </a:solidFill>
                <a:latin typeface="Calibri"/>
                <a:ea typeface="Calibri"/>
                <a:cs typeface="Calibri"/>
                <a:sym typeface="Calibri"/>
              </a:rPr>
              <a:t> </a:t>
            </a:r>
            <a:r>
              <a:rPr lang="en">
                <a:solidFill>
                  <a:srgbClr val="000000"/>
                </a:solidFill>
                <a:latin typeface="Calibri"/>
                <a:ea typeface="Calibri"/>
                <a:cs typeface="Calibri"/>
                <a:sym typeface="Calibri"/>
              </a:rPr>
              <a:t>China atual: 1/5 popul; 2ª maior economia (PIB)</a:t>
            </a:r>
          </a:p>
          <a:p>
            <a:pPr indent="-355600" marL="457200" rtl="0" lvl="0">
              <a:buClr>
                <a:schemeClr val="dk1"/>
              </a:buClr>
              <a:buSzPct val="166666"/>
              <a:buFont typeface="Arial"/>
              <a:buChar char="•"/>
            </a:pPr>
            <a:r>
              <a:rPr lang="en">
                <a:solidFill>
                  <a:srgbClr val="000000"/>
                </a:solidFill>
                <a:latin typeface="Calibri"/>
                <a:ea typeface="Calibri"/>
                <a:cs typeface="Calibri"/>
                <a:sym typeface="Calibri"/>
              </a:rPr>
              <a:t> Índice qualidade de vida</a:t>
            </a:r>
          </a:p>
          <a:p>
            <a:pPr indent="-355600" marL="914400" rtl="0" lvl="1">
              <a:buClr>
                <a:schemeClr val="dk1"/>
              </a:buClr>
              <a:buSzPct val="100000"/>
              <a:buFont typeface="Courier New"/>
              <a:buChar char="o"/>
            </a:pPr>
            <a:r>
              <a:rPr lang="en">
                <a:solidFill>
                  <a:srgbClr val="000000"/>
                </a:solidFill>
                <a:latin typeface="Calibri"/>
                <a:ea typeface="Calibri"/>
                <a:cs typeface="Calibri"/>
                <a:sym typeface="Calibri"/>
              </a:rPr>
              <a:t>China - 60</a:t>
            </a:r>
          </a:p>
          <a:p>
            <a:pPr indent="-355600" marL="914400" rtl="0" lvl="1">
              <a:buClr>
                <a:schemeClr val="dk1"/>
              </a:buClr>
              <a:buSzPct val="100000"/>
              <a:buFont typeface="Courier New"/>
              <a:buChar char="o"/>
            </a:pPr>
            <a:r>
              <a:rPr lang="en">
                <a:solidFill>
                  <a:srgbClr val="000000"/>
                </a:solidFill>
                <a:latin typeface="Calibri"/>
                <a:ea typeface="Calibri"/>
                <a:cs typeface="Calibri"/>
                <a:sym typeface="Calibri"/>
              </a:rPr>
              <a:t>Brasil - 39</a:t>
            </a:r>
          </a:p>
          <a:p>
            <a:r>
              <a:t/>
            </a:r>
          </a:p>
          <a:p>
            <a:r>
              <a:t/>
            </a:r>
          </a:p>
          <a:p>
            <a:r>
              <a:t/>
            </a:r>
          </a:p>
          <a:p>
            <a:r>
              <a:t/>
            </a:r>
          </a:p>
          <a:p>
            <a:r>
              <a:t/>
            </a:r>
          </a:p>
          <a:p>
            <a:pPr indent="-355600" marL="457200" rtl="0" lvl="0">
              <a:buClr>
                <a:schemeClr val="dk1"/>
              </a:buClr>
              <a:buSzPct val="166666"/>
              <a:buFont typeface="Arial"/>
              <a:buChar char="•"/>
            </a:pPr>
            <a:r>
              <a:rPr lang="en">
                <a:solidFill>
                  <a:srgbClr val="000000"/>
                </a:solidFill>
                <a:latin typeface="Calibri"/>
                <a:ea typeface="Calibri"/>
                <a:cs typeface="Calibri"/>
                <a:sym typeface="Calibri"/>
              </a:rPr>
              <a:t>História econômica: Tendência ao isolamento  - "tinha tudo o que precisava"</a:t>
            </a:r>
          </a:p>
          <a:p>
            <a:pPr indent="-355600" marL="457200" rtl="0" lvl="0">
              <a:buClr>
                <a:schemeClr val="dk1"/>
              </a:buClr>
              <a:buSzPct val="166666"/>
              <a:buFont typeface="Arial"/>
              <a:buChar char="•"/>
            </a:pPr>
            <a:r>
              <a:rPr lang="en">
                <a:solidFill>
                  <a:srgbClr val="000000"/>
                </a:solidFill>
                <a:latin typeface="Calibri"/>
                <a:ea typeface="Calibri"/>
                <a:cs typeface="Calibri"/>
                <a:sym typeface="Calibri"/>
              </a:rPr>
              <a:t>Antes revol. industrial: Mesmo nível vida camponês europeu</a:t>
            </a:r>
          </a:p>
          <a:p>
            <a:pPr indent="-355600" marL="457200" rtl="0" lvl="0">
              <a:buClr>
                <a:schemeClr val="dk1"/>
              </a:buClr>
              <a:buSzPct val="166666"/>
              <a:buFont typeface="Arial"/>
              <a:buChar char="•"/>
            </a:pPr>
            <a:r>
              <a:rPr lang="en">
                <a:solidFill>
                  <a:srgbClr val="000000"/>
                </a:solidFill>
                <a:latin typeface="Calibri"/>
                <a:ea typeface="Calibri"/>
                <a:cs typeface="Calibri"/>
                <a:sym typeface="Calibri"/>
              </a:rPr>
              <a:t>Participação muito baixa no comércio mundial</a:t>
            </a:r>
          </a:p>
          <a:p>
            <a:pPr indent="-355600" marL="914400" rtl="0" lvl="1">
              <a:buClr>
                <a:schemeClr val="dk1"/>
              </a:buClr>
              <a:buSzPct val="100000"/>
              <a:buFont typeface="Courier New"/>
              <a:buChar char="o"/>
            </a:pPr>
            <a:r>
              <a:rPr lang="en">
                <a:solidFill>
                  <a:srgbClr val="000000"/>
                </a:solidFill>
                <a:latin typeface="Calibri"/>
                <a:ea typeface="Calibri"/>
                <a:cs typeface="Calibri"/>
                <a:sym typeface="Calibri"/>
              </a:rPr>
              <a:t>1896: 1,5%</a:t>
            </a:r>
          </a:p>
          <a:p>
            <a:pPr indent="-355600" marL="914400" rtl="0" lvl="1">
              <a:buClr>
                <a:schemeClr val="dk1"/>
              </a:buClr>
              <a:buSzPct val="100000"/>
              <a:buFont typeface="Courier New"/>
              <a:buChar char="o"/>
            </a:pPr>
            <a:r>
              <a:rPr lang="en">
                <a:solidFill>
                  <a:srgbClr val="000000"/>
                </a:solidFill>
                <a:latin typeface="Calibri"/>
                <a:ea typeface="Calibri"/>
                <a:cs typeface="Calibri"/>
                <a:sym typeface="Calibri"/>
              </a:rPr>
              <a:t>1921: 1,9%</a:t>
            </a:r>
          </a:p>
        </p:txBody>
      </p:sp>
      <p:sp>
        <p:nvSpPr>
          <p:cNvPr name="Shape 367" id="367"/>
          <p:cNvSpPr txBox="1"/>
          <p:nvPr>
            <p:ph type="title"/>
          </p:nvPr>
        </p:nvSpPr>
        <p:spPr>
          <a:xfrm>
            <a:off y="17761" x="457200"/>
            <a:ext cy="1143000" cx="8229600"/>
          </a:xfrm>
          <a:prstGeom prst="rect">
            <a:avLst/>
          </a:prstGeom>
        </p:spPr>
        <p:txBody>
          <a:bodyPr bIns="91425" tIns="91425" lIns="91425" anchor="ctr" anchorCtr="0" rIns="91425">
            <a:spAutoFit/>
          </a:bodyPr>
          <a:lstStyle/>
          <a:p>
            <a:pPr>
              <a:buNone/>
            </a:pPr>
            <a:r>
              <a:rPr lang="en" sz="2400" b="1">
                <a:latin typeface="Calibri"/>
                <a:ea typeface="Calibri"/>
                <a:cs typeface="Calibri"/>
                <a:sym typeface="Calibri"/>
              </a:rPr>
              <a:t>6.</a:t>
            </a:r>
            <a:r>
              <a:rPr lang="en" sz="2400" b="1">
                <a:solidFill>
                  <a:srgbClr val="FFFFFF"/>
                </a:solidFill>
                <a:latin typeface="Calibri"/>
                <a:ea typeface="Calibri"/>
                <a:cs typeface="Calibri"/>
                <a:sym typeface="Calibri"/>
              </a:rPr>
              <a:t> A CHINA E A GLOBALIZAÇÃO</a:t>
            </a:r>
          </a:p>
        </p:txBody>
      </p:sp>
      <p:sp>
        <p:nvSpPr>
          <p:cNvPr name="Shape 368" id="368"/>
          <p:cNvSpPr/>
          <p:nvPr/>
        </p:nvSpPr>
        <p:spPr>
          <a:xfrm>
            <a:off y="2425746" x="2834933"/>
            <a:ext cy="1834870" cx="5793102"/>
          </a:xfrm>
          <a:prstGeom prst="rect">
            <a:avLst/>
          </a:prstGeom>
          <a:blipFill>
            <a:blip r:embed="rId3"/>
            <a:stretch>
              <a:fillRect/>
            </a:stretch>
          </a:blipFill>
          <a:ln>
            <a:noFill/>
          </a:ln>
        </p:spPr>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72" id="372"/>
        <p:cNvGrpSpPr/>
        <p:nvPr/>
      </p:nvGrpSpPr>
      <p:grpSpPr>
        <a:xfrm>
          <a:off y="0" x="0"/>
          <a:ext cy="0" cx="0"/>
          <a:chOff y="0" x="0"/>
          <a:chExt cy="0" cx="0"/>
        </a:xfrm>
      </p:grpSpPr>
      <p:sp>
        <p:nvSpPr>
          <p:cNvPr name="Shape 373" id="373"/>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b="1">
                <a:latin typeface="Calibri"/>
                <a:ea typeface="Calibri"/>
                <a:cs typeface="Calibri"/>
                <a:sym typeface="Calibri"/>
              </a:rPr>
              <a:t>1978 - Início da abertura econômica: </a:t>
            </a:r>
            <a:r>
              <a:rPr lang="en" b="1">
                <a:solidFill>
                  <a:srgbClr val="000000"/>
                </a:solidFill>
                <a:latin typeface="Calibri"/>
                <a:ea typeface="Calibri"/>
                <a:cs typeface="Calibri"/>
                <a:sym typeface="Calibri"/>
              </a:rPr>
              <a:t>Deng Xiaoping</a:t>
            </a:r>
          </a:p>
          <a:p>
            <a:r>
              <a:t/>
            </a:r>
          </a:p>
          <a:p>
            <a:pPr rtl="0" lvl="0">
              <a:buNone/>
            </a:pPr>
            <a:r>
              <a:rPr lang="en">
                <a:solidFill>
                  <a:srgbClr val="000000"/>
                </a:solidFill>
                <a:latin typeface="Calibri"/>
                <a:ea typeface="Calibri"/>
                <a:cs typeface="Calibri"/>
                <a:sym typeface="Calibri"/>
              </a:rPr>
              <a:t>   -&gt; Cresc. 10%/ano</a:t>
            </a:r>
          </a:p>
          <a:p>
            <a:pPr rtl="0" lvl="0">
              <a:buNone/>
            </a:pPr>
            <a:r>
              <a:rPr lang="en">
                <a:solidFill>
                  <a:srgbClr val="000000"/>
                </a:solidFill>
                <a:latin typeface="Calibri"/>
                <a:ea typeface="Calibri"/>
                <a:cs typeface="Calibri"/>
                <a:sym typeface="Calibri"/>
              </a:rPr>
              <a:t>   -&gt; Massa ganhou acesso à produtos modernos</a:t>
            </a:r>
          </a:p>
          <a:p>
            <a:pPr rtl="0" lvl="0">
              <a:buNone/>
            </a:pPr>
            <a:r>
              <a:rPr lang="en">
                <a:solidFill>
                  <a:srgbClr val="000000"/>
                </a:solidFill>
                <a:latin typeface="Calibri"/>
                <a:ea typeface="Calibri"/>
                <a:cs typeface="Calibri"/>
                <a:sym typeface="Calibri"/>
              </a:rPr>
              <a:t>   -&gt; Grandes reformas liberais nestes 4 setores:  Agricultura, indústria, ciência e tecnologia e defesa</a:t>
            </a:r>
          </a:p>
          <a:p>
            <a:pPr algn="just" rtl="0" lvl="0">
              <a:lnSpc>
                <a:spcPct val="115000"/>
              </a:lnSpc>
              <a:buNone/>
            </a:pPr>
            <a:r>
              <a:rPr lang="en">
                <a:solidFill>
                  <a:srgbClr val="000000"/>
                </a:solidFill>
                <a:latin typeface="Calibri"/>
                <a:ea typeface="Calibri"/>
                <a:cs typeface="Calibri"/>
                <a:sym typeface="Calibri"/>
              </a:rPr>
              <a:t>   -&gt; Colapso do comunismo</a:t>
            </a:r>
          </a:p>
          <a:p>
            <a:pPr algn="just" rtl="0" lvl="0">
              <a:lnSpc>
                <a:spcPct val="115000"/>
              </a:lnSpc>
              <a:buNone/>
            </a:pPr>
            <a:r>
              <a:rPr lang="en">
                <a:solidFill>
                  <a:srgbClr val="000000"/>
                </a:solidFill>
                <a:latin typeface="Calibri"/>
                <a:ea typeface="Calibri"/>
                <a:cs typeface="Calibri"/>
                <a:sym typeface="Calibri"/>
              </a:rPr>
              <a:t>   -&gt; Surgimento da Ásia oriental como o maior centro de produção</a:t>
            </a:r>
          </a:p>
          <a:p>
            <a:pPr algn="just" rtl="0" lvl="0">
              <a:lnSpc>
                <a:spcPct val="115000"/>
              </a:lnSpc>
              <a:buNone/>
            </a:pPr>
            <a:r>
              <a:rPr lang="en">
                <a:solidFill>
                  <a:srgbClr val="000000"/>
                </a:solidFill>
                <a:latin typeface="Calibri"/>
                <a:ea typeface="Calibri"/>
                <a:cs typeface="Calibri"/>
                <a:sym typeface="Calibri"/>
              </a:rPr>
              <a:t> industrial no mundo</a:t>
            </a:r>
          </a:p>
          <a:p>
            <a:r>
              <a:t/>
            </a:r>
          </a:p>
          <a:p>
            <a:r>
              <a:t/>
            </a:r>
          </a:p>
          <a:p>
            <a:r>
              <a:t/>
            </a:r>
          </a:p>
        </p:txBody>
      </p:sp>
      <p:sp>
        <p:nvSpPr>
          <p:cNvPr name="Shape 374" id="374"/>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6.</a:t>
            </a:r>
            <a:r>
              <a:rPr lang="en" sz="2400" b="1">
                <a:solidFill>
                  <a:srgbClr val="FFFFFF"/>
                </a:solidFill>
                <a:latin typeface="Calibri"/>
                <a:ea typeface="Calibri"/>
                <a:cs typeface="Calibri"/>
                <a:sym typeface="Calibri"/>
              </a:rPr>
              <a:t> A CHINA E A GLOBALIZAÇÃO</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0" id="100"/>
        <p:cNvGrpSpPr/>
        <p:nvPr/>
      </p:nvGrpSpPr>
      <p:grpSpPr>
        <a:xfrm>
          <a:off y="0" x="0"/>
          <a:ext cy="0" cx="0"/>
          <a:chOff y="0" x="0"/>
          <a:chExt cy="0" cx="0"/>
        </a:xfrm>
      </p:grpSpPr>
      <p:sp>
        <p:nvSpPr>
          <p:cNvPr name="Shape 101" id="101"/>
          <p:cNvSpPr txBox="1"/>
          <p:nvPr>
            <p:ph type="body" idx="1"/>
          </p:nvPr>
        </p:nvSpPr>
        <p:spPr>
          <a:xfrm>
            <a:off y="1600200" x="457200"/>
            <a:ext cy="4840199" cx="8229600"/>
          </a:xfrm>
          <a:prstGeom prst="rect">
            <a:avLst/>
          </a:prstGeom>
        </p:spPr>
        <p:txBody>
          <a:bodyPr bIns="91425" tIns="91425" lIns="91425" anchor="t" anchorCtr="0" rIns="91425">
            <a:spAutoFit/>
          </a:bodyPr>
          <a:lstStyle/>
          <a:p>
            <a:pPr indent="457200" rtl="0" lvl="0">
              <a:buNone/>
            </a:pPr>
            <a:r>
              <a:rPr lang="en">
                <a:solidFill>
                  <a:srgbClr val="000000"/>
                </a:solidFill>
                <a:latin typeface="Calibri"/>
                <a:ea typeface="Calibri"/>
                <a:cs typeface="Calibri"/>
                <a:sym typeface="Calibri"/>
              </a:rPr>
              <a:t>O início (</a:t>
            </a:r>
            <a:r>
              <a:rPr lang="en" b="1">
                <a:solidFill>
                  <a:srgbClr val="000000"/>
                </a:solidFill>
                <a:latin typeface="Calibri"/>
                <a:ea typeface="Calibri"/>
                <a:cs typeface="Calibri"/>
                <a:sym typeface="Calibri"/>
              </a:rPr>
              <a:t>primeiro estágio do processo de globalização</a:t>
            </a:r>
            <a:r>
              <a:rPr lang="en">
                <a:solidFill>
                  <a:srgbClr val="000000"/>
                </a:solidFill>
                <a:latin typeface="Calibri"/>
                <a:ea typeface="Calibri"/>
                <a:cs typeface="Calibri"/>
                <a:sym typeface="Calibri"/>
              </a:rPr>
              <a:t>): as Grandes Navegações Europeias dos séculos  XV e XVI.</a:t>
            </a:r>
          </a:p>
          <a:p>
            <a:r>
              <a:t/>
            </a:r>
          </a:p>
          <a:p>
            <a:pPr indent="457200" rtl="0" lvl="0">
              <a:buNone/>
            </a:pPr>
            <a:r>
              <a:rPr lang="en">
                <a:solidFill>
                  <a:srgbClr val="000000"/>
                </a:solidFill>
                <a:latin typeface="Calibri"/>
                <a:ea typeface="Calibri"/>
                <a:cs typeface="Calibri"/>
                <a:sym typeface="Calibri"/>
              </a:rPr>
              <a:t>A circunavegação da África pelos portugueses Bartolomeu Dias e Vasco da Gama interligou os oceanos Atlântico e Índico. </a:t>
            </a:r>
          </a:p>
          <a:p>
            <a:r>
              <a:t/>
            </a:r>
          </a:p>
          <a:p>
            <a:pPr indent="457200" rtl="0" lvl="0">
              <a:buNone/>
            </a:pPr>
            <a:r>
              <a:rPr lang="en">
                <a:solidFill>
                  <a:srgbClr val="000000"/>
                </a:solidFill>
                <a:latin typeface="Calibri"/>
                <a:ea typeface="Calibri"/>
                <a:cs typeface="Calibri"/>
                <a:sym typeface="Calibri"/>
              </a:rPr>
              <a:t>Cristóvão Colombo incorpora o Novo Mundo aos circuitos comandados pela economia europeia.</a:t>
            </a:r>
          </a:p>
          <a:p>
            <a:r>
              <a:t/>
            </a:r>
          </a:p>
          <a:p>
            <a:pPr indent="457200" rtl="0" lvl="0">
              <a:buNone/>
            </a:pPr>
            <a:r>
              <a:rPr lang="en">
                <a:solidFill>
                  <a:srgbClr val="000000"/>
                </a:solidFill>
                <a:latin typeface="Calibri"/>
                <a:ea typeface="Calibri"/>
                <a:cs typeface="Calibri"/>
                <a:sym typeface="Calibri"/>
              </a:rPr>
              <a:t>Fernão de Magalhães comandou a expedição marítima que efetuou a primeira viagem de circum-navegação ao globo.</a:t>
            </a:r>
          </a:p>
          <a:p>
            <a:r>
              <a:t/>
            </a:r>
          </a:p>
          <a:p>
            <a:r>
              <a:t/>
            </a:r>
          </a:p>
          <a:p>
            <a:r>
              <a:t/>
            </a:r>
          </a:p>
        </p:txBody>
      </p:sp>
      <p:sp>
        <p:nvSpPr>
          <p:cNvPr name="Shape 102" id="102"/>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2. GLOBALIZAÇÃO: </a:t>
            </a:r>
            <a:r>
              <a:rPr lang="en" sz="2400" b="1">
                <a:solidFill>
                  <a:srgbClr val="FFFFFF"/>
                </a:solidFill>
                <a:latin typeface="Calibri"/>
                <a:ea typeface="Calibri"/>
                <a:cs typeface="Calibri"/>
                <a:sym typeface="Calibri"/>
              </a:rPr>
              <a:t>CONCEITO E HSTÓRIA</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78" id="378"/>
        <p:cNvGrpSpPr/>
        <p:nvPr/>
      </p:nvGrpSpPr>
      <p:grpSpPr>
        <a:xfrm>
          <a:off y="0" x="0"/>
          <a:ext cy="0" cx="0"/>
          <a:chOff y="0" x="0"/>
          <a:chExt cy="0" cx="0"/>
        </a:xfrm>
      </p:grpSpPr>
      <p:sp>
        <p:nvSpPr>
          <p:cNvPr name="Shape 379" id="379"/>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a:solidFill>
                  <a:srgbClr val="000000"/>
                </a:solidFill>
                <a:latin typeface="Calibri"/>
                <a:ea typeface="Calibri"/>
                <a:cs typeface="Calibri"/>
                <a:sym typeface="Calibri"/>
              </a:rPr>
              <a:t>-&gt; Cresc. das cidades</a:t>
            </a:r>
          </a:p>
          <a:p>
            <a:pPr rtl="0" lvl="0">
              <a:buClr>
                <a:srgbClr val="000000"/>
              </a:buClr>
              <a:buSzPct val="55000"/>
              <a:buFont typeface="Arial"/>
              <a:buNone/>
            </a:pPr>
            <a:r>
              <a:rPr lang="en">
                <a:solidFill>
                  <a:srgbClr val="000000"/>
                </a:solidFill>
                <a:latin typeface="Calibri"/>
                <a:ea typeface="Calibri"/>
                <a:cs typeface="Calibri"/>
                <a:sym typeface="Calibri"/>
              </a:rPr>
              <a:t> Popul. urbana triplicou no último 1/4 de século</a:t>
            </a:r>
          </a:p>
          <a:p>
            <a:r>
              <a:t/>
            </a:r>
          </a:p>
        </p:txBody>
      </p:sp>
      <p:sp>
        <p:nvSpPr>
          <p:cNvPr name="Shape 380" id="380"/>
          <p:cNvSpPr/>
          <p:nvPr/>
        </p:nvSpPr>
        <p:spPr>
          <a:xfrm>
            <a:off y="2757465" x="141846"/>
            <a:ext cy="3160912" cx="4215494"/>
          </a:xfrm>
          <a:prstGeom prst="rect">
            <a:avLst/>
          </a:prstGeom>
          <a:blipFill>
            <a:blip r:embed="rId3"/>
            <a:stretch>
              <a:fillRect/>
            </a:stretch>
          </a:blipFill>
        </p:spPr>
      </p:sp>
      <p:sp>
        <p:nvSpPr>
          <p:cNvPr name="Shape 381" id="381"/>
          <p:cNvSpPr/>
          <p:nvPr/>
        </p:nvSpPr>
        <p:spPr>
          <a:xfrm>
            <a:off y="2816635" x="4601284"/>
            <a:ext cy="3023837" cx="4029590"/>
          </a:xfrm>
          <a:prstGeom prst="rect">
            <a:avLst/>
          </a:prstGeom>
          <a:blipFill>
            <a:blip r:embed="rId4"/>
            <a:stretch>
              <a:fillRect/>
            </a:stretch>
          </a:blipFill>
        </p:spPr>
      </p:sp>
      <p:sp>
        <p:nvSpPr>
          <p:cNvPr name="Shape 382" id="382"/>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6.</a:t>
            </a:r>
            <a:r>
              <a:rPr lang="en" sz="2400" b="1">
                <a:solidFill>
                  <a:srgbClr val="FFFFFF"/>
                </a:solidFill>
                <a:latin typeface="Calibri"/>
                <a:ea typeface="Calibri"/>
                <a:cs typeface="Calibri"/>
                <a:sym typeface="Calibri"/>
              </a:rPr>
              <a:t> A CHINA E A GLOBALIZAÇÃO</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86" id="386"/>
        <p:cNvGrpSpPr/>
        <p:nvPr/>
      </p:nvGrpSpPr>
      <p:grpSpPr>
        <a:xfrm>
          <a:off y="0" x="0"/>
          <a:ext cy="0" cx="0"/>
          <a:chOff y="0" x="0"/>
          <a:chExt cy="0" cx="0"/>
        </a:xfrm>
      </p:grpSpPr>
      <p:sp>
        <p:nvSpPr>
          <p:cNvPr name="Shape 387" id="387"/>
          <p:cNvSpPr/>
          <p:nvPr/>
        </p:nvSpPr>
        <p:spPr>
          <a:xfrm>
            <a:off y="2442850" x="5542792"/>
            <a:ext cy="3041267" cx="3144007"/>
          </a:xfrm>
          <a:prstGeom prst="rect">
            <a:avLst/>
          </a:prstGeom>
          <a:blipFill>
            <a:blip r:embed="rId3"/>
            <a:stretch>
              <a:fillRect/>
            </a:stretch>
          </a:blipFill>
        </p:spPr>
      </p:sp>
      <p:sp>
        <p:nvSpPr>
          <p:cNvPr name="Shape 388" id="388"/>
          <p:cNvSpPr txBox="1"/>
          <p:nvPr>
            <p:ph type="body" idx="1"/>
          </p:nvPr>
        </p:nvSpPr>
        <p:spPr>
          <a:xfrm>
            <a:off y="1909650" x="773400"/>
            <a:ext cy="4840199" cx="4675500"/>
          </a:xfrm>
          <a:prstGeom prst="rect">
            <a:avLst/>
          </a:prstGeom>
        </p:spPr>
        <p:txBody>
          <a:bodyPr bIns="91425" tIns="91425" lIns="91425" anchor="t" anchorCtr="0" rIns="91425">
            <a:spAutoFit/>
          </a:bodyPr>
          <a:lstStyle/>
          <a:p>
            <a:pPr indent="-355600" marL="457200" rtl="0" lvl="0">
              <a:buClr>
                <a:schemeClr val="dk1"/>
              </a:buClr>
              <a:buSzPct val="166666"/>
              <a:buFont typeface="Arial"/>
              <a:buChar char="•"/>
            </a:pPr>
            <a:r>
              <a:rPr lang="en">
                <a:latin typeface="Calibri"/>
                <a:ea typeface="Calibri"/>
                <a:cs typeface="Calibri"/>
                <a:sym typeface="Calibri"/>
              </a:rPr>
              <a:t>Possuem marcas próprias: Huawei, ZTE, Lenovo</a:t>
            </a:r>
          </a:p>
          <a:p>
            <a:pPr indent="-355600" marL="457200" rtl="0" lvl="0">
              <a:buClr>
                <a:schemeClr val="dk1"/>
              </a:buClr>
              <a:buSzPct val="166666"/>
              <a:buFont typeface="Arial"/>
              <a:buChar char="•"/>
            </a:pPr>
            <a:r>
              <a:rPr lang="en">
                <a:latin typeface="Calibri"/>
                <a:ea typeface="Calibri"/>
                <a:cs typeface="Calibri"/>
                <a:sym typeface="Calibri"/>
              </a:rPr>
              <a:t>Também possui vasto mercado interno</a:t>
            </a:r>
          </a:p>
          <a:p>
            <a:pPr indent="-355600" marL="457200" rtl="0" lvl="0">
              <a:buClr>
                <a:schemeClr val="dk1"/>
              </a:buClr>
              <a:buSzPct val="166666"/>
              <a:buFont typeface="Arial"/>
              <a:buChar char="•"/>
            </a:pPr>
            <a:r>
              <a:rPr lang="en">
                <a:latin typeface="Calibri"/>
                <a:ea typeface="Calibri"/>
                <a:cs typeface="Calibri"/>
                <a:sym typeface="Calibri"/>
              </a:rPr>
              <a:t>Investimento estrangeiro direto: É o país que mais recebe</a:t>
            </a:r>
          </a:p>
          <a:p>
            <a:pPr indent="-355600" marL="457200" rtl="0" lvl="0">
              <a:buClr>
                <a:schemeClr val="dk1"/>
              </a:buClr>
              <a:buSzPct val="166666"/>
              <a:buFont typeface="Arial"/>
              <a:buChar char="•"/>
            </a:pPr>
            <a:r>
              <a:rPr lang="en">
                <a:latin typeface="Calibri"/>
                <a:ea typeface="Calibri"/>
                <a:cs typeface="Calibri"/>
                <a:sym typeface="Calibri"/>
              </a:rPr>
              <a:t>2001: Entrada na OMC</a:t>
            </a:r>
          </a:p>
          <a:p>
            <a:pPr indent="-355600" marL="457200" rtl="0" lvl="0">
              <a:lnSpc>
                <a:spcPct val="115000"/>
              </a:lnSpc>
              <a:buClr>
                <a:schemeClr val="dk1"/>
              </a:buClr>
              <a:buSzPct val="166666"/>
              <a:buFont typeface="Arial"/>
              <a:buChar char="•"/>
            </a:pPr>
            <a:r>
              <a:rPr lang="en">
                <a:solidFill>
                  <a:srgbClr val="000000"/>
                </a:solidFill>
                <a:latin typeface="Calibri"/>
                <a:ea typeface="Calibri"/>
                <a:cs typeface="Calibri"/>
                <a:sym typeface="Calibri"/>
              </a:rPr>
              <a:t>Integração prudente, organizada, não-imposta, sem deixar-se dominar</a:t>
            </a:r>
          </a:p>
          <a:p>
            <a:pPr indent="-355600" marL="457200" rtl="0" lvl="0">
              <a:lnSpc>
                <a:spcPct val="115000"/>
              </a:lnSpc>
              <a:buClr>
                <a:schemeClr val="dk1"/>
              </a:buClr>
              <a:buSzPct val="166666"/>
              <a:buFont typeface="Arial"/>
              <a:buChar char="•"/>
            </a:pPr>
            <a:r>
              <a:rPr lang="en">
                <a:solidFill>
                  <a:srgbClr val="000000"/>
                </a:solidFill>
                <a:latin typeface="Calibri"/>
                <a:ea typeface="Calibri"/>
                <a:cs typeface="Calibri"/>
                <a:sym typeface="Calibri"/>
              </a:rPr>
              <a:t>Querem competir a nível de igualdade com as grandes potências</a:t>
            </a:r>
          </a:p>
          <a:p>
            <a:r>
              <a:t/>
            </a:r>
          </a:p>
          <a:p>
            <a:r>
              <a:t/>
            </a:r>
          </a:p>
          <a:p>
            <a:r>
              <a:t/>
            </a:r>
          </a:p>
          <a:p>
            <a:r>
              <a:t/>
            </a:r>
          </a:p>
          <a:p>
            <a:r>
              <a:t/>
            </a:r>
          </a:p>
          <a:p>
            <a:r>
              <a:t/>
            </a:r>
          </a:p>
          <a:p>
            <a:r>
              <a:t/>
            </a:r>
          </a:p>
          <a:p>
            <a:r>
              <a:t/>
            </a:r>
          </a:p>
        </p:txBody>
      </p:sp>
      <p:sp>
        <p:nvSpPr>
          <p:cNvPr name="Shape 389" id="389"/>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6.</a:t>
            </a:r>
            <a:r>
              <a:rPr lang="en" sz="2400" b="1">
                <a:solidFill>
                  <a:srgbClr val="FFFFFF"/>
                </a:solidFill>
                <a:latin typeface="Calibri"/>
                <a:ea typeface="Calibri"/>
                <a:cs typeface="Calibri"/>
                <a:sym typeface="Calibri"/>
              </a:rPr>
              <a:t> A CHINA E A GLOBALIZAÇÃO</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93" id="393"/>
        <p:cNvGrpSpPr/>
        <p:nvPr/>
      </p:nvGrpSpPr>
      <p:grpSpPr>
        <a:xfrm>
          <a:off y="0" x="0"/>
          <a:ext cy="0" cx="0"/>
          <a:chOff y="0" x="0"/>
          <a:chExt cy="0" cx="0"/>
        </a:xfrm>
      </p:grpSpPr>
      <p:sp>
        <p:nvSpPr>
          <p:cNvPr name="Shape 394" id="394"/>
          <p:cNvSpPr txBox="1"/>
          <p:nvPr>
            <p:ph type="body" idx="1"/>
          </p:nvPr>
        </p:nvSpPr>
        <p:spPr>
          <a:xfrm>
            <a:off y="1600200" x="457200"/>
            <a:ext cy="4840199" cx="8229600"/>
          </a:xfrm>
          <a:prstGeom prst="rect">
            <a:avLst/>
          </a:prstGeom>
        </p:spPr>
        <p:txBody>
          <a:bodyPr bIns="91425" tIns="91425" lIns="91425" anchor="t" anchorCtr="0" rIns="91425">
            <a:spAutoFit/>
          </a:bodyPr>
          <a:lstStyle/>
          <a:p>
            <a:pPr indent="-355600" marL="457200" rtl="0" lvl="0">
              <a:buClr>
                <a:schemeClr val="dk1"/>
              </a:buClr>
              <a:buSzPct val="166666"/>
              <a:buFont typeface="Arial"/>
              <a:buChar char="•"/>
            </a:pPr>
            <a:r>
              <a:rPr lang="en">
                <a:latin typeface="Calibri"/>
                <a:ea typeface="Calibri"/>
                <a:cs typeface="Calibri"/>
                <a:sym typeface="Calibri"/>
              </a:rPr>
              <a:t>Exportações: Alimentos, vestuário, eletrodomésticos, brinquedos, computadores</a:t>
            </a:r>
          </a:p>
          <a:p>
            <a:pPr indent="-355600" marL="914400" rtl="0" lvl="1">
              <a:buClr>
                <a:schemeClr val="dk1"/>
              </a:buClr>
              <a:buSzPct val="100000"/>
              <a:buFont typeface="Courier New"/>
              <a:buChar char="o"/>
            </a:pPr>
            <a:r>
              <a:rPr lang="en">
                <a:latin typeface="Calibri"/>
                <a:ea typeface="Calibri"/>
                <a:cs typeface="Calibri"/>
                <a:sym typeface="Calibri"/>
              </a:rPr>
              <a:t>70% brinquedos, bicicletas e leitores de DVD</a:t>
            </a:r>
          </a:p>
          <a:p>
            <a:pPr indent="-355600" marL="914400" rtl="0" lvl="1">
              <a:buClr>
                <a:schemeClr val="dk1"/>
              </a:buClr>
              <a:buSzPct val="100000"/>
              <a:buFont typeface="Courier New"/>
              <a:buChar char="o"/>
            </a:pPr>
            <a:r>
              <a:rPr lang="en">
                <a:latin typeface="Calibri"/>
                <a:ea typeface="Calibri"/>
                <a:cs typeface="Calibri"/>
                <a:sym typeface="Calibri"/>
              </a:rPr>
              <a:t>60% câmeras digitais</a:t>
            </a:r>
          </a:p>
          <a:p>
            <a:pPr indent="-355600" marL="914400" rtl="0" lvl="1">
              <a:buClr>
                <a:schemeClr val="dk1"/>
              </a:buClr>
              <a:buSzPct val="100000"/>
              <a:buFont typeface="Courier New"/>
              <a:buChar char="o"/>
            </a:pPr>
            <a:r>
              <a:rPr lang="en">
                <a:latin typeface="Calibri"/>
                <a:ea typeface="Calibri"/>
                <a:cs typeface="Calibri"/>
                <a:sym typeface="Calibri"/>
              </a:rPr>
              <a:t>50 % notebooks</a:t>
            </a:r>
          </a:p>
          <a:p>
            <a:pPr indent="-355600" marL="914400" rtl="0" lvl="1">
              <a:buClr>
                <a:schemeClr val="dk1"/>
              </a:buClr>
              <a:buSzPct val="100000"/>
              <a:buFont typeface="Courier New"/>
              <a:buChar char="o"/>
            </a:pPr>
            <a:r>
              <a:rPr lang="en">
                <a:latin typeface="Calibri"/>
                <a:ea typeface="Calibri"/>
                <a:cs typeface="Calibri"/>
                <a:sym typeface="Calibri"/>
              </a:rPr>
              <a:t>50% têxteis</a:t>
            </a:r>
          </a:p>
          <a:p>
            <a:r>
              <a:t/>
            </a:r>
          </a:p>
        </p:txBody>
      </p:sp>
      <p:sp>
        <p:nvSpPr>
          <p:cNvPr name="Shape 395" id="395"/>
          <p:cNvSpPr/>
          <p:nvPr/>
        </p:nvSpPr>
        <p:spPr>
          <a:xfrm>
            <a:off y="3524399" x="4528475"/>
            <a:ext cy="3076431" cx="4312725"/>
          </a:xfrm>
          <a:prstGeom prst="rect">
            <a:avLst/>
          </a:prstGeom>
          <a:blipFill>
            <a:blip r:embed="rId3"/>
            <a:stretch>
              <a:fillRect/>
            </a:stretch>
          </a:blipFill>
        </p:spPr>
      </p:sp>
      <p:sp>
        <p:nvSpPr>
          <p:cNvPr name="Shape 396" id="396"/>
          <p:cNvSpPr/>
          <p:nvPr/>
        </p:nvSpPr>
        <p:spPr>
          <a:xfrm>
            <a:off y="4214662" x="589633"/>
            <a:ext cy="2386169" cx="3508166"/>
          </a:xfrm>
          <a:prstGeom prst="rect">
            <a:avLst/>
          </a:prstGeom>
          <a:blipFill>
            <a:blip r:embed="rId4"/>
            <a:stretch>
              <a:fillRect/>
            </a:stretch>
          </a:blipFill>
          <a:ln>
            <a:noFill/>
          </a:ln>
        </p:spPr>
      </p:sp>
      <p:sp>
        <p:nvSpPr>
          <p:cNvPr name="Shape 397" id="397"/>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6.</a:t>
            </a:r>
            <a:r>
              <a:rPr lang="en" sz="2400" b="1">
                <a:solidFill>
                  <a:srgbClr val="FFFFFF"/>
                </a:solidFill>
                <a:latin typeface="Calibri"/>
                <a:ea typeface="Calibri"/>
                <a:cs typeface="Calibri"/>
                <a:sym typeface="Calibri"/>
              </a:rPr>
              <a:t> A CHINA E A GLOBALIZAÇÃO</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01" id="401"/>
        <p:cNvGrpSpPr/>
        <p:nvPr/>
      </p:nvGrpSpPr>
      <p:grpSpPr>
        <a:xfrm>
          <a:off y="0" x="0"/>
          <a:ext cy="0" cx="0"/>
          <a:chOff y="0" x="0"/>
          <a:chExt cy="0" cx="0"/>
        </a:xfrm>
      </p:grpSpPr>
      <p:sp>
        <p:nvSpPr>
          <p:cNvPr name="Shape 402" id="402"/>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Clr>
                <a:srgbClr val="000000"/>
              </a:buClr>
              <a:buSzPct val="55000"/>
              <a:buFont typeface="Arial"/>
              <a:buNone/>
            </a:pPr>
            <a:r>
              <a:rPr lang="en">
                <a:latin typeface="Calibri"/>
                <a:ea typeface="Calibri"/>
                <a:cs typeface="Calibri"/>
                <a:sym typeface="Calibri"/>
              </a:rPr>
              <a:t>- 2002: Permissão de empresas privadas</a:t>
            </a:r>
          </a:p>
          <a:p>
            <a:pPr algn="just" rtl="0" lvl="0">
              <a:lnSpc>
                <a:spcPct val="115000"/>
              </a:lnSpc>
              <a:buClr>
                <a:srgbClr val="000000"/>
              </a:buClr>
              <a:buSzPct val="55000"/>
              <a:buFont typeface="Arial"/>
              <a:buNone/>
            </a:pPr>
            <a:r>
              <a:rPr lang="en">
                <a:solidFill>
                  <a:srgbClr val="000000"/>
                </a:solidFill>
                <a:latin typeface="Calibri"/>
                <a:ea typeface="Calibri"/>
                <a:cs typeface="Calibri"/>
                <a:sym typeface="Calibri"/>
              </a:rPr>
              <a:t>- Previsões 2012:</a:t>
            </a:r>
          </a:p>
          <a:p>
            <a:pPr indent="-355600" algn="just" marL="457200" rtl="0" lvl="0">
              <a:lnSpc>
                <a:spcPct val="115000"/>
              </a:lnSpc>
              <a:buClr>
                <a:schemeClr val="dk1"/>
              </a:buClr>
              <a:buSzPct val="166666"/>
              <a:buFont typeface="Arial"/>
              <a:buChar char="•"/>
            </a:pPr>
            <a:r>
              <a:rPr lang="en">
                <a:solidFill>
                  <a:srgbClr val="000000"/>
                </a:solidFill>
                <a:latin typeface="Calibri"/>
                <a:ea typeface="Calibri"/>
                <a:cs typeface="Calibri"/>
                <a:sym typeface="Calibri"/>
              </a:rPr>
              <a:t> Economia = um dos maiores desafios</a:t>
            </a:r>
          </a:p>
          <a:p>
            <a:pPr rtl="0" lvl="0">
              <a:buClr>
                <a:srgbClr val="000000"/>
              </a:buClr>
              <a:buSzPct val="55000"/>
              <a:buFont typeface="Arial"/>
              <a:buNone/>
            </a:pPr>
            <a:r>
              <a:rPr lang="en">
                <a:solidFill>
                  <a:srgbClr val="000000"/>
                </a:solidFill>
                <a:latin typeface="Calibri"/>
                <a:ea typeface="Calibri"/>
                <a:cs typeface="Calibri"/>
                <a:sym typeface="Calibri"/>
              </a:rPr>
              <a:t>   Dobrar renda até 2020</a:t>
            </a:r>
          </a:p>
          <a:p>
            <a:pPr rtl="0" lvl="0">
              <a:buClr>
                <a:srgbClr val="000000"/>
              </a:buClr>
              <a:buSzPct val="55000"/>
              <a:buFont typeface="Arial"/>
              <a:buNone/>
            </a:pPr>
            <a:r>
              <a:rPr lang="en">
                <a:solidFill>
                  <a:srgbClr val="000000"/>
                </a:solidFill>
                <a:latin typeface="Calibri"/>
                <a:ea typeface="Calibri"/>
                <a:cs typeface="Calibri"/>
                <a:sym typeface="Calibri"/>
              </a:rPr>
              <a:t>   Precisaria 10% cresc. anual : Recursos não são infinitos</a:t>
            </a:r>
          </a:p>
          <a:p>
            <a:pPr indent="-355600" algn="just" marL="914400" rtl="0" lvl="1">
              <a:lnSpc>
                <a:spcPct val="115000"/>
              </a:lnSpc>
              <a:spcBef>
                <a:spcPts val="400"/>
              </a:spcBef>
              <a:buClr>
                <a:schemeClr val="dk1"/>
              </a:buClr>
              <a:buSzPct val="100000"/>
              <a:buFont typeface="Courier New"/>
              <a:buChar char="o"/>
            </a:pPr>
            <a:r>
              <a:rPr lang="en">
                <a:solidFill>
                  <a:srgbClr val="000000"/>
                </a:solidFill>
                <a:latin typeface="Calibri"/>
                <a:ea typeface="Calibri"/>
                <a:cs typeface="Calibri"/>
                <a:sym typeface="Calibri"/>
              </a:rPr>
              <a:t>Limite mudança campo -&gt; cidade</a:t>
            </a:r>
          </a:p>
          <a:p>
            <a:pPr indent="-355600" algn="just" marL="914400" rtl="0" lvl="1">
              <a:lnSpc>
                <a:spcPct val="115000"/>
              </a:lnSpc>
              <a:spcBef>
                <a:spcPts val="400"/>
              </a:spcBef>
              <a:buClr>
                <a:schemeClr val="dk1"/>
              </a:buClr>
              <a:buSzPct val="100000"/>
              <a:buFont typeface="Courier New"/>
              <a:buChar char="o"/>
            </a:pPr>
            <a:r>
              <a:rPr lang="en">
                <a:solidFill>
                  <a:srgbClr val="000000"/>
                </a:solidFill>
                <a:latin typeface="Calibri"/>
                <a:ea typeface="Calibri"/>
                <a:cs typeface="Calibri"/>
                <a:sym typeface="Calibri"/>
              </a:rPr>
              <a:t>Energia</a:t>
            </a:r>
          </a:p>
          <a:p>
            <a:pPr indent="-355600" algn="just" marL="914400" rtl="0" lvl="1">
              <a:lnSpc>
                <a:spcPct val="115000"/>
              </a:lnSpc>
              <a:spcBef>
                <a:spcPts val="400"/>
              </a:spcBef>
              <a:buClr>
                <a:schemeClr val="dk1"/>
              </a:buClr>
              <a:buSzPct val="100000"/>
              <a:buFont typeface="Courier New"/>
              <a:buChar char="o"/>
            </a:pPr>
            <a:r>
              <a:rPr lang="en">
                <a:solidFill>
                  <a:srgbClr val="000000"/>
                </a:solidFill>
                <a:latin typeface="Calibri"/>
                <a:ea typeface="Calibri"/>
                <a:cs typeface="Calibri"/>
                <a:sym typeface="Calibri"/>
              </a:rPr>
              <a:t>Investimentos</a:t>
            </a:r>
          </a:p>
          <a:p>
            <a:r>
              <a:t/>
            </a:r>
          </a:p>
          <a:p>
            <a:pPr algn="just" rtl="0" lvl="0">
              <a:lnSpc>
                <a:spcPct val="115000"/>
              </a:lnSpc>
              <a:spcBef>
                <a:spcPts val="400"/>
              </a:spcBef>
              <a:buNone/>
            </a:pPr>
            <a:r>
              <a:rPr lang="en">
                <a:solidFill>
                  <a:srgbClr val="000000"/>
                </a:solidFill>
                <a:latin typeface="Calibri"/>
                <a:ea typeface="Calibri"/>
                <a:cs typeface="Calibri"/>
                <a:sym typeface="Calibri"/>
              </a:rPr>
              <a:t>- Transformações na China afetam o nosso cotidiano: Preços, produtos disponíveis</a:t>
            </a:r>
          </a:p>
          <a:p>
            <a:pPr algn="just" lvl="0">
              <a:lnSpc>
                <a:spcPct val="115000"/>
              </a:lnSpc>
              <a:spcBef>
                <a:spcPts val="400"/>
              </a:spcBef>
              <a:buNone/>
            </a:pPr>
            <a:r>
              <a:rPr lang="en">
                <a:latin typeface="Calibri"/>
                <a:ea typeface="Calibri"/>
                <a:cs typeface="Calibri"/>
                <a:sym typeface="Calibri"/>
              </a:rPr>
              <a:t>- 4º maior destino tuístico: 1º em 2020</a:t>
            </a:r>
          </a:p>
        </p:txBody>
      </p:sp>
      <p:sp>
        <p:nvSpPr>
          <p:cNvPr name="Shape 403" id="403"/>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6.</a:t>
            </a:r>
            <a:r>
              <a:rPr lang="en" sz="2400" b="1">
                <a:solidFill>
                  <a:srgbClr val="FFFFFF"/>
                </a:solidFill>
                <a:latin typeface="Calibri"/>
                <a:ea typeface="Calibri"/>
                <a:cs typeface="Calibri"/>
                <a:sym typeface="Calibri"/>
              </a:rPr>
              <a:t> A CHINA E A GLOBALIZAÇÃO</a:t>
            </a:r>
          </a:p>
        </p:txBody>
      </p:sp>
      <p:sp>
        <p:nvSpPr>
          <p:cNvPr name="Shape 404" id="404"/>
          <p:cNvSpPr txBox="1"/>
          <p:nvPr/>
        </p:nvSpPr>
        <p:spPr>
          <a:xfrm>
            <a:off y="3657600" x="5870925"/>
            <a:ext cy="1174200" cx="2940599"/>
          </a:xfrm>
          <a:prstGeom prst="rect">
            <a:avLst/>
          </a:prstGeom>
          <a:noFill/>
          <a:ln w="9525" cap="flat">
            <a:solidFill>
              <a:srgbClr val="CC0000"/>
            </a:solidFill>
            <a:prstDash val="solid"/>
            <a:round/>
            <a:headEnd len="med" type="none" w="med"/>
            <a:tailEnd len="med" type="none" w="med"/>
          </a:ln>
        </p:spPr>
        <p:txBody>
          <a:bodyPr bIns="91425" tIns="91425" lIns="91425" anchor="t" anchorCtr="0" rIns="91425">
            <a:spAutoFit/>
          </a:bodyPr>
          <a:lstStyle/>
          <a:p>
            <a:pPr rtl="0" lvl="0">
              <a:buClr>
                <a:srgbClr val="000000"/>
              </a:buClr>
              <a:buSzPct val="55000"/>
              <a:buFont typeface="Arial"/>
              <a:buNone/>
            </a:pPr>
            <a:r>
              <a:rPr lang="en" sz="2000">
                <a:solidFill>
                  <a:schemeClr val="dk1"/>
                </a:solidFill>
                <a:latin typeface="Calibri"/>
                <a:ea typeface="Calibri"/>
                <a:cs typeface="Calibri"/>
                <a:sym typeface="Calibri"/>
              </a:rPr>
              <a:t>- Petróleo</a:t>
            </a:r>
          </a:p>
          <a:p>
            <a:pPr rtl="0" lvl="0">
              <a:buClr>
                <a:srgbClr val="000000"/>
              </a:buClr>
              <a:buSzPct val="55000"/>
              <a:buFont typeface="Arial"/>
              <a:buNone/>
            </a:pPr>
            <a:r>
              <a:rPr lang="en" sz="2000">
                <a:solidFill>
                  <a:schemeClr val="dk1"/>
                </a:solidFill>
                <a:latin typeface="Calibri"/>
                <a:ea typeface="Calibri"/>
                <a:cs typeface="Calibri"/>
                <a:sym typeface="Calibri"/>
              </a:rPr>
              <a:t>	 4º maior produtor </a:t>
            </a:r>
          </a:p>
          <a:p>
            <a:pPr rtl="0" lvl="0">
              <a:buClr>
                <a:srgbClr val="000000"/>
              </a:buClr>
              <a:buSzPct val="55000"/>
              <a:buFont typeface="Arial"/>
              <a:buNone/>
            </a:pPr>
            <a:r>
              <a:rPr lang="en" sz="2000">
                <a:solidFill>
                  <a:schemeClr val="dk1"/>
                </a:solidFill>
                <a:latin typeface="Calibri"/>
                <a:ea typeface="Calibri"/>
                <a:cs typeface="Calibri"/>
                <a:sym typeface="Calibri"/>
              </a:rPr>
              <a:t>         2º maior consumidor</a:t>
            </a:r>
          </a:p>
          <a:p>
            <a:r>
              <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08" id="408"/>
        <p:cNvGrpSpPr/>
        <p:nvPr/>
      </p:nvGrpSpPr>
      <p:grpSpPr>
        <a:xfrm>
          <a:off y="0" x="0"/>
          <a:ext cy="0" cx="0"/>
          <a:chOff y="0" x="0"/>
          <a:chExt cy="0" cx="0"/>
        </a:xfrm>
      </p:grpSpPr>
      <p:sp>
        <p:nvSpPr>
          <p:cNvPr name="Shape 409" id="409"/>
          <p:cNvSpPr txBox="1"/>
          <p:nvPr>
            <p:ph type="body" idx="1"/>
          </p:nvPr>
        </p:nvSpPr>
        <p:spPr>
          <a:xfrm>
            <a:off y="1600200" x="457200"/>
            <a:ext cy="4840199" cx="8229600"/>
          </a:xfrm>
          <a:prstGeom prst="rect">
            <a:avLst/>
          </a:prstGeom>
        </p:spPr>
        <p:txBody>
          <a:bodyPr bIns="91425" tIns="91425" lIns="91425" anchor="t" anchorCtr="0" rIns="91425">
            <a:spAutoFit/>
          </a:bodyPr>
          <a:lstStyle/>
          <a:p>
            <a:pPr algn="just" rtl="0" lvl="0">
              <a:lnSpc>
                <a:spcPct val="115000"/>
              </a:lnSpc>
              <a:buNone/>
            </a:pPr>
            <a:r>
              <a:rPr lang="en" b="1">
                <a:solidFill>
                  <a:srgbClr val="000000"/>
                </a:solidFill>
                <a:latin typeface="Calibri"/>
                <a:ea typeface="Calibri"/>
                <a:cs typeface="Calibri"/>
                <a:sym typeface="Calibri"/>
              </a:rPr>
              <a:t>Vantagens</a:t>
            </a:r>
          </a:p>
          <a:p>
            <a:r>
              <a:t/>
            </a:r>
          </a:p>
          <a:p>
            <a:pPr indent="-355600" algn="just" marL="457200" rtl="0" lvl="0">
              <a:lnSpc>
                <a:spcPct val="115000"/>
              </a:lnSpc>
              <a:buClr>
                <a:schemeClr val="dk1"/>
              </a:buClr>
              <a:buSzPct val="166666"/>
              <a:buFont typeface="Arial"/>
              <a:buChar char="•"/>
            </a:pPr>
            <a:r>
              <a:rPr lang="en">
                <a:solidFill>
                  <a:srgbClr val="000000"/>
                </a:solidFill>
                <a:latin typeface="Calibri"/>
                <a:ea typeface="Calibri"/>
                <a:cs typeface="Calibri"/>
                <a:sym typeface="Calibri"/>
              </a:rPr>
              <a:t>Atual: Eletrificação 98-99% da população</a:t>
            </a:r>
          </a:p>
          <a:p>
            <a:pPr indent="-355600" algn="just" marL="457200" rtl="0" lvl="0">
              <a:lnSpc>
                <a:spcPct val="115000"/>
              </a:lnSpc>
              <a:buClr>
                <a:schemeClr val="dk1"/>
              </a:buClr>
              <a:buSzPct val="166666"/>
              <a:buFont typeface="Arial"/>
              <a:buChar char="•"/>
            </a:pPr>
            <a:r>
              <a:rPr lang="en">
                <a:solidFill>
                  <a:srgbClr val="000000"/>
                </a:solidFill>
                <a:latin typeface="Calibri"/>
                <a:ea typeface="Calibri"/>
                <a:cs typeface="Calibri"/>
                <a:sym typeface="Calibri"/>
              </a:rPr>
              <a:t>Pobreza diminuiu</a:t>
            </a:r>
          </a:p>
          <a:p>
            <a:pPr indent="-355600" algn="just" marL="457200" rtl="0" lvl="0">
              <a:lnSpc>
                <a:spcPct val="115000"/>
              </a:lnSpc>
              <a:buClr>
                <a:schemeClr val="dk1"/>
              </a:buClr>
              <a:buSzPct val="166666"/>
              <a:buFont typeface="Arial"/>
              <a:buChar char="•"/>
            </a:pPr>
            <a:r>
              <a:rPr lang="en">
                <a:solidFill>
                  <a:srgbClr val="000000"/>
                </a:solidFill>
                <a:latin typeface="Calibri"/>
                <a:ea typeface="Calibri"/>
                <a:cs typeface="Calibri"/>
                <a:sym typeface="Calibri"/>
              </a:rPr>
              <a:t>Fome diminuiu (7% terras cultiváveis, depende import. cereais)</a:t>
            </a:r>
          </a:p>
          <a:p>
            <a:pPr indent="-355600" algn="just" marL="457200" rtl="0" lvl="0">
              <a:lnSpc>
                <a:spcPct val="115000"/>
              </a:lnSpc>
              <a:buClr>
                <a:schemeClr val="dk1"/>
              </a:buClr>
              <a:buSzPct val="166666"/>
              <a:buFont typeface="Arial"/>
              <a:buChar char="•"/>
            </a:pPr>
            <a:r>
              <a:rPr lang="en">
                <a:solidFill>
                  <a:srgbClr val="000000"/>
                </a:solidFill>
                <a:latin typeface="Calibri"/>
                <a:ea typeface="Calibri"/>
                <a:cs typeface="Calibri"/>
                <a:sym typeface="Calibri"/>
              </a:rPr>
              <a:t>Acesso à tecnologia</a:t>
            </a:r>
          </a:p>
          <a:p>
            <a:r>
              <a:t/>
            </a:r>
          </a:p>
        </p:txBody>
      </p:sp>
      <p:sp>
        <p:nvSpPr>
          <p:cNvPr name="Shape 410" id="410"/>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6.</a:t>
            </a:r>
            <a:r>
              <a:rPr lang="en" sz="2400" b="1">
                <a:solidFill>
                  <a:srgbClr val="FFFFFF"/>
                </a:solidFill>
                <a:latin typeface="Calibri"/>
                <a:ea typeface="Calibri"/>
                <a:cs typeface="Calibri"/>
                <a:sym typeface="Calibri"/>
              </a:rPr>
              <a:t> A CHINA E A GLOBALIZAÇÃO</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14" id="414"/>
        <p:cNvGrpSpPr/>
        <p:nvPr/>
      </p:nvGrpSpPr>
      <p:grpSpPr>
        <a:xfrm>
          <a:off y="0" x="0"/>
          <a:ext cy="0" cx="0"/>
          <a:chOff y="0" x="0"/>
          <a:chExt cy="0" cx="0"/>
        </a:xfrm>
      </p:grpSpPr>
      <p:sp>
        <p:nvSpPr>
          <p:cNvPr name="Shape 415" id="415"/>
          <p:cNvSpPr txBox="1"/>
          <p:nvPr>
            <p:ph type="body" idx="1"/>
          </p:nvPr>
        </p:nvSpPr>
        <p:spPr>
          <a:xfrm>
            <a:off y="1341550" x="291875"/>
            <a:ext cy="4860900" cx="4042199"/>
          </a:xfrm>
          <a:prstGeom prst="rect">
            <a:avLst/>
          </a:prstGeom>
        </p:spPr>
        <p:txBody>
          <a:bodyPr bIns="91425" tIns="91425" lIns="91425" anchor="t" anchorCtr="0" rIns="91425">
            <a:spAutoFit/>
          </a:bodyPr>
          <a:lstStyle/>
          <a:p>
            <a:pPr rtl="0" lvl="0">
              <a:buNone/>
            </a:pPr>
            <a:r>
              <a:rPr lang="en" b="1">
                <a:latin typeface="Calibri"/>
                <a:ea typeface="Calibri"/>
                <a:cs typeface="Calibri"/>
                <a:sym typeface="Calibri"/>
              </a:rPr>
              <a:t>Desvantagens</a:t>
            </a:r>
          </a:p>
          <a:p>
            <a:r>
              <a:t/>
            </a:r>
          </a:p>
          <a:p>
            <a:pPr indent="-355600" marL="457200" rtl="0" lvl="0">
              <a:buClr>
                <a:schemeClr val="dk1"/>
              </a:buClr>
              <a:buSzPct val="166666"/>
              <a:buFont typeface="Arial"/>
              <a:buChar char="•"/>
            </a:pPr>
            <a:r>
              <a:rPr lang="en">
                <a:latin typeface="Calibri"/>
                <a:ea typeface="Calibri"/>
                <a:cs typeface="Calibri"/>
                <a:sym typeface="Calibri"/>
              </a:rPr>
              <a:t>Desemprego </a:t>
            </a:r>
          </a:p>
          <a:p>
            <a:pPr indent="-355600" marL="457200" rtl="0" lvl="0">
              <a:buClr>
                <a:schemeClr val="dk1"/>
              </a:buClr>
              <a:buSzPct val="166666"/>
              <a:buFont typeface="Arial"/>
              <a:buChar char="•"/>
            </a:pPr>
            <a:r>
              <a:rPr lang="en">
                <a:latin typeface="Calibri"/>
                <a:ea typeface="Calibri"/>
                <a:cs typeface="Calibri"/>
                <a:sym typeface="Calibri"/>
              </a:rPr>
              <a:t>Criminalidade</a:t>
            </a:r>
          </a:p>
          <a:p>
            <a:pPr indent="-355600" marL="457200" rtl="0" lvl="0">
              <a:buClr>
                <a:schemeClr val="dk1"/>
              </a:buClr>
              <a:buSzPct val="166666"/>
              <a:buFont typeface="Arial"/>
              <a:buChar char="•"/>
            </a:pPr>
            <a:r>
              <a:rPr lang="en">
                <a:latin typeface="Calibri"/>
                <a:ea typeface="Calibri"/>
                <a:cs typeface="Calibri"/>
                <a:sym typeface="Calibri"/>
              </a:rPr>
              <a:t>Desigualdades sociais</a:t>
            </a:r>
          </a:p>
          <a:p>
            <a:pPr indent="-355600" marL="457200" rtl="0" lvl="0">
              <a:buClr>
                <a:schemeClr val="dk1"/>
              </a:buClr>
              <a:buSzPct val="166666"/>
              <a:buFont typeface="Arial"/>
              <a:buChar char="•"/>
            </a:pPr>
            <a:r>
              <a:rPr lang="en">
                <a:latin typeface="Calibri"/>
                <a:ea typeface="Calibri"/>
                <a:cs typeface="Calibri"/>
                <a:sym typeface="Calibri"/>
              </a:rPr>
              <a:t>Trabalho -&gt; c</a:t>
            </a:r>
            <a:r>
              <a:rPr lang="en">
                <a:solidFill>
                  <a:srgbClr val="000000"/>
                </a:solidFill>
                <a:latin typeface="Calibri"/>
                <a:ea typeface="Calibri"/>
                <a:cs typeface="Calibri"/>
                <a:sym typeface="Calibri"/>
              </a:rPr>
              <a:t>ondições deploráveis</a:t>
            </a:r>
          </a:p>
          <a:p>
            <a:pPr indent="-355600" marL="914400" rtl="0" lvl="1">
              <a:buClr>
                <a:schemeClr val="dk1"/>
              </a:buClr>
              <a:buSzPct val="100000"/>
              <a:buFont typeface="Courier New"/>
              <a:buChar char="o"/>
            </a:pPr>
            <a:r>
              <a:rPr lang="en">
                <a:solidFill>
                  <a:srgbClr val="000000"/>
                </a:solidFill>
                <a:latin typeface="Calibri"/>
                <a:ea typeface="Calibri"/>
                <a:cs typeface="Calibri"/>
                <a:sym typeface="Calibri"/>
              </a:rPr>
              <a:t>longas jornadas</a:t>
            </a:r>
          </a:p>
          <a:p>
            <a:pPr indent="-355600" marL="914400" rtl="0" lvl="1">
              <a:buClr>
                <a:schemeClr val="dk1"/>
              </a:buClr>
              <a:buSzPct val="100000"/>
              <a:buFont typeface="Courier New"/>
              <a:buChar char="o"/>
            </a:pPr>
            <a:r>
              <a:rPr lang="en">
                <a:solidFill>
                  <a:srgbClr val="000000"/>
                </a:solidFill>
                <a:latin typeface="Calibri"/>
                <a:ea typeface="Calibri"/>
                <a:cs typeface="Calibri"/>
                <a:sym typeface="Calibri"/>
              </a:rPr>
              <a:t>ausência de férias</a:t>
            </a:r>
          </a:p>
          <a:p>
            <a:pPr indent="-355600" marL="914400" rtl="0" lvl="1">
              <a:buClr>
                <a:schemeClr val="dk1"/>
              </a:buClr>
              <a:buSzPct val="100000"/>
              <a:buFont typeface="Courier New"/>
              <a:buChar char="o"/>
            </a:pPr>
            <a:r>
              <a:rPr lang="en">
                <a:solidFill>
                  <a:srgbClr val="000000"/>
                </a:solidFill>
                <a:latin typeface="Calibri"/>
                <a:ea typeface="Calibri"/>
                <a:cs typeface="Calibri"/>
                <a:sym typeface="Calibri"/>
              </a:rPr>
              <a:t>sem condições de segurança</a:t>
            </a:r>
          </a:p>
          <a:p>
            <a:pPr indent="-355600" marL="914400" rtl="0" lvl="1">
              <a:buClr>
                <a:schemeClr val="dk1"/>
              </a:buClr>
              <a:buSzPct val="100000"/>
              <a:buFont typeface="Courier New"/>
              <a:buChar char="o"/>
            </a:pPr>
            <a:r>
              <a:rPr lang="en">
                <a:solidFill>
                  <a:srgbClr val="000000"/>
                </a:solidFill>
                <a:latin typeface="Calibri"/>
                <a:ea typeface="Calibri"/>
                <a:cs typeface="Calibri"/>
                <a:sym typeface="Calibri"/>
              </a:rPr>
              <a:t>salários baixos</a:t>
            </a:r>
          </a:p>
          <a:p>
            <a:r>
              <a:t/>
            </a:r>
          </a:p>
          <a:p>
            <a:r>
              <a:t/>
            </a:r>
          </a:p>
        </p:txBody>
      </p:sp>
      <p:sp>
        <p:nvSpPr>
          <p:cNvPr name="Shape 416" id="416"/>
          <p:cNvSpPr/>
          <p:nvPr/>
        </p:nvSpPr>
        <p:spPr>
          <a:xfrm>
            <a:off y="555487" x="7072998"/>
            <a:ext cy="1164649" cx="1774026"/>
          </a:xfrm>
          <a:prstGeom prst="rect">
            <a:avLst/>
          </a:prstGeom>
          <a:blipFill>
            <a:blip r:embed="rId3"/>
            <a:stretch>
              <a:fillRect/>
            </a:stretch>
          </a:blipFill>
          <a:ln>
            <a:noFill/>
          </a:ln>
        </p:spPr>
      </p:sp>
      <p:sp>
        <p:nvSpPr>
          <p:cNvPr name="Shape 417" id="417"/>
          <p:cNvSpPr/>
          <p:nvPr/>
        </p:nvSpPr>
        <p:spPr>
          <a:xfrm>
            <a:off y="2578579" x="3459129"/>
            <a:ext cy="3559727" cx="5279621"/>
          </a:xfrm>
          <a:prstGeom prst="rect">
            <a:avLst/>
          </a:prstGeom>
          <a:blipFill>
            <a:blip r:embed="rId4"/>
            <a:stretch>
              <a:fillRect/>
            </a:stretch>
          </a:blipFill>
          <a:ln>
            <a:noFill/>
          </a:ln>
        </p:spPr>
      </p:sp>
      <p:sp>
        <p:nvSpPr>
          <p:cNvPr name="Shape 418" id="418"/>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6.</a:t>
            </a:r>
            <a:r>
              <a:rPr lang="en" sz="2400" b="1">
                <a:solidFill>
                  <a:srgbClr val="FFFFFF"/>
                </a:solidFill>
                <a:latin typeface="Calibri"/>
                <a:ea typeface="Calibri"/>
                <a:cs typeface="Calibri"/>
                <a:sym typeface="Calibri"/>
              </a:rPr>
              <a:t> A CHINA E A GLOBALIZAÇÃO</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22" id="422"/>
        <p:cNvGrpSpPr/>
        <p:nvPr/>
      </p:nvGrpSpPr>
      <p:grpSpPr>
        <a:xfrm>
          <a:off y="0" x="0"/>
          <a:ext cy="0" cx="0"/>
          <a:chOff y="0" x="0"/>
          <a:chExt cy="0" cx="0"/>
        </a:xfrm>
      </p:grpSpPr>
      <p:sp>
        <p:nvSpPr>
          <p:cNvPr name="Shape 423" id="423"/>
          <p:cNvSpPr txBox="1"/>
          <p:nvPr>
            <p:ph type="body" idx="1"/>
          </p:nvPr>
        </p:nvSpPr>
        <p:spPr>
          <a:xfrm>
            <a:off y="1471325" x="166275"/>
            <a:ext cy="4840199" cx="4894199"/>
          </a:xfrm>
          <a:prstGeom prst="rect">
            <a:avLst/>
          </a:prstGeom>
        </p:spPr>
        <p:txBody>
          <a:bodyPr bIns="91425" tIns="91425" lIns="91425" anchor="t" anchorCtr="0" rIns="91425">
            <a:spAutoFit/>
          </a:bodyPr>
          <a:lstStyle/>
          <a:p>
            <a:pPr rtl="0" lvl="0">
              <a:buNone/>
            </a:pPr>
            <a:r>
              <a:rPr lang="en" b="1">
                <a:latin typeface="Calibri"/>
                <a:ea typeface="Calibri"/>
                <a:cs typeface="Calibri"/>
                <a:sym typeface="Calibri"/>
              </a:rPr>
              <a:t>Desvantagens (cont.)</a:t>
            </a:r>
          </a:p>
          <a:p>
            <a:r>
              <a:t/>
            </a:r>
          </a:p>
          <a:p>
            <a:pPr rtl="0" lvl="0">
              <a:buNone/>
            </a:pPr>
            <a:r>
              <a:rPr lang="en" b="1">
                <a:latin typeface="Calibri"/>
                <a:ea typeface="Calibri"/>
                <a:cs typeface="Calibri"/>
                <a:sym typeface="Calibri"/>
              </a:rPr>
              <a:t>Meio - Ambiente</a:t>
            </a:r>
          </a:p>
          <a:p>
            <a:r>
              <a:t/>
            </a:r>
          </a:p>
          <a:p>
            <a:pPr rtl="0" lvl="0">
              <a:buClr>
                <a:srgbClr val="000000"/>
              </a:buClr>
              <a:buSzPct val="55000"/>
              <a:buFont typeface="Arial"/>
              <a:buNone/>
            </a:pPr>
            <a:r>
              <a:rPr lang="en">
                <a:latin typeface="Calibri"/>
                <a:ea typeface="Calibri"/>
                <a:cs typeface="Calibri"/>
                <a:sym typeface="Calibri"/>
              </a:rPr>
              <a:t>- Cresc. cidades, num. veículos -&gt; Poluição ar,</a:t>
            </a:r>
          </a:p>
          <a:p>
            <a:pPr rtl="0" lvl="0">
              <a:buClr>
                <a:srgbClr val="000000"/>
              </a:buClr>
              <a:buSzPct val="55000"/>
              <a:buFont typeface="Arial"/>
              <a:buNone/>
            </a:pPr>
            <a:r>
              <a:rPr lang="en">
                <a:latin typeface="Calibri"/>
                <a:ea typeface="Calibri"/>
                <a:cs typeface="Calibri"/>
                <a:sym typeface="Calibri"/>
              </a:rPr>
              <a:t> água, erosão dos solos</a:t>
            </a:r>
          </a:p>
          <a:p>
            <a:pPr rtl="0" lvl="0">
              <a:buClr>
                <a:srgbClr val="000000"/>
              </a:buClr>
              <a:buSzPct val="55000"/>
              <a:buFont typeface="Arial"/>
              <a:buNone/>
            </a:pPr>
            <a:r>
              <a:rPr lang="en">
                <a:latin typeface="Calibri"/>
                <a:ea typeface="Calibri"/>
                <a:cs typeface="Calibri"/>
                <a:sym typeface="Calibri"/>
              </a:rPr>
              <a:t>- Desmatamento: enchentes </a:t>
            </a:r>
          </a:p>
          <a:p>
            <a:pPr rtl="0" lvl="0">
              <a:buClr>
                <a:srgbClr val="000000"/>
              </a:buClr>
              <a:buSzPct val="55000"/>
              <a:buFont typeface="Arial"/>
              <a:buNone/>
            </a:pPr>
            <a:r>
              <a:rPr lang="en">
                <a:latin typeface="Calibri"/>
                <a:ea typeface="Calibri"/>
                <a:cs typeface="Calibri"/>
                <a:sym typeface="Calibri"/>
              </a:rPr>
              <a:t>1998/2002/2010 (4 mil mortes)</a:t>
            </a:r>
          </a:p>
          <a:p>
            <a:pPr algn="just" rtl="0" lvl="0">
              <a:lnSpc>
                <a:spcPct val="115000"/>
              </a:lnSpc>
              <a:buClr>
                <a:srgbClr val="000000"/>
              </a:buClr>
              <a:buSzPct val="55000"/>
              <a:buFont typeface="Arial"/>
              <a:buNone/>
            </a:pPr>
            <a:r>
              <a:rPr lang="en">
                <a:latin typeface="Calibri"/>
                <a:ea typeface="Calibri"/>
                <a:cs typeface="Calibri"/>
                <a:sym typeface="Calibri"/>
              </a:rPr>
              <a:t>- Grande emissor de gases -&gt; </a:t>
            </a:r>
          </a:p>
          <a:p>
            <a:pPr algn="just" rtl="0" lvl="0">
              <a:lnSpc>
                <a:spcPct val="115000"/>
              </a:lnSpc>
              <a:buClr>
                <a:srgbClr val="000000"/>
              </a:buClr>
              <a:buSzPct val="55000"/>
              <a:buFont typeface="Arial"/>
              <a:buNone/>
            </a:pPr>
            <a:r>
              <a:rPr lang="en">
                <a:latin typeface="Calibri"/>
                <a:ea typeface="Calibri"/>
                <a:cs typeface="Calibri"/>
                <a:sym typeface="Calibri"/>
              </a:rPr>
              <a:t>efeito estufa (2020: 1o emissor - 20%)</a:t>
            </a:r>
          </a:p>
          <a:p>
            <a:pPr rtl="0" lvl="0">
              <a:buClr>
                <a:srgbClr val="000000"/>
              </a:buClr>
              <a:buSzPct val="55000"/>
              <a:buFont typeface="Arial"/>
              <a:buNone/>
            </a:pPr>
            <a:r>
              <a:rPr lang="en">
                <a:latin typeface="Calibri"/>
                <a:ea typeface="Calibri"/>
                <a:cs typeface="Calibri"/>
                <a:sym typeface="Calibri"/>
              </a:rPr>
              <a:t>- Futuro: Escassez água/terras</a:t>
            </a:r>
          </a:p>
          <a:p>
            <a:pPr rtl="0" lvl="0">
              <a:buClr>
                <a:srgbClr val="000000"/>
              </a:buClr>
              <a:buSzPct val="55000"/>
              <a:buFont typeface="Arial"/>
              <a:buNone/>
            </a:pPr>
            <a:r>
              <a:rPr lang="en">
                <a:latin typeface="Calibri"/>
                <a:ea typeface="Calibri"/>
                <a:cs typeface="Calibri"/>
                <a:sym typeface="Calibri"/>
              </a:rPr>
              <a:t> (Só na China?)</a:t>
            </a:r>
          </a:p>
          <a:p>
            <a:r>
              <a:t/>
            </a:r>
          </a:p>
        </p:txBody>
      </p:sp>
      <p:sp>
        <p:nvSpPr>
          <p:cNvPr name="Shape 424" id="424"/>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latin typeface="Calibri"/>
                <a:ea typeface="Calibri"/>
                <a:cs typeface="Calibri"/>
                <a:sym typeface="Calibri"/>
              </a:rPr>
              <a:t>6.</a:t>
            </a:r>
            <a:r>
              <a:rPr lang="en" sz="2400" b="1">
                <a:solidFill>
                  <a:srgbClr val="FFFFFF"/>
                </a:solidFill>
                <a:latin typeface="Calibri"/>
                <a:ea typeface="Calibri"/>
                <a:cs typeface="Calibri"/>
                <a:sym typeface="Calibri"/>
              </a:rPr>
              <a:t> A CHINA E A GLOBALIZAÇÃO</a:t>
            </a:r>
          </a:p>
        </p:txBody>
      </p:sp>
      <p:sp>
        <p:nvSpPr>
          <p:cNvPr name="Shape 425" id="425"/>
          <p:cNvSpPr/>
          <p:nvPr/>
        </p:nvSpPr>
        <p:spPr>
          <a:xfrm>
            <a:off y="3498275" x="4809374"/>
            <a:ext cy="2997203" cx="3989425"/>
          </a:xfrm>
          <a:prstGeom prst="rect">
            <a:avLst/>
          </a:prstGeom>
          <a:blipFill>
            <a:blip r:embed="rId3"/>
            <a:stretch>
              <a:fillRect/>
            </a:stretch>
          </a:blipFill>
        </p:spPr>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29" id="429"/>
        <p:cNvGrpSpPr/>
        <p:nvPr/>
      </p:nvGrpSpPr>
      <p:grpSpPr>
        <a:xfrm>
          <a:off y="0" x="0"/>
          <a:ext cy="0" cx="0"/>
          <a:chOff y="0" x="0"/>
          <a:chExt cy="0" cx="0"/>
        </a:xfrm>
      </p:grpSpPr>
      <p:sp>
        <p:nvSpPr>
          <p:cNvPr name="Shape 430" id="430"/>
          <p:cNvSpPr txBox="1"/>
          <p:nvPr>
            <p:ph type="body" idx="1"/>
          </p:nvPr>
        </p:nvSpPr>
        <p:spPr>
          <a:xfrm>
            <a:off y="1445323" x="5359234"/>
            <a:ext cy="4764899" cx="3703799"/>
          </a:xfrm>
          <a:prstGeom prst="rect">
            <a:avLst/>
          </a:prstGeom>
        </p:spPr>
        <p:txBody>
          <a:bodyPr bIns="91425" tIns="91425" lIns="91425" anchor="t" anchorCtr="0" rIns="91425">
            <a:spAutoFit/>
          </a:bodyPr>
          <a:lstStyle/>
          <a:p>
            <a:pPr rtl="0" lvl="0">
              <a:buNone/>
            </a:pPr>
            <a:r>
              <a:rPr lang="en">
                <a:latin typeface="Calibri"/>
                <a:ea typeface="Calibri"/>
                <a:cs typeface="Calibri"/>
                <a:sym typeface="Calibri"/>
              </a:rPr>
              <a:t>
</a:t>
            </a:r>
            <a:r>
              <a:rPr lang="en">
                <a:latin typeface="Calibri"/>
                <a:ea typeface="Calibri"/>
                <a:cs typeface="Calibri"/>
                <a:sym typeface="Calibri"/>
              </a:rPr>
              <a:t>MILTON SANTOS</a:t>
            </a:r>
          </a:p>
          <a:p>
            <a:r>
              <a:t/>
            </a:r>
          </a:p>
          <a:p>
            <a:pPr indent="-355600" marL="457200" rtl="0" lvl="0">
              <a:buClr>
                <a:schemeClr val="dk1"/>
              </a:buClr>
              <a:buSzPct val="166666"/>
              <a:buFont typeface="Arial"/>
              <a:buChar char="•"/>
            </a:pPr>
            <a:r>
              <a:rPr lang="en">
                <a:latin typeface="Calibri"/>
                <a:ea typeface="Calibri"/>
                <a:cs typeface="Calibri"/>
                <a:sym typeface="Calibri"/>
              </a:rPr>
              <a:t>Foi um geógrafo brasileiro</a:t>
            </a:r>
          </a:p>
          <a:p>
            <a:r>
              <a:t/>
            </a:r>
          </a:p>
          <a:p>
            <a:r>
              <a:t/>
            </a:r>
          </a:p>
          <a:p>
            <a:pPr indent="-355600" marL="457200" rtl="0" lvl="0">
              <a:buClr>
                <a:schemeClr val="dk1"/>
              </a:buClr>
              <a:buSzPct val="166666"/>
              <a:buFont typeface="Arial"/>
              <a:buChar char="•"/>
            </a:pPr>
            <a:r>
              <a:rPr lang="en">
                <a:latin typeface="Calibri"/>
                <a:ea typeface="Calibri"/>
                <a:cs typeface="Calibri"/>
                <a:sym typeface="Calibri"/>
              </a:rPr>
              <a:t>Prêmio Vautrin Lud (1994)</a:t>
            </a:r>
          </a:p>
          <a:p>
            <a:r>
              <a:t/>
            </a:r>
          </a:p>
          <a:p>
            <a:r>
              <a:t/>
            </a:r>
          </a:p>
          <a:p>
            <a:r>
              <a:t/>
            </a:r>
          </a:p>
        </p:txBody>
      </p:sp>
      <p:sp>
        <p:nvSpPr>
          <p:cNvPr name="Shape 431" id="431"/>
          <p:cNvSpPr txBox="1"/>
          <p:nvPr>
            <p:ph type="title"/>
          </p:nvPr>
        </p:nvSpPr>
        <p:spPr>
          <a:xfrm>
            <a:off y="17761" x="457200"/>
            <a:ext cy="1143000" cx="8229600"/>
          </a:xfrm>
          <a:prstGeom prst="rect">
            <a:avLst/>
          </a:prstGeom>
        </p:spPr>
        <p:txBody>
          <a:bodyPr bIns="91425" tIns="91425" lIns="91425" anchor="ctr" anchorCtr="0" rIns="91425">
            <a:spAutoFit/>
          </a:bodyPr>
          <a:lstStyle/>
          <a:p>
            <a:pPr>
              <a:buNone/>
            </a:pPr>
            <a:r>
              <a:rPr lang="en" sz="2400" b="1">
                <a:solidFill>
                  <a:srgbClr val="FFFFFF"/>
                </a:solidFill>
                <a:latin typeface="Calibri"/>
                <a:ea typeface="Calibri"/>
                <a:cs typeface="Calibri"/>
                <a:sym typeface="Calibri"/>
              </a:rPr>
              <a:t>7</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MILTON SANTOS: POR UMA OUTRA GLOBALIZAÇÃO</a:t>
            </a:r>
          </a:p>
        </p:txBody>
      </p:sp>
      <p:sp>
        <p:nvSpPr>
          <p:cNvPr name="Shape 432" id="432"/>
          <p:cNvSpPr/>
          <p:nvPr/>
        </p:nvSpPr>
        <p:spPr>
          <a:xfrm>
            <a:off y="1681162" x="106593"/>
            <a:ext cy="3621167" cx="5130730"/>
          </a:xfrm>
          <a:prstGeom prst="rect">
            <a:avLst/>
          </a:prstGeom>
          <a:blipFill>
            <a:blip r:embed="rId3"/>
            <a:stretch>
              <a:fillRect/>
            </a:stretch>
          </a:blipFill>
          <a:ln>
            <a:noFill/>
          </a:ln>
        </p:spPr>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36" id="436"/>
        <p:cNvGrpSpPr/>
        <p:nvPr/>
      </p:nvGrpSpPr>
      <p:grpSpPr>
        <a:xfrm>
          <a:off y="0" x="0"/>
          <a:ext cy="0" cx="0"/>
          <a:chOff y="0" x="0"/>
          <a:chExt cy="0" cx="0"/>
        </a:xfrm>
      </p:grpSpPr>
      <p:sp>
        <p:nvSpPr>
          <p:cNvPr name="Shape 437" id="437"/>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a:latin typeface="Calibri"/>
                <a:ea typeface="Calibri"/>
                <a:cs typeface="Calibri"/>
                <a:sym typeface="Calibri"/>
              </a:rPr>
              <a:t>Três espécies de globalização:</a:t>
            </a:r>
          </a:p>
          <a:p>
            <a:r>
              <a:t/>
            </a:r>
          </a:p>
          <a:p>
            <a:pPr indent="-355600" marL="457200" rtl="0" lvl="0">
              <a:buClr>
                <a:schemeClr val="dk1"/>
              </a:buClr>
              <a:buSzPct val="166666"/>
              <a:buFont typeface="Arial"/>
              <a:buChar char="•"/>
            </a:pPr>
            <a:r>
              <a:rPr lang="en">
                <a:latin typeface="Calibri"/>
                <a:ea typeface="Calibri"/>
                <a:cs typeface="Calibri"/>
                <a:sym typeface="Calibri"/>
              </a:rPr>
              <a:t>a globalização como fábula (o mundo tal como nos fazem vê-lo)</a:t>
            </a:r>
          </a:p>
          <a:p>
            <a:r>
              <a:t/>
            </a:r>
          </a:p>
          <a:p>
            <a:pPr indent="-355600" marL="457200" rtl="0" lvl="0">
              <a:buClr>
                <a:schemeClr val="dk1"/>
              </a:buClr>
              <a:buSzPct val="166666"/>
              <a:buFont typeface="Arial"/>
              <a:buChar char="•"/>
            </a:pPr>
            <a:r>
              <a:rPr lang="en">
                <a:latin typeface="Calibri"/>
                <a:ea typeface="Calibri"/>
                <a:cs typeface="Calibri"/>
                <a:sym typeface="Calibri"/>
              </a:rPr>
              <a:t>a globalização como perversidade (é o mundo como ele é)</a:t>
            </a:r>
          </a:p>
          <a:p>
            <a:r>
              <a:t/>
            </a:r>
          </a:p>
          <a:p>
            <a:pPr indent="-355600" marL="457200" rtl="0" lvl="0">
              <a:buClr>
                <a:schemeClr val="dk1"/>
              </a:buClr>
              <a:buSzPct val="166666"/>
              <a:buFont typeface="Arial"/>
              <a:buChar char="•"/>
            </a:pPr>
            <a:r>
              <a:rPr lang="en">
                <a:latin typeface="Calibri"/>
                <a:ea typeface="Calibri"/>
                <a:cs typeface="Calibri"/>
                <a:sym typeface="Calibri"/>
              </a:rPr>
              <a:t>outra globalização (o mundo como ele pode ser)</a:t>
            </a:r>
          </a:p>
          <a:p>
            <a:r>
              <a:t/>
            </a:r>
          </a:p>
        </p:txBody>
      </p:sp>
      <p:sp>
        <p:nvSpPr>
          <p:cNvPr name="Shape 438" id="438"/>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7</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MILTON SANTOS: POR UMA OUTRA GLOBALIZAÇÃO</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42" id="442"/>
        <p:cNvGrpSpPr/>
        <p:nvPr/>
      </p:nvGrpSpPr>
      <p:grpSpPr>
        <a:xfrm>
          <a:off y="0" x="0"/>
          <a:ext cy="0" cx="0"/>
          <a:chOff y="0" x="0"/>
          <a:chExt cy="0" cx="0"/>
        </a:xfrm>
      </p:grpSpPr>
      <p:sp>
        <p:nvSpPr>
          <p:cNvPr name="Shape 443" id="443"/>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a:latin typeface="Calibri"/>
                <a:ea typeface="Calibri"/>
                <a:cs typeface="Calibri"/>
                <a:sym typeface="Calibri"/>
              </a:rPr>
              <a:t>“A busca incessante pelo dinheiro leva à competitividade que gera individualismos e violência. Sai de cena então a solidariedade e cresce o desemprego e a miséria.”</a:t>
            </a:r>
          </a:p>
          <a:p>
            <a:r>
              <a:t/>
            </a:r>
          </a:p>
          <a:p>
            <a:pPr rtl="0" lvl="0">
              <a:buNone/>
            </a:pPr>
            <a:r>
              <a:rPr lang="en">
                <a:latin typeface="Calibri"/>
                <a:ea typeface="Calibri"/>
                <a:cs typeface="Calibri"/>
                <a:sym typeface="Calibri"/>
              </a:rPr>
              <a:t>“Os homens não são mais cidadãos, mas meros consumidores, comandados pelas técnicas de marketing e design, impostas pela suposta “informação”.”</a:t>
            </a:r>
          </a:p>
          <a:p>
            <a:r>
              <a:t/>
            </a:r>
          </a:p>
          <a:p>
            <a:pPr rtl="0" lvl="0">
              <a:buNone/>
            </a:pPr>
            <a:r>
              <a:rPr lang="en">
                <a:latin typeface="Calibri"/>
                <a:ea typeface="Calibri"/>
                <a:cs typeface="Calibri"/>
                <a:sym typeface="Calibri"/>
              </a:rPr>
              <a:t>“A essência da perversidade é a competitividade.”</a:t>
            </a:r>
          </a:p>
          <a:p>
            <a:r>
              <a:t/>
            </a:r>
          </a:p>
          <a:p>
            <a:pPr rtl="0" lvl="0">
              <a:buNone/>
            </a:pPr>
            <a:r>
              <a:rPr lang="en">
                <a:latin typeface="Calibri"/>
                <a:ea typeface="Calibri"/>
                <a:cs typeface="Calibri"/>
                <a:sym typeface="Calibri"/>
              </a:rPr>
              <a:t>“Tudo vale para conquistar melhores espaços no mercado.”</a:t>
            </a:r>
          </a:p>
          <a:p>
            <a:r>
              <a:t/>
            </a:r>
          </a:p>
          <a:p>
            <a:r>
              <a:t/>
            </a:r>
          </a:p>
        </p:txBody>
      </p:sp>
      <p:sp>
        <p:nvSpPr>
          <p:cNvPr name="Shape 444" id="444"/>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7</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MILTON SANTOS: POR UMA OUTRA GLOBALIZAÇÃO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6" id="106"/>
        <p:cNvGrpSpPr/>
        <p:nvPr/>
      </p:nvGrpSpPr>
      <p:grpSpPr>
        <a:xfrm>
          <a:off y="0" x="0"/>
          <a:ext cy="0" cx="0"/>
          <a:chOff y="0" x="0"/>
          <a:chExt cy="0" cx="0"/>
        </a:xfrm>
      </p:grpSpPr>
      <p:sp>
        <p:nvSpPr>
          <p:cNvPr name="Shape 107" id="107"/>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a:solidFill>
                  <a:srgbClr val="000000"/>
                </a:solidFill>
                <a:latin typeface="Calibri"/>
                <a:ea typeface="Calibri"/>
                <a:cs typeface="Calibri"/>
                <a:sym typeface="Calibri"/>
              </a:rPr>
              <a:t>A China da dinastia Ming, nos séculos XIII e XIV, dispunha dos recursos e das técnicas capazes de deflagrar a expansão transoceânica. A marinha Ming contava com mais de mil navios de combate e 250 embarcações de longo curso. O comércio marítimo chinês estendia-se por toda a Ásia meridional, pelos portos de Malaca (estado da Malásia) e do Ceilão (atual Sri Lanka), até o Mar Vermelho e a África oriental. Três anos depois da grande expedição marítima de 1433, que visitou Zanzibar (duas ilhas, costa da Tanzânia) e retornou com girafas africanas oferecidas para distração do imperador, um edito governamental proibia a construção de navios de alto-mar e, logo depois, uma outra ordem proibia a existência de embarcações de mais de dois mastros. Os chineses fecham-se . </a:t>
            </a:r>
          </a:p>
          <a:p>
            <a:r>
              <a:t/>
            </a:r>
          </a:p>
          <a:p>
            <a:r>
              <a:t/>
            </a:r>
          </a:p>
          <a:p>
            <a:r>
              <a:t/>
            </a:r>
          </a:p>
        </p:txBody>
      </p:sp>
      <p:sp>
        <p:nvSpPr>
          <p:cNvPr name="Shape 108" id="108"/>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2</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GLOBALIZAÇÃO: </a:t>
            </a:r>
            <a:r>
              <a:rPr lang="en" sz="2400" b="1">
                <a:solidFill>
                  <a:srgbClr val="FFFFFF"/>
                </a:solidFill>
                <a:latin typeface="Calibri"/>
                <a:ea typeface="Calibri"/>
                <a:cs typeface="Calibri"/>
                <a:sym typeface="Calibri"/>
              </a:rPr>
              <a:t>CONCEITO E HSTÓRIA</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48" id="448"/>
        <p:cNvGrpSpPr/>
        <p:nvPr/>
      </p:nvGrpSpPr>
      <p:grpSpPr>
        <a:xfrm>
          <a:off y="0" x="0"/>
          <a:ext cy="0" cx="0"/>
          <a:chOff y="0" x="0"/>
          <a:chExt cy="0" cx="0"/>
        </a:xfrm>
      </p:grpSpPr>
      <p:sp>
        <p:nvSpPr>
          <p:cNvPr name="Shape 449" id="449"/>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a:latin typeface="Calibri"/>
                <a:ea typeface="Calibri"/>
                <a:cs typeface="Calibri"/>
                <a:sym typeface="Calibri"/>
              </a:rPr>
              <a:t>“A globalização traz a ideologia de que a fluidez é um bem comum, quando na verdade apenas alguns agentes podem utilizá-la. Impondo o ritmo, o mercado controlado pelas grandes empresas busca apenas expansão e não união. O mundo é forçado a se amoldar às vontades e necessidades das empresas.”</a:t>
            </a:r>
          </a:p>
          <a:p>
            <a:r>
              <a:t/>
            </a:r>
          </a:p>
          <a:p>
            <a:pPr rtl="0" lvl="0">
              <a:buNone/>
            </a:pPr>
            <a:r>
              <a:rPr lang="en">
                <a:latin typeface="Calibri"/>
                <a:ea typeface="Calibri"/>
                <a:cs typeface="Calibri"/>
                <a:sym typeface="Calibri"/>
              </a:rPr>
              <a:t>“Mas a pobreza não pode chegar à miséria, que aniquila. A pobreza é ativadora de lutas e leva à tomada de consciência. Elabora-se assim a política dos de baixo, alimentada pela necessidade de existir e pela desilusão das demandas não satisfeitas. Parte-se para a rebeldia.”</a:t>
            </a:r>
          </a:p>
          <a:p>
            <a:r>
              <a:t/>
            </a:r>
          </a:p>
          <a:p>
            <a:r>
              <a:t/>
            </a:r>
          </a:p>
        </p:txBody>
      </p:sp>
      <p:sp>
        <p:nvSpPr>
          <p:cNvPr name="Shape 450" id="450"/>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7</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MILTON SANTOS: POR UMA OUTRA GLOBALIZAÇÃO</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54" id="454"/>
        <p:cNvGrpSpPr/>
        <p:nvPr/>
      </p:nvGrpSpPr>
      <p:grpSpPr>
        <a:xfrm>
          <a:off y="0" x="0"/>
          <a:ext cy="0" cx="0"/>
          <a:chOff y="0" x="0"/>
          <a:chExt cy="0" cx="0"/>
        </a:xfrm>
      </p:grpSpPr>
      <p:sp>
        <p:nvSpPr>
          <p:cNvPr name="Shape 455" id="455"/>
          <p:cNvSpPr txBox="1"/>
          <p:nvPr>
            <p:ph type="body" idx="1"/>
          </p:nvPr>
        </p:nvSpPr>
        <p:spPr>
          <a:xfrm>
            <a:off y="1600200" x="5309474"/>
            <a:ext cy="5124599" cx="3377400"/>
          </a:xfrm>
          <a:prstGeom prst="rect">
            <a:avLst/>
          </a:prstGeom>
        </p:spPr>
        <p:txBody>
          <a:bodyPr bIns="91425" tIns="91425" lIns="91425" anchor="t" anchorCtr="0" rIns="91425">
            <a:spAutoFit/>
          </a:bodyPr>
          <a:lstStyle/>
          <a:p>
            <a:pPr rtl="0" lvl="0">
              <a:buNone/>
            </a:pPr>
            <a:r>
              <a:rPr lang="en">
                <a:latin typeface="Calibri"/>
                <a:ea typeface="Calibri"/>
                <a:cs typeface="Calibri"/>
                <a:sym typeface="Calibri"/>
              </a:rPr>
              <a:t>NOAM CHOMSKY</a:t>
            </a:r>
          </a:p>
          <a:p>
            <a:r>
              <a:t/>
            </a:r>
          </a:p>
          <a:p>
            <a:pPr indent="-355600" marL="457200" rtl="0" lvl="0">
              <a:buClr>
                <a:schemeClr val="dk1"/>
              </a:buClr>
              <a:buSzPct val="166666"/>
              <a:buFont typeface="Arial"/>
              <a:buChar char="•"/>
            </a:pPr>
            <a:r>
              <a:rPr lang="en">
                <a:latin typeface="Calibri"/>
                <a:ea typeface="Calibri"/>
                <a:cs typeface="Calibri"/>
                <a:sym typeface="Calibri"/>
              </a:rPr>
              <a:t>Professor Emérito do Departamento de Linguística e Filosofia - MIT</a:t>
            </a:r>
          </a:p>
          <a:p>
            <a:r>
              <a:t/>
            </a:r>
          </a:p>
          <a:p>
            <a:pPr indent="-355600" marL="457200" rtl="0" lvl="0">
              <a:buClr>
                <a:schemeClr val="dk1"/>
              </a:buClr>
              <a:buSzPct val="166666"/>
              <a:buFont typeface="Arial"/>
              <a:buChar char="•"/>
            </a:pPr>
            <a:r>
              <a:rPr lang="en">
                <a:latin typeface="Calibri"/>
                <a:ea typeface="Calibri"/>
                <a:cs typeface="Calibri"/>
                <a:sym typeface="Calibri"/>
              </a:rPr>
              <a:t>Autor de cerca de 100 livros e mais de 1000 artigos</a:t>
            </a:r>
          </a:p>
          <a:p>
            <a:r>
              <a:t/>
            </a:r>
          </a:p>
          <a:p>
            <a:pPr indent="-355600" marL="457200" rtl="0" lvl="0">
              <a:buClr>
                <a:schemeClr val="dk1"/>
              </a:buClr>
              <a:buSzPct val="166666"/>
              <a:buFont typeface="Arial"/>
              <a:buChar char="•"/>
            </a:pPr>
            <a:r>
              <a:rPr lang="en">
                <a:latin typeface="Calibri"/>
                <a:ea typeface="Calibri"/>
                <a:cs typeface="Calibri"/>
                <a:sym typeface="Calibri"/>
              </a:rPr>
              <a:t>Pai da Linguística Moderna</a:t>
            </a:r>
          </a:p>
          <a:p>
            <a:r>
              <a:t/>
            </a:r>
          </a:p>
          <a:p>
            <a:pPr indent="-355600" marL="457200" lvl="0">
              <a:buClr>
                <a:schemeClr val="dk1"/>
              </a:buClr>
              <a:buSzPct val="166666"/>
              <a:buFont typeface="Arial"/>
              <a:buChar char="•"/>
            </a:pPr>
            <a:r>
              <a:rPr lang="en">
                <a:latin typeface="Calibri"/>
                <a:ea typeface="Calibri"/>
                <a:cs typeface="Calibri"/>
                <a:sym typeface="Calibri"/>
              </a:rPr>
              <a:t>Maior Intelectual vivo</a:t>
            </a:r>
          </a:p>
        </p:txBody>
      </p:sp>
      <p:sp>
        <p:nvSpPr>
          <p:cNvPr name="Shape 456" id="456"/>
          <p:cNvSpPr txBox="1"/>
          <p:nvPr>
            <p:ph type="title"/>
          </p:nvPr>
        </p:nvSpPr>
        <p:spPr>
          <a:xfrm>
            <a:off y="17761" x="457200"/>
            <a:ext cy="1143000" cx="8229600"/>
          </a:xfrm>
          <a:prstGeom prst="rect">
            <a:avLst/>
          </a:prstGeom>
        </p:spPr>
        <p:txBody>
          <a:bodyPr bIns="91425" tIns="91425" lIns="91425" anchor="ctr" anchorCtr="0" rIns="91425">
            <a:spAutoFit/>
          </a:bodyPr>
          <a:lstStyle/>
          <a:p>
            <a:pPr>
              <a:buNone/>
            </a:pPr>
            <a:r>
              <a:rPr lang="en" sz="2400" b="1">
                <a:solidFill>
                  <a:srgbClr val="FFFFFF"/>
                </a:solidFill>
                <a:latin typeface="Calibri"/>
                <a:ea typeface="Calibri"/>
                <a:cs typeface="Calibri"/>
                <a:sym typeface="Calibri"/>
              </a:rPr>
              <a:t>8</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NOAM CHOMSKY</a:t>
            </a:r>
          </a:p>
        </p:txBody>
      </p:sp>
      <p:sp>
        <p:nvSpPr>
          <p:cNvPr name="Shape 457" id="457"/>
          <p:cNvSpPr/>
          <p:nvPr/>
        </p:nvSpPr>
        <p:spPr>
          <a:xfrm>
            <a:off y="1467987" x="190525"/>
            <a:ext cy="5141167" cx="4956439"/>
          </a:xfrm>
          <a:prstGeom prst="rect">
            <a:avLst/>
          </a:prstGeom>
          <a:blipFill>
            <a:blip r:embed="rId3"/>
            <a:stretch>
              <a:fillRect/>
            </a:stretch>
          </a:blipFill>
          <a:ln>
            <a:noFill/>
          </a:ln>
        </p:spPr>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61" id="461"/>
        <p:cNvGrpSpPr/>
        <p:nvPr/>
      </p:nvGrpSpPr>
      <p:grpSpPr>
        <a:xfrm>
          <a:off y="0" x="0"/>
          <a:ext cy="0" cx="0"/>
          <a:chOff y="0" x="0"/>
          <a:chExt cy="0" cx="0"/>
        </a:xfrm>
      </p:grpSpPr>
      <p:sp>
        <p:nvSpPr>
          <p:cNvPr name="Shape 462" id="462"/>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a:latin typeface="Calibri"/>
                <a:ea typeface="Calibri"/>
                <a:cs typeface="Calibri"/>
                <a:sym typeface="Calibri"/>
              </a:rPr>
              <a:t>Globalização, neutra, é a integração internacional, e todos são a favor disso.</a:t>
            </a:r>
          </a:p>
          <a:p>
            <a:r>
              <a:t/>
            </a:r>
          </a:p>
          <a:p>
            <a:pPr rtl="0" lvl="0">
              <a:buNone/>
            </a:pPr>
            <a:r>
              <a:rPr lang="en">
                <a:latin typeface="Calibri"/>
                <a:ea typeface="Calibri"/>
                <a:cs typeface="Calibri"/>
                <a:sym typeface="Calibri"/>
              </a:rPr>
              <a:t>A globalização em si não é boa nem má, depende de que forma de globalização se trata.</a:t>
            </a:r>
          </a:p>
          <a:p>
            <a:r>
              <a:t/>
            </a:r>
          </a:p>
          <a:p>
            <a:pPr rtl="0" lvl="0">
              <a:buNone/>
            </a:pPr>
            <a:r>
              <a:rPr lang="en">
                <a:latin typeface="Calibri"/>
                <a:ea typeface="Calibri"/>
                <a:cs typeface="Calibri"/>
                <a:sym typeface="Calibri"/>
              </a:rPr>
              <a:t>Se for do tipo que une as pessoas ao redor do mundo, é maravilhosa.</a:t>
            </a:r>
          </a:p>
          <a:p>
            <a:r>
              <a:t/>
            </a:r>
          </a:p>
          <a:p>
            <a:pPr rtl="0" lvl="0">
              <a:buNone/>
            </a:pPr>
            <a:r>
              <a:rPr lang="en">
                <a:latin typeface="Calibri"/>
                <a:ea typeface="Calibri"/>
                <a:cs typeface="Calibri"/>
                <a:sym typeface="Calibri"/>
              </a:rPr>
              <a:t>O tipo de globalização que transfere o poder para as mãos do que a imprensa mercantil chama de governo “de fato” do mundo, das instituições financeiras internacionais que representam corporações transnacionais e seus afiliados locais, isso é ruim, é prejudicial para todas as pessoas do mundo.</a:t>
            </a:r>
          </a:p>
          <a:p>
            <a:r>
              <a:t/>
            </a:r>
          </a:p>
          <a:p>
            <a:pPr rtl="0" lvl="0">
              <a:buNone/>
            </a:pPr>
            <a:r>
              <a:rPr lang="en">
                <a:latin typeface="Calibri"/>
                <a:ea typeface="Calibri"/>
                <a:cs typeface="Calibri"/>
                <a:sym typeface="Calibri"/>
              </a:rPr>
              <a:t>A globalização é para as pessoas ou para o poder privado?</a:t>
            </a:r>
          </a:p>
          <a:p>
            <a:r>
              <a:t/>
            </a:r>
          </a:p>
        </p:txBody>
      </p:sp>
      <p:sp>
        <p:nvSpPr>
          <p:cNvPr name="Shape 463" id="463"/>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8</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NOAM CHOMSKY</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67" id="467"/>
        <p:cNvGrpSpPr/>
        <p:nvPr/>
      </p:nvGrpSpPr>
      <p:grpSpPr>
        <a:xfrm>
          <a:off y="0" x="0"/>
          <a:ext cy="0" cx="0"/>
          <a:chOff y="0" x="0"/>
          <a:chExt cy="0" cx="0"/>
        </a:xfrm>
      </p:grpSpPr>
      <p:sp>
        <p:nvSpPr>
          <p:cNvPr name="Shape 468" id="468"/>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a:latin typeface="Calibri"/>
                <a:ea typeface="Calibri"/>
                <a:cs typeface="Calibri"/>
                <a:sym typeface="Calibri"/>
              </a:rPr>
              <a:t>Solução significa eliminar concentrações de poder.</a:t>
            </a:r>
          </a:p>
          <a:p>
            <a:r>
              <a:t/>
            </a:r>
          </a:p>
          <a:p>
            <a:pPr rtl="0" lvl="0">
              <a:buNone/>
            </a:pPr>
            <a:r>
              <a:rPr lang="en">
                <a:latin typeface="Calibri"/>
                <a:ea typeface="Calibri"/>
                <a:cs typeface="Calibri"/>
                <a:sym typeface="Calibri"/>
              </a:rPr>
              <a:t>No momento, o poder está concentrado, a democracia está declinando.</a:t>
            </a:r>
          </a:p>
          <a:p>
            <a:r>
              <a:t/>
            </a:r>
          </a:p>
          <a:p>
            <a:pPr rtl="0" lvl="0">
              <a:buNone/>
            </a:pPr>
            <a:r>
              <a:rPr lang="en">
                <a:latin typeface="Calibri"/>
                <a:ea typeface="Calibri"/>
                <a:cs typeface="Calibri"/>
                <a:sym typeface="Calibri"/>
              </a:rPr>
              <a:t>Estamos num período de contração (da democracia, da liberdade).</a:t>
            </a:r>
          </a:p>
          <a:p>
            <a:r>
              <a:t/>
            </a:r>
          </a:p>
          <a:p>
            <a:pPr rtl="0" lvl="0">
              <a:buNone/>
            </a:pPr>
            <a:r>
              <a:rPr lang="en">
                <a:latin typeface="Calibri"/>
                <a:ea typeface="Calibri"/>
                <a:cs typeface="Calibri"/>
                <a:sym typeface="Calibri"/>
              </a:rPr>
              <a:t>A liberdade de movimentação de pessoas, trabalho, diminuiu.</a:t>
            </a:r>
          </a:p>
          <a:p>
            <a:r>
              <a:t/>
            </a:r>
          </a:p>
          <a:p>
            <a:pPr rtl="0" lvl="0">
              <a:buNone/>
            </a:pPr>
            <a:r>
              <a:rPr lang="en">
                <a:latin typeface="Calibri"/>
                <a:ea typeface="Calibri"/>
                <a:cs typeface="Calibri"/>
                <a:sym typeface="Calibri"/>
              </a:rPr>
              <a:t>O que aumentou foi o movimento de capital.</a:t>
            </a:r>
          </a:p>
          <a:p>
            <a:r>
              <a:t/>
            </a:r>
          </a:p>
          <a:p>
            <a:pPr rtl="0" lvl="0">
              <a:buNone/>
            </a:pPr>
            <a:r>
              <a:rPr lang="en">
                <a:latin typeface="Calibri"/>
                <a:ea typeface="Calibri"/>
                <a:cs typeface="Calibri"/>
                <a:sym typeface="Calibri"/>
              </a:rPr>
              <a:t>Exemplo: o NAFTA (Estados Unidos e México), o movimento de capital aumentou, mas o de pessoas...</a:t>
            </a:r>
          </a:p>
          <a:p>
            <a:r>
              <a:t/>
            </a:r>
          </a:p>
          <a:p>
            <a:pPr rtl="0" lvl="0">
              <a:buNone/>
            </a:pPr>
            <a:r>
              <a:rPr lang="en">
                <a:latin typeface="Calibri"/>
                <a:ea typeface="Calibri"/>
                <a:cs typeface="Calibri"/>
                <a:sym typeface="Calibri"/>
              </a:rPr>
              <a:t>Contra Adam Smith “free trade”.</a:t>
            </a:r>
          </a:p>
          <a:p>
            <a:r>
              <a:t/>
            </a:r>
          </a:p>
          <a:p>
            <a:r>
              <a:t/>
            </a:r>
          </a:p>
          <a:p>
            <a:r>
              <a:t/>
            </a:r>
          </a:p>
        </p:txBody>
      </p:sp>
      <p:sp>
        <p:nvSpPr>
          <p:cNvPr name="Shape 469" id="469"/>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8</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NOAM CHOMSKY</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73" id="473"/>
        <p:cNvGrpSpPr/>
        <p:nvPr/>
      </p:nvGrpSpPr>
      <p:grpSpPr>
        <a:xfrm>
          <a:off y="0" x="0"/>
          <a:ext cy="0" cx="0"/>
          <a:chOff y="0" x="0"/>
          <a:chExt cy="0" cx="0"/>
        </a:xfrm>
      </p:grpSpPr>
      <p:sp>
        <p:nvSpPr>
          <p:cNvPr name="Shape 474" id="474"/>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sz="3600">
                <a:latin typeface="Calibri"/>
                <a:ea typeface="Calibri"/>
                <a:cs typeface="Calibri"/>
                <a:sym typeface="Calibri"/>
              </a:rPr>
              <a:t>
</a:t>
            </a:r>
          </a:p>
          <a:p>
            <a:pPr rtl="0" lvl="0">
              <a:buNone/>
            </a:pPr>
            <a:r>
              <a:rPr lang="en" sz="3600">
                <a:latin typeface="Calibri"/>
                <a:ea typeface="Calibri"/>
                <a:cs typeface="Calibri"/>
                <a:sym typeface="Calibri"/>
              </a:rPr>
              <a:t>“O futuro é difícil prever. Dependerá do que vocês quiserem fazer. É uma questão de vontade e escolha.”</a:t>
            </a:r>
          </a:p>
          <a:p>
            <a:r>
              <a:t/>
            </a:r>
          </a:p>
          <a:p>
            <a:r>
              <a:t/>
            </a:r>
          </a:p>
        </p:txBody>
      </p:sp>
      <p:sp>
        <p:nvSpPr>
          <p:cNvPr name="Shape 475" id="475"/>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8</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NOAM CHOMSKY</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12" id="112"/>
        <p:cNvGrpSpPr/>
        <p:nvPr/>
      </p:nvGrpSpPr>
      <p:grpSpPr>
        <a:xfrm>
          <a:off y="0" x="0"/>
          <a:ext cy="0" cx="0"/>
          <a:chOff y="0" x="0"/>
          <a:chExt cy="0" cx="0"/>
        </a:xfrm>
      </p:grpSpPr>
      <p:sp>
        <p:nvSpPr>
          <p:cNvPr name="Shape 113" id="113"/>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a:solidFill>
                  <a:srgbClr val="000000"/>
                </a:solidFill>
                <a:latin typeface="Calibri"/>
                <a:ea typeface="Calibri"/>
                <a:cs typeface="Calibri"/>
                <a:sym typeface="Calibri"/>
              </a:rPr>
              <a:t>Na Europa, pelo contrário, os exemplos de iniciativa privada de Veneza e Gênova, as “cidades-comerciantes” italianas do século XIV, frutificaram nas monarquias ibéricas e, mais tarde, entre os holandeses, franceses e ingleses.</a:t>
            </a:r>
          </a:p>
          <a:p>
            <a:r>
              <a:t/>
            </a:r>
          </a:p>
          <a:p>
            <a:pPr rtl="0" lvl="0">
              <a:buNone/>
            </a:pPr>
            <a:r>
              <a:rPr lang="en">
                <a:solidFill>
                  <a:srgbClr val="000000"/>
                </a:solidFill>
                <a:latin typeface="Calibri"/>
                <a:ea typeface="Calibri"/>
                <a:cs typeface="Calibri"/>
                <a:sym typeface="Calibri"/>
              </a:rPr>
              <a:t>Revolução Industrial do século XIX (</a:t>
            </a:r>
            <a:r>
              <a:rPr lang="en" b="1">
                <a:solidFill>
                  <a:srgbClr val="000000"/>
                </a:solidFill>
                <a:latin typeface="Calibri"/>
                <a:ea typeface="Calibri"/>
                <a:cs typeface="Calibri"/>
                <a:sym typeface="Calibri"/>
              </a:rPr>
              <a:t>segundo estágio</a:t>
            </a:r>
            <a:r>
              <a:rPr lang="en">
                <a:solidFill>
                  <a:srgbClr val="000000"/>
                </a:solidFill>
                <a:latin typeface="Calibri"/>
                <a:ea typeface="Calibri"/>
                <a:cs typeface="Calibri"/>
                <a:sym typeface="Calibri"/>
              </a:rPr>
              <a:t>): Introdução do trabalho assalariado, acumulação de riquezas, fusão de capitais industriais  aos capitais bancários (novo mundo das finanças), constituição de conglomerados econômicos poderosos, desenvolvimento dos transportes terrestres (ferrovias) e oceânicos (navios a vapor) e o desenvolvimento das comunicações (telégrafo).</a:t>
            </a:r>
          </a:p>
          <a:p>
            <a:r>
              <a:t/>
            </a:r>
          </a:p>
          <a:p>
            <a:r>
              <a:t/>
            </a:r>
          </a:p>
          <a:p>
            <a:r>
              <a:t/>
            </a:r>
          </a:p>
          <a:p>
            <a:r>
              <a:t/>
            </a:r>
          </a:p>
        </p:txBody>
      </p:sp>
      <p:sp>
        <p:nvSpPr>
          <p:cNvPr name="Shape 114" id="114"/>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2</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GLOBALIZAÇÃO: </a:t>
            </a:r>
            <a:r>
              <a:rPr lang="en" sz="2400" b="1">
                <a:solidFill>
                  <a:srgbClr val="FFFFFF"/>
                </a:solidFill>
                <a:latin typeface="Calibri"/>
                <a:ea typeface="Calibri"/>
                <a:cs typeface="Calibri"/>
                <a:sym typeface="Calibri"/>
              </a:rPr>
              <a:t>CONCEITO E HSTÓRIA</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18" id="118"/>
        <p:cNvGrpSpPr/>
        <p:nvPr/>
      </p:nvGrpSpPr>
      <p:grpSpPr>
        <a:xfrm>
          <a:off y="0" x="0"/>
          <a:ext cy="0" cx="0"/>
          <a:chOff y="0" x="0"/>
          <a:chExt cy="0" cx="0"/>
        </a:xfrm>
      </p:grpSpPr>
      <p:sp>
        <p:nvSpPr>
          <p:cNvPr name="Shape 119" id="119"/>
          <p:cNvSpPr txBox="1"/>
          <p:nvPr>
            <p:ph type="body" idx="1"/>
          </p:nvPr>
        </p:nvSpPr>
        <p:spPr>
          <a:xfrm>
            <a:off y="1600200" x="192005"/>
            <a:ext cy="5026800" cx="3033899"/>
          </a:xfrm>
          <a:prstGeom prst="rect">
            <a:avLst/>
          </a:prstGeom>
        </p:spPr>
        <p:txBody>
          <a:bodyPr bIns="91425" tIns="91425" lIns="91425" anchor="t" anchorCtr="0" rIns="91425">
            <a:spAutoFit/>
          </a:bodyPr>
          <a:lstStyle/>
          <a:p>
            <a:pPr rtl="0" lvl="0">
              <a:buNone/>
            </a:pPr>
            <a:r>
              <a:rPr lang="en">
                <a:solidFill>
                  <a:srgbClr val="000000"/>
                </a:solidFill>
                <a:latin typeface="Calibri"/>
                <a:ea typeface="Calibri"/>
                <a:cs typeface="Calibri"/>
                <a:sym typeface="Calibri"/>
              </a:rPr>
              <a:t>O Canal de Suez, construído por britânicos e franceses, foi inaugurado em 1869. Interligando o Mediterrâneo ao Mar Vermelho e ao Oceano Índico, ele representou a força criadora dos investimentos internacionais e a capacidade humana de refazer o desenho dos continentes e das rotas marítimas.</a:t>
            </a:r>
          </a:p>
          <a:p>
            <a:r>
              <a:t/>
            </a:r>
          </a:p>
          <a:p>
            <a:r>
              <a:t/>
            </a:r>
          </a:p>
          <a:p>
            <a:r>
              <a:t/>
            </a:r>
          </a:p>
          <a:p>
            <a:r>
              <a:t/>
            </a:r>
          </a:p>
          <a:p>
            <a:r>
              <a:t/>
            </a:r>
          </a:p>
          <a:p>
            <a:r>
              <a:t/>
            </a:r>
          </a:p>
        </p:txBody>
      </p:sp>
      <p:sp>
        <p:nvSpPr>
          <p:cNvPr name="Shape 120" id="120"/>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2</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GLOBALIZAÇÃO: </a:t>
            </a:r>
            <a:r>
              <a:rPr lang="en" sz="2400" b="1">
                <a:solidFill>
                  <a:srgbClr val="FFFFFF"/>
                </a:solidFill>
                <a:latin typeface="Calibri"/>
                <a:ea typeface="Calibri"/>
                <a:cs typeface="Calibri"/>
                <a:sym typeface="Calibri"/>
              </a:rPr>
              <a:t>CONCEITO E HSTÓRIA</a:t>
            </a:r>
          </a:p>
        </p:txBody>
      </p:sp>
      <p:sp>
        <p:nvSpPr>
          <p:cNvPr name="Shape 121" id="121"/>
          <p:cNvSpPr/>
          <p:nvPr/>
        </p:nvSpPr>
        <p:spPr>
          <a:xfrm>
            <a:off y="1600200" x="3213700"/>
            <a:ext cy="4981945" cx="5672954"/>
          </a:xfrm>
          <a:prstGeom prst="rect">
            <a:avLst/>
          </a:prstGeom>
          <a:blipFill>
            <a:blip r:embed="rId3"/>
            <a:stretch>
              <a:fillRect/>
            </a:stretch>
          </a:blipFill>
          <a:ln>
            <a:noFill/>
          </a:ln>
        </p:spPr>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25" id="125"/>
        <p:cNvGrpSpPr/>
        <p:nvPr/>
      </p:nvGrpSpPr>
      <p:grpSpPr>
        <a:xfrm>
          <a:off y="0" x="0"/>
          <a:ext cy="0" cx="0"/>
          <a:chOff y="0" x="0"/>
          <a:chExt cy="0" cx="0"/>
        </a:xfrm>
      </p:grpSpPr>
      <p:sp>
        <p:nvSpPr>
          <p:cNvPr name="Shape 126" id="126"/>
          <p:cNvSpPr txBox="1"/>
          <p:nvPr>
            <p:ph type="body" idx="1"/>
          </p:nvPr>
        </p:nvSpPr>
        <p:spPr>
          <a:xfrm>
            <a:off y="1600200" x="457200"/>
            <a:ext cy="4840199" cx="8229600"/>
          </a:xfrm>
          <a:prstGeom prst="rect">
            <a:avLst/>
          </a:prstGeom>
        </p:spPr>
        <p:txBody>
          <a:bodyPr bIns="91425" tIns="91425" lIns="91425" anchor="t" anchorCtr="0" rIns="91425">
            <a:spAutoFit/>
          </a:bodyPr>
          <a:lstStyle/>
          <a:p>
            <a:pPr rtl="0" lvl="0">
              <a:buNone/>
            </a:pPr>
            <a:r>
              <a:rPr lang="en">
                <a:solidFill>
                  <a:srgbClr val="000000"/>
                </a:solidFill>
                <a:latin typeface="Calibri"/>
                <a:ea typeface="Calibri"/>
                <a:cs typeface="Calibri"/>
                <a:sym typeface="Calibri"/>
              </a:rPr>
              <a:t>Os capitais britânicos eram aplicados nos cinco continentes. Os capitais franceses tinham um raio de alcance mais restrito: Rússia, América do Norte, Península Ibérica, África do Norte.  Os alemães investiam na Europa central, China e Japão, América do Norte e África oriental. Holandeses investiam nos Estados Unidos. Os Estados Unidos, que ingressavam na economia internacional, estavam ainda circunscritos ao Canadá e ao México. Colonização europeia da África e da Ásia. A febre da expansão econômica durou décadas, sobreviveu à Primeira Guerra Mundial (1914-1918) mas foi freada subitamente pelo grande cataclismo de 1929. A Grande Depressão interrompeu a concorrência desenfreada entre os Estados Unidos, que já ocupavam a posição de primeira potência, a Alemanha e a decadente Grã-Bretanha. A colossal destruição da Europa e do Japão, na Segunda Guerra Mundial (1939-1945), abriu uma fase inteiramente nova, assentada na hegemonia americana.</a:t>
            </a:r>
          </a:p>
          <a:p>
            <a:r>
              <a:t/>
            </a:r>
          </a:p>
          <a:p>
            <a:r>
              <a:t/>
            </a:r>
          </a:p>
          <a:p>
            <a:r>
              <a:t/>
            </a:r>
          </a:p>
          <a:p>
            <a:r>
              <a:t/>
            </a:r>
          </a:p>
        </p:txBody>
      </p:sp>
      <p:sp>
        <p:nvSpPr>
          <p:cNvPr name="Shape 127" id="127"/>
          <p:cNvSpPr txBox="1"/>
          <p:nvPr>
            <p:ph type="title"/>
          </p:nvPr>
        </p:nvSpPr>
        <p:spPr>
          <a:xfrm>
            <a:off y="17761" x="457200"/>
            <a:ext cy="1143000" cx="8229600"/>
          </a:xfrm>
          <a:prstGeom prst="rect">
            <a:avLst/>
          </a:prstGeom>
        </p:spPr>
        <p:txBody>
          <a:bodyPr bIns="91425" tIns="91425" lIns="91425" anchor="ctr" anchorCtr="0" rIns="91425">
            <a:spAutoFit/>
          </a:bodyPr>
          <a:lstStyle/>
          <a:p>
            <a:pPr rtl="0" lvl="0">
              <a:buNone/>
            </a:pPr>
            <a:r>
              <a:rPr lang="en" sz="2400" b="1">
                <a:solidFill>
                  <a:srgbClr val="FFFFFF"/>
                </a:solidFill>
                <a:latin typeface="Calibri"/>
                <a:ea typeface="Calibri"/>
                <a:cs typeface="Calibri"/>
                <a:sym typeface="Calibri"/>
              </a:rPr>
              <a:t>2</a:t>
            </a:r>
            <a:r>
              <a:rPr lang="en" sz="2400" b="1">
                <a:latin typeface="Calibri"/>
                <a:ea typeface="Calibri"/>
                <a:cs typeface="Calibri"/>
                <a:sym typeface="Calibri"/>
              </a:rPr>
              <a:t>.</a:t>
            </a:r>
            <a:r>
              <a:rPr lang="en" sz="2400" b="1">
                <a:solidFill>
                  <a:srgbClr val="FFFFFF"/>
                </a:solidFill>
                <a:latin typeface="Calibri"/>
                <a:ea typeface="Calibri"/>
                <a:cs typeface="Calibri"/>
                <a:sym typeface="Calibri"/>
              </a:rPr>
              <a:t> </a:t>
            </a:r>
            <a:r>
              <a:rPr lang="en" sz="2400" b="1">
                <a:latin typeface="Calibri"/>
                <a:ea typeface="Calibri"/>
                <a:cs typeface="Calibri"/>
                <a:sym typeface="Calibri"/>
              </a:rPr>
              <a:t>GLOBALIZAÇÃO: </a:t>
            </a:r>
            <a:r>
              <a:rPr lang="en" sz="2400" b="1">
                <a:solidFill>
                  <a:srgbClr val="FFFFFF"/>
                </a:solidFill>
                <a:latin typeface="Calibri"/>
                <a:ea typeface="Calibri"/>
                <a:cs typeface="Calibri"/>
                <a:sym typeface="Calibri"/>
              </a:rPr>
              <a:t>CONCEITO E HSTÓRIA</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a:themeElements>
    <a:clrScheme name="Custom 503">
      <a:dk1>
        <a:srgbClr val="000000"/>
      </a:dk1>
      <a:lt1>
        <a:srgbClr val="FFFFFF"/>
      </a:lt1>
      <a:dk2>
        <a:srgbClr val="000000"/>
      </a:dk2>
      <a:lt2>
        <a:srgbClr val="F8F8F8"/>
      </a:lt2>
      <a:accent1>
        <a:srgbClr val="CFCFCF"/>
      </a:accent1>
      <a:accent2>
        <a:srgbClr val="94AE8E"/>
      </a:accent2>
      <a:accent3>
        <a:srgbClr val="4E7A82"/>
      </a:accent3>
      <a:accent4>
        <a:srgbClr val="666699"/>
      </a:accent4>
      <a:accent5>
        <a:srgbClr val="60506F"/>
      </a:accent5>
      <a:accent6>
        <a:srgbClr val="4B4352"/>
      </a:accent6>
      <a:hlink>
        <a:srgbClr val="8694C0"/>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