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7" r:id="rId5"/>
    <p:sldId id="290" r:id="rId6"/>
    <p:sldId id="266" r:id="rId7"/>
    <p:sldId id="257" r:id="rId8"/>
    <p:sldId id="292" r:id="rId9"/>
    <p:sldId id="293" r:id="rId10"/>
    <p:sldId id="271" r:id="rId11"/>
    <p:sldId id="261" r:id="rId12"/>
    <p:sldId id="258" r:id="rId13"/>
    <p:sldId id="259" r:id="rId14"/>
    <p:sldId id="274" r:id="rId15"/>
    <p:sldId id="275" r:id="rId16"/>
    <p:sldId id="276" r:id="rId17"/>
    <p:sldId id="277" r:id="rId18"/>
    <p:sldId id="272" r:id="rId19"/>
    <p:sldId id="269" r:id="rId20"/>
    <p:sldId id="278" r:id="rId21"/>
    <p:sldId id="279" r:id="rId22"/>
    <p:sldId id="280" r:id="rId23"/>
    <p:sldId id="281" r:id="rId24"/>
    <p:sldId id="273" r:id="rId25"/>
    <p:sldId id="270" r:id="rId26"/>
    <p:sldId id="291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7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10"/>
    <p:restoredTop sz="94624"/>
  </p:normalViewPr>
  <p:slideViewPr>
    <p:cSldViewPr snapToGrid="0">
      <p:cViewPr>
        <p:scale>
          <a:sx n="78" d="100"/>
          <a:sy n="78" d="100"/>
        </p:scale>
        <p:origin x="50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D8257-245A-B2A0-DC82-BEECFA9F6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C0645D-5C35-AA1D-3B38-09E94F281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1FF59B-83DC-A053-5E93-23CEB9AF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809-FFB1-3A46-A6C7-6E2DE38BF192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19664C-A0A7-AC5E-FF96-A6781815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EAFDF9-6864-9431-526D-C81AA749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2A98-0247-F248-95D3-C4AABCF98D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4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E2F58-1429-68BB-9463-5C094B24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F63AE3-3426-8D23-2238-D6B343EDE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08EC77-BECE-DF51-42A9-8DA64277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809-FFB1-3A46-A6C7-6E2DE38BF192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3A02FE-D159-0DCC-6C19-E876774F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5723EB-0F2E-B638-3F10-643614E1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2A98-0247-F248-95D3-C4AABCF98D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01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D5DDA0-D132-76D6-B3D1-CD9C2231D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80C688-44A1-B0A0-3840-DC0198BB3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ED5AAB-5968-2339-6249-FA38A5F23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809-FFB1-3A46-A6C7-6E2DE38BF192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C578A2-C635-8506-8B09-5FADCF5A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E97197-EBAC-AF78-9EF9-6F989702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2A98-0247-F248-95D3-C4AABCF98D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46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ED1D7-5CB5-0040-BF88-4090B6E6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08906A-C552-3DD0-3644-0CD15B614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12EBBE-13E7-0A66-956E-CADE35C3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809-FFB1-3A46-A6C7-6E2DE38BF192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A6137D-FB73-5258-B985-B7308979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C6B201-C1AF-00C2-7818-5DFB5A7F0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2A98-0247-F248-95D3-C4AABCF98D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29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C9A80B-5480-3202-BF47-AE344ABAE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9EDFF9-C476-9521-E00A-EF9A99BC0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E9D083-DCF2-CC4B-4C21-144D300D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809-FFB1-3A46-A6C7-6E2DE38BF192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5E0683-0377-039E-8214-D04F3A5B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546331-90B1-4444-F366-1E5C70F3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2A98-0247-F248-95D3-C4AABCF98D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19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BF70C-7766-5A9A-A154-29E748BA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3086AC-15B6-CC1C-130C-9D29DD3F0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06C8D4-D334-24DB-67B5-B44C72917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5B0A9D-1D29-2AB8-2215-646104EF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809-FFB1-3A46-A6C7-6E2DE38BF192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983913-1FED-3603-CAB2-06DDACA9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58FCDA-1C44-DD57-F508-FC80FA70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2A98-0247-F248-95D3-C4AABCF98D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68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14A164-22FC-A671-61CD-FEF469D3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383048-6651-08FE-FD06-FDCC3A987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FB2E90-0F8E-B90E-4F7D-F394424F0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BB1D1E-3C90-406F-AABC-E3B2E4341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A0EFB5-3BBE-4B06-8270-8B45761D5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65B2A6-98B7-6A68-AD78-4D1F7226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809-FFB1-3A46-A6C7-6E2DE38BF192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BCECB8C-C85B-72AA-BCAC-D94E791E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B72286-ADBB-B73D-34DC-C4D146BB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2A98-0247-F248-95D3-C4AABCF98D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2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86A29-E931-0514-888C-7DEEE1FD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9EA456-1160-EBD0-2FFA-EB8BEB65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809-FFB1-3A46-A6C7-6E2DE38BF192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EE8FDE-92C7-9E37-04C4-AE9E676B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FF6595-E6EA-CD6D-4B4D-C620B6AD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2A98-0247-F248-95D3-C4AABCF98D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92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3209493-1689-197B-C1E9-422F5A7A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809-FFB1-3A46-A6C7-6E2DE38BF192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F44540-7062-1C03-C20E-837CE7C0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A684E9-9B05-395F-5E1F-1D1311B3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2A98-0247-F248-95D3-C4AABCF98D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71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613E6E-1415-CD3B-0EA6-50F65552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7A54E-43B3-B19F-8E7B-327A57304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62BC9A-F157-EDCE-52A6-2F7C85AFD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D10DE8-E3FC-1F9F-F676-3B82968F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809-FFB1-3A46-A6C7-6E2DE38BF192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58BA09-9C78-D7BF-6A9C-A1873809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F44E39-9F65-FA46-2D24-44ADFFD6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2A98-0247-F248-95D3-C4AABCF98D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6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16D01-B0FC-03AE-7A64-4A17D06A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0FC0A1-C363-0A9E-32BB-17D7AA885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DE60E5-FBAE-251E-7F84-F45761A67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99303F-A110-267C-2345-0393ABEF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5809-FFB1-3A46-A6C7-6E2DE38BF192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96D6AC-2530-1614-30CE-C962F10D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C1F4FB-DCA7-5952-DFF0-E38DDB27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2A98-0247-F248-95D3-C4AABCF98D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12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087A3B-EC21-1449-356D-5C5742E2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FA583E-7916-2796-2C7B-E3DC9BA9C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B63588-73F5-931D-51F2-A7F791529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</a:lstStyle>
          <a:p>
            <a:fld id="{FA395809-FFB1-3A46-A6C7-6E2DE38BF192}" type="datetimeFigureOut">
              <a:rPr lang="fr-FR" smtClean="0"/>
              <a:pPr/>
              <a:t>29/05/2023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93101D-CD2A-E92A-E238-52EAA3EFE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B5B6F0-0FBF-EF64-560E-2D2E05818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</a:defRPr>
            </a:lvl1pPr>
          </a:lstStyle>
          <a:p>
            <a:fld id="{625E2A98-0247-F248-95D3-C4AABCF98D8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494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Gadugi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adugi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adugi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adugi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adugi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35272-4F89-134E-7973-14756CB62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3497"/>
            <a:ext cx="9144000" cy="1079584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Projet Long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175CAD-6A48-635A-D2B1-6B2EBF467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1478"/>
            <a:ext cx="9144000" cy="535573"/>
          </a:xfrm>
        </p:spPr>
        <p:txBody>
          <a:bodyPr>
            <a:noAutofit/>
          </a:bodyPr>
          <a:lstStyle/>
          <a:p>
            <a:r>
              <a:rPr lang="fr-FR" sz="4000" b="1" dirty="0">
                <a:solidFill>
                  <a:srgbClr val="FFC000"/>
                </a:solidFill>
              </a:rPr>
              <a:t>Curs7d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8FBE057-AB23-77C8-3302-36670AE59BBA}"/>
              </a:ext>
            </a:extLst>
          </p:cNvPr>
          <p:cNvSpPr txBox="1"/>
          <p:nvPr/>
        </p:nvSpPr>
        <p:spPr>
          <a:xfrm>
            <a:off x="220394" y="5735637"/>
            <a:ext cx="1175121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Gadugi"/>
                <a:ea typeface="Gadugi"/>
              </a:rPr>
              <a:t>Groupe KL1 : Rémy </a:t>
            </a:r>
            <a:r>
              <a:rPr lang="fr-FR" b="1" dirty="0" err="1">
                <a:solidFill>
                  <a:schemeClr val="bg1"/>
                </a:solidFill>
                <a:latin typeface="Gadugi"/>
                <a:ea typeface="Gadugi"/>
              </a:rPr>
              <a:t>Sangoï</a:t>
            </a:r>
            <a:r>
              <a:rPr lang="fr-FR" b="1" dirty="0">
                <a:solidFill>
                  <a:schemeClr val="bg1"/>
                </a:solidFill>
                <a:latin typeface="Gadugi"/>
                <a:ea typeface="Gadugi"/>
              </a:rPr>
              <a:t>, Mathilde </a:t>
            </a:r>
            <a:r>
              <a:rPr lang="fr-FR" b="1" dirty="0" err="1">
                <a:solidFill>
                  <a:schemeClr val="bg1"/>
                </a:solidFill>
                <a:latin typeface="Gadugi"/>
                <a:ea typeface="Gadugi"/>
              </a:rPr>
              <a:t>Laurenço</a:t>
            </a:r>
            <a:r>
              <a:rPr lang="fr-FR" b="1" dirty="0">
                <a:solidFill>
                  <a:schemeClr val="bg1"/>
                </a:solidFill>
                <a:latin typeface="Gadugi"/>
                <a:ea typeface="Gadugi"/>
              </a:rPr>
              <a:t>, </a:t>
            </a:r>
            <a:r>
              <a:rPr lang="fr-FR" b="1" dirty="0" err="1">
                <a:solidFill>
                  <a:schemeClr val="bg1"/>
                </a:solidFill>
                <a:latin typeface="Gadugi"/>
                <a:ea typeface="Gadugi"/>
              </a:rPr>
              <a:t>Zaïd</a:t>
            </a:r>
            <a:r>
              <a:rPr lang="fr-FR" b="1" dirty="0">
                <a:solidFill>
                  <a:schemeClr val="bg1"/>
                </a:solidFill>
                <a:latin typeface="Gadugi"/>
                <a:ea typeface="Gadugi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Gadugi"/>
                <a:ea typeface="Gadugi"/>
              </a:rPr>
              <a:t>Elmo</a:t>
            </a:r>
            <a:r>
              <a:rPr lang="fr-FR" b="1" dirty="0">
                <a:solidFill>
                  <a:schemeClr val="bg1"/>
                </a:solidFill>
                <a:latin typeface="Gadugi"/>
                <a:ea typeface="Gadugi"/>
              </a:rPr>
              <a:t>, Oussama Bel </a:t>
            </a:r>
            <a:r>
              <a:rPr lang="fr-FR" b="1" dirty="0" err="1">
                <a:solidFill>
                  <a:schemeClr val="bg1"/>
                </a:solidFill>
                <a:latin typeface="Gadugi"/>
                <a:ea typeface="Gadugi"/>
              </a:rPr>
              <a:t>Ayachi</a:t>
            </a:r>
            <a:r>
              <a:rPr lang="fr-FR" b="1" dirty="0">
                <a:solidFill>
                  <a:schemeClr val="bg1"/>
                </a:solidFill>
                <a:latin typeface="Gadugi"/>
                <a:ea typeface="Gadugi"/>
              </a:rPr>
              <a:t>, Mathis </a:t>
            </a:r>
            <a:r>
              <a:rPr lang="fr-FR" b="1" dirty="0" err="1">
                <a:solidFill>
                  <a:schemeClr val="bg1"/>
                </a:solidFill>
                <a:latin typeface="Gadugi"/>
                <a:ea typeface="Gadugi"/>
              </a:rPr>
              <a:t>Sigier</a:t>
            </a:r>
            <a:r>
              <a:rPr lang="fr-FR" b="1" dirty="0">
                <a:solidFill>
                  <a:schemeClr val="bg1"/>
                </a:solidFill>
                <a:latin typeface="Gadugi"/>
                <a:ea typeface="Gadugi"/>
              </a:rPr>
              <a:t>, Louis </a:t>
            </a:r>
            <a:r>
              <a:rPr lang="fr-FR" b="1" dirty="0" err="1">
                <a:solidFill>
                  <a:schemeClr val="bg1"/>
                </a:solidFill>
                <a:latin typeface="Gadugi"/>
                <a:ea typeface="Gadugi"/>
              </a:rPr>
              <a:t>Houcoll</a:t>
            </a:r>
            <a:endParaRPr lang="fr-FR" b="1" dirty="0">
              <a:solidFill>
                <a:schemeClr val="bg1"/>
              </a:solidFill>
              <a:latin typeface="Gadugi"/>
              <a:ea typeface="Gadugi"/>
            </a:endParaRPr>
          </a:p>
        </p:txBody>
      </p:sp>
    </p:spTree>
    <p:extLst>
      <p:ext uri="{BB962C8B-B14F-4D97-AF65-F5344CB8AC3E}">
        <p14:creationId xmlns:p14="http://schemas.microsoft.com/office/powerpoint/2010/main" val="3850775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35272-4F89-134E-7973-14756CB62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3497"/>
            <a:ext cx="9144000" cy="1079584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Sprint 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175CAD-6A48-635A-D2B1-6B2EBF467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1478"/>
            <a:ext cx="9144000" cy="53557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Curs7d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5F5AB48-1556-9A3F-A116-EAC583E430CE}"/>
              </a:ext>
            </a:extLst>
          </p:cNvPr>
          <p:cNvSpPr txBox="1"/>
          <p:nvPr/>
        </p:nvSpPr>
        <p:spPr>
          <a:xfrm>
            <a:off x="4022834" y="5896304"/>
            <a:ext cx="41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Du 17 Mars au 17 Avril</a:t>
            </a:r>
          </a:p>
        </p:txBody>
      </p:sp>
    </p:spTree>
    <p:extLst>
      <p:ext uri="{BB962C8B-B14F-4D97-AF65-F5344CB8AC3E}">
        <p14:creationId xmlns:p14="http://schemas.microsoft.com/office/powerpoint/2010/main" val="42486047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0F352-9C07-18F7-75FD-F84878F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Objectifs du Sprint 1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5BBD437-07C2-AFB5-0E07-ACE6C29ADBE8}"/>
              </a:ext>
            </a:extLst>
          </p:cNvPr>
          <p:cNvSpPr/>
          <p:nvPr/>
        </p:nvSpPr>
        <p:spPr>
          <a:xfrm>
            <a:off x="6987398" y="1915064"/>
            <a:ext cx="4744527" cy="703053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Gadugi" panose="020B0502040204020203" pitchFamily="34" charset="0"/>
              </a:rPr>
              <a:t>Objectifs repoussés au Sprint 2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AB49CB5-26B3-B679-2818-1DB221CB0858}"/>
              </a:ext>
            </a:extLst>
          </p:cNvPr>
          <p:cNvSpPr/>
          <p:nvPr/>
        </p:nvSpPr>
        <p:spPr>
          <a:xfrm>
            <a:off x="838200" y="1915064"/>
            <a:ext cx="5193098" cy="703053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Gadugi" panose="020B0502040204020203" pitchFamily="34" charset="0"/>
              </a:rPr>
              <a:t>Objectifs atteints durant ce Sprint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8A0A687-6447-7134-C76B-2BC4206D9BF2}"/>
              </a:ext>
            </a:extLst>
          </p:cNvPr>
          <p:cNvSpPr/>
          <p:nvPr/>
        </p:nvSpPr>
        <p:spPr>
          <a:xfrm>
            <a:off x="1069676" y="3429000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Affichage  d’une petite carte avec un joueur déplaçable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65DC931-E951-DAB4-0CA8-9BDA3932AA7E}"/>
              </a:ext>
            </a:extLst>
          </p:cNvPr>
          <p:cNvSpPr/>
          <p:nvPr/>
        </p:nvSpPr>
        <p:spPr>
          <a:xfrm>
            <a:off x="1066081" y="4392283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Début d’ajout d’un objet, d’un PNJ amical et d’un PNJ ennemi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05FCE28-3420-AE67-35E3-8871CA66D1FF}"/>
              </a:ext>
            </a:extLst>
          </p:cNvPr>
          <p:cNvSpPr/>
          <p:nvPr/>
        </p:nvSpPr>
        <p:spPr>
          <a:xfrm>
            <a:off x="6994589" y="3140015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Implémentation d’un inventaire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9E88CB1-5F8A-F84E-6D38-7D9692A3C686}"/>
              </a:ext>
            </a:extLst>
          </p:cNvPr>
          <p:cNvSpPr/>
          <p:nvPr/>
        </p:nvSpPr>
        <p:spPr>
          <a:xfrm>
            <a:off x="6987398" y="4068793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Implémentation des Zone-Accueil et Zone-Ecole sur la carte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08A49E5-3E96-EEE9-1C82-B1D9E77E00B1}"/>
              </a:ext>
            </a:extLst>
          </p:cNvPr>
          <p:cNvSpPr/>
          <p:nvPr/>
        </p:nvSpPr>
        <p:spPr>
          <a:xfrm>
            <a:off x="6994589" y="4997571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Création de l’interface de combat</a:t>
            </a:r>
          </a:p>
        </p:txBody>
      </p:sp>
    </p:spTree>
    <p:extLst>
      <p:ext uri="{BB962C8B-B14F-4D97-AF65-F5344CB8AC3E}">
        <p14:creationId xmlns:p14="http://schemas.microsoft.com/office/powerpoint/2010/main" val="3151441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0F352-9C07-18F7-75FD-F84878F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Sprint 1 - </a:t>
            </a:r>
            <a:r>
              <a:rPr lang="fr-FR" b="1" dirty="0">
                <a:solidFill>
                  <a:schemeClr val="accent2"/>
                </a:solidFill>
                <a:latin typeface="Gadugi" panose="020B0502040204020203" pitchFamily="34" charset="0"/>
              </a:rPr>
              <a:t>Oussama</a:t>
            </a:r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 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D2F1CF00-D98C-2C65-B1A6-AF5C0139A511}"/>
              </a:ext>
            </a:extLst>
          </p:cNvPr>
          <p:cNvGrpSpPr/>
          <p:nvPr/>
        </p:nvGrpSpPr>
        <p:grpSpPr>
          <a:xfrm>
            <a:off x="838200" y="1847650"/>
            <a:ext cx="5257800" cy="3335438"/>
            <a:chOff x="838200" y="1847650"/>
            <a:chExt cx="5257800" cy="3335438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810F3614-B95B-D5D2-8E1A-56486933F36B}"/>
                </a:ext>
              </a:extLst>
            </p:cNvPr>
            <p:cNvSpPr/>
            <p:nvPr/>
          </p:nvSpPr>
          <p:spPr>
            <a:xfrm>
              <a:off x="838200" y="2698719"/>
              <a:ext cx="2185987" cy="146056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Gadugi" panose="020B0502040204020203" pitchFamily="34" charset="0"/>
                </a:rPr>
                <a:t>En tant que joueur, je souhaite…</a:t>
              </a:r>
            </a:p>
          </p:txBody>
        </p: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F969E7E1-BF92-07F2-191E-146893F172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697" y="1847650"/>
              <a:ext cx="3149303" cy="14004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7F7F517E-61FE-B914-25A9-20CA87880420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3024187" y="3429000"/>
              <a:ext cx="3071813" cy="1038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4E42F4DB-A2F5-9444-0A99-FF930A3160A0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2946697" y="3620285"/>
              <a:ext cx="3149303" cy="156280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5C4826A3-F521-4625-8F4C-F542D45694F9}"/>
              </a:ext>
            </a:extLst>
          </p:cNvPr>
          <p:cNvGrpSpPr/>
          <p:nvPr/>
        </p:nvGrpSpPr>
        <p:grpSpPr>
          <a:xfrm>
            <a:off x="6096000" y="1290561"/>
            <a:ext cx="5439905" cy="4310981"/>
            <a:chOff x="6096000" y="1290561"/>
            <a:chExt cx="5439905" cy="4310981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6F7C4ECC-F74D-E00E-E3A9-85903477691C}"/>
                </a:ext>
              </a:extLst>
            </p:cNvPr>
            <p:cNvSpPr/>
            <p:nvPr/>
          </p:nvSpPr>
          <p:spPr>
            <a:xfrm>
              <a:off x="6096000" y="1290561"/>
              <a:ext cx="5439905" cy="8369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u="none" strike="noStrike" dirty="0">
                  <a:solidFill>
                    <a:schemeClr val="tx1"/>
                  </a:solidFill>
                  <a:effectLst/>
                  <a:latin typeface="Gadugi" panose="020B0502040204020203" pitchFamily="34" charset="0"/>
                </a:rPr>
                <a:t>voir des PNJ alliés et des objets présents dans la carte pour interagir avec eux</a:t>
              </a:r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9AC0F2D9-1BB7-AD4A-A7B6-3BFE34717E59}"/>
                </a:ext>
              </a:extLst>
            </p:cNvPr>
            <p:cNvSpPr/>
            <p:nvPr/>
          </p:nvSpPr>
          <p:spPr>
            <a:xfrm>
              <a:off x="6096000" y="3020934"/>
              <a:ext cx="5439905" cy="8369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u="none" strike="noStrike" dirty="0">
                  <a:solidFill>
                    <a:srgbClr val="000000"/>
                  </a:solidFill>
                  <a:effectLst/>
                  <a:latin typeface="Gadugi" panose="020B0502040204020203" pitchFamily="34" charset="0"/>
                </a:rPr>
                <a:t> pouvoir utiliser le bouton R pour ramasser un objet</a:t>
              </a:r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7B3FB270-8400-87A3-811A-164CC03C7AC9}"/>
                </a:ext>
              </a:extLst>
            </p:cNvPr>
            <p:cNvSpPr/>
            <p:nvPr/>
          </p:nvSpPr>
          <p:spPr>
            <a:xfrm>
              <a:off x="6096000" y="4764633"/>
              <a:ext cx="5439905" cy="8369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u="none" strike="noStrike" dirty="0">
                  <a:solidFill>
                    <a:srgbClr val="000000"/>
                  </a:solidFill>
                  <a:effectLst/>
                  <a:latin typeface="Gadugi" panose="020B0502040204020203" pitchFamily="34" charset="0"/>
                </a:rPr>
                <a:t>pouvoir utiliser la touche Entrée pour interagir avec les PNJ alliés</a:t>
              </a:r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18090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0F352-9C07-18F7-75FD-F84878F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Sprint 1 - </a:t>
            </a:r>
            <a:r>
              <a:rPr lang="fr-FR" b="1" dirty="0">
                <a:solidFill>
                  <a:schemeClr val="accent2"/>
                </a:solidFill>
                <a:latin typeface="Gadugi" panose="020B0502040204020203" pitchFamily="34" charset="0"/>
              </a:rPr>
              <a:t>Rémy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DF95DD5-A5AE-1F76-A2C5-17CE7C5B11AD}"/>
              </a:ext>
            </a:extLst>
          </p:cNvPr>
          <p:cNvSpPr/>
          <p:nvPr/>
        </p:nvSpPr>
        <p:spPr>
          <a:xfrm>
            <a:off x="3933496" y="1360376"/>
            <a:ext cx="4325007" cy="4137248"/>
          </a:xfrm>
          <a:prstGeom prst="ellipse">
            <a:avLst/>
          </a:prstGeom>
          <a:noFill/>
          <a:ln w="1079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Gadugi" panose="020B0502040204020203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DA0BB5B-E08C-35FB-D988-1651BA91635D}"/>
              </a:ext>
            </a:extLst>
          </p:cNvPr>
          <p:cNvSpPr/>
          <p:nvPr/>
        </p:nvSpPr>
        <p:spPr>
          <a:xfrm>
            <a:off x="1069676" y="2420007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Développement de l’</a:t>
            </a:r>
            <a:r>
              <a:rPr lang="fr-FR" dirty="0" err="1">
                <a:solidFill>
                  <a:schemeClr val="tx1"/>
                </a:solidFill>
                <a:latin typeface="Gadugi" panose="020B0502040204020203" pitchFamily="34" charset="0"/>
              </a:rPr>
              <a:t>envirronement</a:t>
            </a:r>
            <a:endParaRPr lang="fr-FR" dirty="0">
              <a:solidFill>
                <a:schemeClr val="tx1"/>
              </a:solidFill>
              <a:latin typeface="Gadugi" panose="020B0502040204020203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FB3054F-56D5-4C77-4774-982514A11912}"/>
              </a:ext>
            </a:extLst>
          </p:cNvPr>
          <p:cNvSpPr/>
          <p:nvPr/>
        </p:nvSpPr>
        <p:spPr>
          <a:xfrm>
            <a:off x="6616464" y="2420007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Implémentation de la caméra de vision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0BCB0E9-2256-4BF6-AC78-0315A388B2EC}"/>
              </a:ext>
            </a:extLst>
          </p:cNvPr>
          <p:cNvSpPr/>
          <p:nvPr/>
        </p:nvSpPr>
        <p:spPr>
          <a:xfrm>
            <a:off x="3839152" y="3894084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Déplacement du joueur</a:t>
            </a:r>
          </a:p>
        </p:txBody>
      </p:sp>
    </p:spTree>
    <p:extLst>
      <p:ext uri="{BB962C8B-B14F-4D97-AF65-F5344CB8AC3E}">
        <p14:creationId xmlns:p14="http://schemas.microsoft.com/office/powerpoint/2010/main" val="297490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0F352-9C07-18F7-75FD-F84878F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Sprint 1 - </a:t>
            </a:r>
            <a:r>
              <a:rPr lang="fr-FR" b="1" dirty="0">
                <a:solidFill>
                  <a:schemeClr val="accent2"/>
                </a:solidFill>
                <a:latin typeface="Gadugi" panose="020B0502040204020203" pitchFamily="34" charset="0"/>
              </a:rPr>
              <a:t>Mathilde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0C97BA7-6EC3-CAA5-9906-BBE5DC355906}"/>
              </a:ext>
            </a:extLst>
          </p:cNvPr>
          <p:cNvSpPr/>
          <p:nvPr/>
        </p:nvSpPr>
        <p:spPr>
          <a:xfrm>
            <a:off x="3933496" y="2285997"/>
            <a:ext cx="4325007" cy="2096814"/>
          </a:xfrm>
          <a:prstGeom prst="ellipse">
            <a:avLst/>
          </a:prstGeom>
          <a:noFill/>
          <a:ln w="1079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Gadugi" panose="020B0502040204020203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EB387D7-FABA-F13C-D338-8BA5597D49C8}"/>
              </a:ext>
            </a:extLst>
          </p:cNvPr>
          <p:cNvSpPr/>
          <p:nvPr/>
        </p:nvSpPr>
        <p:spPr>
          <a:xfrm>
            <a:off x="1069676" y="3016186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Documentation sur </a:t>
            </a:r>
            <a:r>
              <a:rPr lang="fr-FR" dirty="0" err="1">
                <a:solidFill>
                  <a:schemeClr val="tx1"/>
                </a:solidFill>
                <a:latin typeface="Gadugi" panose="020B0502040204020203" pitchFamily="34" charset="0"/>
              </a:rPr>
              <a:t>Tiled</a:t>
            </a:r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Gadugi" panose="020B0502040204020203" pitchFamily="34" charset="0"/>
              </a:rPr>
              <a:t>map</a:t>
            </a:r>
            <a:endParaRPr lang="fr-FR" dirty="0">
              <a:solidFill>
                <a:schemeClr val="tx1"/>
              </a:solidFill>
              <a:latin typeface="Gadugi" panose="020B0502040204020203" pitchFamily="34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950CED5-382E-06C5-DF98-F8129D433D66}"/>
              </a:ext>
            </a:extLst>
          </p:cNvPr>
          <p:cNvSpPr/>
          <p:nvPr/>
        </p:nvSpPr>
        <p:spPr>
          <a:xfrm>
            <a:off x="6616464" y="3016186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Début de création de la </a:t>
            </a:r>
            <a:r>
              <a:rPr lang="fr-FR" dirty="0" err="1">
                <a:solidFill>
                  <a:schemeClr val="tx1"/>
                </a:solidFill>
                <a:latin typeface="Gadugi" panose="020B0502040204020203" pitchFamily="34" charset="0"/>
              </a:rPr>
              <a:t>map</a:t>
            </a:r>
            <a:endParaRPr lang="fr-FR" dirty="0">
              <a:solidFill>
                <a:schemeClr val="tx1"/>
              </a:solidFill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00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0F352-9C07-18F7-75FD-F84878F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Sprint 1 - </a:t>
            </a:r>
            <a:r>
              <a:rPr lang="fr-FR" b="1" dirty="0">
                <a:solidFill>
                  <a:schemeClr val="accent2"/>
                </a:solidFill>
                <a:latin typeface="Gadugi" panose="020B0502040204020203" pitchFamily="34" charset="0"/>
              </a:rPr>
              <a:t>Louis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2DC2000-044D-ABA3-CA79-1A54C0356D67}"/>
              </a:ext>
            </a:extLst>
          </p:cNvPr>
          <p:cNvSpPr/>
          <p:nvPr/>
        </p:nvSpPr>
        <p:spPr>
          <a:xfrm>
            <a:off x="3933496" y="2285997"/>
            <a:ext cx="4325007" cy="2096814"/>
          </a:xfrm>
          <a:prstGeom prst="ellipse">
            <a:avLst/>
          </a:prstGeom>
          <a:noFill/>
          <a:ln w="1079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Gadugi" panose="020B0502040204020203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A801169-DEA1-89D7-20AF-9578405F343E}"/>
              </a:ext>
            </a:extLst>
          </p:cNvPr>
          <p:cNvSpPr/>
          <p:nvPr/>
        </p:nvSpPr>
        <p:spPr>
          <a:xfrm>
            <a:off x="1069676" y="3016186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Réflexion sur l’architecture du programme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657FE1F-1FD5-1120-BFAC-43B6DFD0B378}"/>
              </a:ext>
            </a:extLst>
          </p:cNvPr>
          <p:cNvSpPr/>
          <p:nvPr/>
        </p:nvSpPr>
        <p:spPr>
          <a:xfrm>
            <a:off x="6616464" y="3016186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Documentation sur la libraire </a:t>
            </a:r>
            <a:r>
              <a:rPr lang="fr-FR" dirty="0" err="1">
                <a:solidFill>
                  <a:schemeClr val="tx1"/>
                </a:solidFill>
                <a:latin typeface="Gadugi" panose="020B0502040204020203" pitchFamily="34" charset="0"/>
              </a:rPr>
              <a:t>libGDX</a:t>
            </a:r>
            <a:endParaRPr lang="fr-FR" dirty="0">
              <a:solidFill>
                <a:schemeClr val="tx1"/>
              </a:solidFill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0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0F352-9C07-18F7-75FD-F84878F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Sprint 1 - </a:t>
            </a:r>
            <a:r>
              <a:rPr lang="fr-FR" b="1" dirty="0" err="1">
                <a:solidFill>
                  <a:schemeClr val="accent2"/>
                </a:solidFill>
                <a:latin typeface="Gadugi" panose="020B0502040204020203" pitchFamily="34" charset="0"/>
              </a:rPr>
              <a:t>Zaïd</a:t>
            </a:r>
            <a:endParaRPr lang="fr-FR" b="1" dirty="0">
              <a:solidFill>
                <a:schemeClr val="accent2"/>
              </a:solidFill>
              <a:latin typeface="Gadugi" panose="020B0502040204020203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95CDDB9-3B74-FB7B-9F26-3281FA35BFF3}"/>
              </a:ext>
            </a:extLst>
          </p:cNvPr>
          <p:cNvSpPr/>
          <p:nvPr/>
        </p:nvSpPr>
        <p:spPr>
          <a:xfrm>
            <a:off x="3933496" y="2285997"/>
            <a:ext cx="4325007" cy="2096814"/>
          </a:xfrm>
          <a:prstGeom prst="ellipse">
            <a:avLst/>
          </a:prstGeom>
          <a:noFill/>
          <a:ln w="1079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Gadugi" panose="020B0502040204020203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2CC9C6E-8D85-BCEC-F7D9-88673E2AEADA}"/>
              </a:ext>
            </a:extLst>
          </p:cNvPr>
          <p:cNvSpPr/>
          <p:nvPr/>
        </p:nvSpPr>
        <p:spPr>
          <a:xfrm>
            <a:off x="3727331" y="3045419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Écran de combat et attaques</a:t>
            </a:r>
          </a:p>
        </p:txBody>
      </p:sp>
    </p:spTree>
    <p:extLst>
      <p:ext uri="{BB962C8B-B14F-4D97-AF65-F5344CB8AC3E}">
        <p14:creationId xmlns:p14="http://schemas.microsoft.com/office/powerpoint/2010/main" val="353173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0F352-9C07-18F7-75FD-F84878F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Sprint 1 - </a:t>
            </a:r>
            <a:r>
              <a:rPr lang="fr-FR" b="1" dirty="0">
                <a:solidFill>
                  <a:schemeClr val="accent2"/>
                </a:solidFill>
                <a:latin typeface="Gadugi" panose="020B0502040204020203" pitchFamily="34" charset="0"/>
              </a:rPr>
              <a:t>Mathis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A8C3CDB-6CCF-B36E-9FE2-195CD9654553}"/>
              </a:ext>
            </a:extLst>
          </p:cNvPr>
          <p:cNvSpPr/>
          <p:nvPr/>
        </p:nvSpPr>
        <p:spPr>
          <a:xfrm>
            <a:off x="3933496" y="2285997"/>
            <a:ext cx="4325007" cy="2096814"/>
          </a:xfrm>
          <a:prstGeom prst="ellipse">
            <a:avLst/>
          </a:prstGeom>
          <a:noFill/>
          <a:ln w="1079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Gadugi" panose="020B0502040204020203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E89B125-4C77-3EB8-726C-C491D7BDA7F1}"/>
              </a:ext>
            </a:extLst>
          </p:cNvPr>
          <p:cNvSpPr/>
          <p:nvPr/>
        </p:nvSpPr>
        <p:spPr>
          <a:xfrm>
            <a:off x="1069676" y="3016186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Documentation sur </a:t>
            </a:r>
            <a:r>
              <a:rPr lang="fr-FR" dirty="0" err="1">
                <a:solidFill>
                  <a:schemeClr val="tx1"/>
                </a:solidFill>
                <a:latin typeface="Gadugi" panose="020B0502040204020203" pitchFamily="34" charset="0"/>
              </a:rPr>
              <a:t>Tiledmap</a:t>
            </a:r>
            <a:endParaRPr lang="fr-FR" dirty="0">
              <a:solidFill>
                <a:schemeClr val="tx1"/>
              </a:solidFill>
              <a:latin typeface="Gadugi" panose="020B0502040204020203" pitchFamily="34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F35090B-414A-8245-3BCB-40B1C9A2041E}"/>
              </a:ext>
            </a:extLst>
          </p:cNvPr>
          <p:cNvSpPr/>
          <p:nvPr/>
        </p:nvSpPr>
        <p:spPr>
          <a:xfrm>
            <a:off x="6616464" y="3016186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Début de création de la </a:t>
            </a:r>
            <a:r>
              <a:rPr lang="fr-FR" dirty="0" err="1">
                <a:solidFill>
                  <a:schemeClr val="tx1"/>
                </a:solidFill>
                <a:latin typeface="Gadugi" panose="020B0502040204020203" pitchFamily="34" charset="0"/>
              </a:rPr>
              <a:t>map</a:t>
            </a:r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 secondaire</a:t>
            </a:r>
          </a:p>
        </p:txBody>
      </p:sp>
    </p:spTree>
    <p:extLst>
      <p:ext uri="{BB962C8B-B14F-4D97-AF65-F5344CB8AC3E}">
        <p14:creationId xmlns:p14="http://schemas.microsoft.com/office/powerpoint/2010/main" val="2964344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35272-4F89-134E-7973-14756CB62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3497"/>
            <a:ext cx="9144000" cy="1079584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Sprint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175CAD-6A48-635A-D2B1-6B2EBF467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1478"/>
            <a:ext cx="9144000" cy="53557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Curs7d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5F5AB48-1556-9A3F-A116-EAC583E430CE}"/>
              </a:ext>
            </a:extLst>
          </p:cNvPr>
          <p:cNvSpPr txBox="1"/>
          <p:nvPr/>
        </p:nvSpPr>
        <p:spPr>
          <a:xfrm>
            <a:off x="4022834" y="5896304"/>
            <a:ext cx="41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Du 17 Avril au 15 Mai</a:t>
            </a:r>
          </a:p>
        </p:txBody>
      </p:sp>
    </p:spTree>
    <p:extLst>
      <p:ext uri="{BB962C8B-B14F-4D97-AF65-F5344CB8AC3E}">
        <p14:creationId xmlns:p14="http://schemas.microsoft.com/office/powerpoint/2010/main" val="387556777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0F352-9C07-18F7-75FD-F84878F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Objectifs du Sprint 2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5BBD437-07C2-AFB5-0E07-ACE6C29ADBE8}"/>
              </a:ext>
            </a:extLst>
          </p:cNvPr>
          <p:cNvSpPr/>
          <p:nvPr/>
        </p:nvSpPr>
        <p:spPr>
          <a:xfrm>
            <a:off x="6987398" y="1915064"/>
            <a:ext cx="4744527" cy="703053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Gadugi" panose="020B0502040204020203" pitchFamily="34" charset="0"/>
              </a:rPr>
              <a:t>Objectifs repoussés au Sprint 3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AB49CB5-26B3-B679-2818-1DB221CB0858}"/>
              </a:ext>
            </a:extLst>
          </p:cNvPr>
          <p:cNvSpPr/>
          <p:nvPr/>
        </p:nvSpPr>
        <p:spPr>
          <a:xfrm>
            <a:off x="838200" y="1915064"/>
            <a:ext cx="5193098" cy="703053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Gadugi" panose="020B0502040204020203" pitchFamily="34" charset="0"/>
              </a:rPr>
              <a:t>Objectifs atteints durant ce Sprint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8A0A687-6447-7134-C76B-2BC4206D9BF2}"/>
              </a:ext>
            </a:extLst>
          </p:cNvPr>
          <p:cNvSpPr/>
          <p:nvPr/>
        </p:nvSpPr>
        <p:spPr>
          <a:xfrm>
            <a:off x="1066081" y="3140015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Création de la quête 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65DC931-E951-DAB4-0CA8-9BDA3932AA7E}"/>
              </a:ext>
            </a:extLst>
          </p:cNvPr>
          <p:cNvSpPr/>
          <p:nvPr/>
        </p:nvSpPr>
        <p:spPr>
          <a:xfrm>
            <a:off x="1066081" y="4949233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Création de l’interface de combat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05FCE28-3420-AE67-35E3-8871CA66D1FF}"/>
              </a:ext>
            </a:extLst>
          </p:cNvPr>
          <p:cNvSpPr/>
          <p:nvPr/>
        </p:nvSpPr>
        <p:spPr>
          <a:xfrm>
            <a:off x="6994589" y="3140015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Finition de la carte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9E88CB1-5F8A-F84E-6D38-7D9692A3C686}"/>
              </a:ext>
            </a:extLst>
          </p:cNvPr>
          <p:cNvSpPr/>
          <p:nvPr/>
        </p:nvSpPr>
        <p:spPr>
          <a:xfrm>
            <a:off x="6987398" y="4068793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Amélioration de l’inventaire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08A49E5-3E96-EEE9-1C82-B1D9E77E00B1}"/>
              </a:ext>
            </a:extLst>
          </p:cNvPr>
          <p:cNvSpPr/>
          <p:nvPr/>
        </p:nvSpPr>
        <p:spPr>
          <a:xfrm>
            <a:off x="6994589" y="4997571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Implémentation des pas limités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FCDCEB6-69DD-E900-D78B-D204FF5159F4}"/>
              </a:ext>
            </a:extLst>
          </p:cNvPr>
          <p:cNvSpPr/>
          <p:nvPr/>
        </p:nvSpPr>
        <p:spPr>
          <a:xfrm>
            <a:off x="6987398" y="5879309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Création des quêtes 2-3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6AC7E24-2860-EE68-7E30-958AF9DADCAB}"/>
              </a:ext>
            </a:extLst>
          </p:cNvPr>
          <p:cNvSpPr/>
          <p:nvPr/>
        </p:nvSpPr>
        <p:spPr>
          <a:xfrm>
            <a:off x="1066081" y="5879309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Implémentation d’un inventaire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979D326-A800-DDD4-6558-26862E74BF17}"/>
              </a:ext>
            </a:extLst>
          </p:cNvPr>
          <p:cNvSpPr/>
          <p:nvPr/>
        </p:nvSpPr>
        <p:spPr>
          <a:xfrm>
            <a:off x="1066081" y="4053985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Amélioration des </a:t>
            </a:r>
            <a:r>
              <a:rPr lang="fr-FR" dirty="0" err="1">
                <a:solidFill>
                  <a:schemeClr val="tx1"/>
                </a:solidFill>
                <a:latin typeface="Gadugi" panose="020B0502040204020203" pitchFamily="34" charset="0"/>
              </a:rPr>
              <a:t>PNJs</a:t>
            </a:r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 et objets</a:t>
            </a:r>
          </a:p>
        </p:txBody>
      </p:sp>
    </p:spTree>
    <p:extLst>
      <p:ext uri="{BB962C8B-B14F-4D97-AF65-F5344CB8AC3E}">
        <p14:creationId xmlns:p14="http://schemas.microsoft.com/office/powerpoint/2010/main" val="214292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35272-4F89-134E-7973-14756CB62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3497"/>
            <a:ext cx="9144000" cy="1079584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Présentation technique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175CAD-6A48-635A-D2B1-6B2EBF467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1478"/>
            <a:ext cx="9144000" cy="53557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Curs7d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44EE93-28F9-7398-B69E-799D356A838D}"/>
              </a:ext>
            </a:extLst>
          </p:cNvPr>
          <p:cNvSpPr txBox="1"/>
          <p:nvPr/>
        </p:nvSpPr>
        <p:spPr>
          <a:xfrm>
            <a:off x="220394" y="5735637"/>
            <a:ext cx="1175121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Gadugi"/>
                <a:ea typeface="Gadugi"/>
              </a:rPr>
              <a:t>Groupe KL1 : Rémy </a:t>
            </a:r>
            <a:r>
              <a:rPr lang="fr-FR" b="1" dirty="0" err="1">
                <a:solidFill>
                  <a:schemeClr val="bg1"/>
                </a:solidFill>
                <a:latin typeface="Gadugi"/>
                <a:ea typeface="Gadugi"/>
              </a:rPr>
              <a:t>Sangoï</a:t>
            </a:r>
            <a:r>
              <a:rPr lang="fr-FR" b="1" dirty="0">
                <a:solidFill>
                  <a:schemeClr val="bg1"/>
                </a:solidFill>
                <a:latin typeface="Gadugi"/>
                <a:ea typeface="Gadugi"/>
              </a:rPr>
              <a:t>, Mathilde </a:t>
            </a:r>
            <a:r>
              <a:rPr lang="fr-FR" b="1" dirty="0" err="1">
                <a:solidFill>
                  <a:schemeClr val="bg1"/>
                </a:solidFill>
                <a:latin typeface="Gadugi"/>
                <a:ea typeface="Gadugi"/>
              </a:rPr>
              <a:t>Laurenço</a:t>
            </a:r>
            <a:r>
              <a:rPr lang="fr-FR" b="1" dirty="0">
                <a:solidFill>
                  <a:schemeClr val="bg1"/>
                </a:solidFill>
                <a:latin typeface="Gadugi"/>
                <a:ea typeface="Gadugi"/>
              </a:rPr>
              <a:t>, </a:t>
            </a:r>
            <a:r>
              <a:rPr lang="fr-FR" b="1" dirty="0" err="1">
                <a:solidFill>
                  <a:schemeClr val="bg1"/>
                </a:solidFill>
                <a:latin typeface="Gadugi"/>
                <a:ea typeface="Gadugi"/>
              </a:rPr>
              <a:t>Zaïd</a:t>
            </a:r>
            <a:r>
              <a:rPr lang="fr-FR" b="1" dirty="0">
                <a:solidFill>
                  <a:schemeClr val="bg1"/>
                </a:solidFill>
                <a:latin typeface="Gadugi"/>
                <a:ea typeface="Gadugi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Gadugi"/>
                <a:ea typeface="Gadugi"/>
              </a:rPr>
              <a:t>Elmo</a:t>
            </a:r>
            <a:r>
              <a:rPr lang="fr-FR" b="1" dirty="0">
                <a:solidFill>
                  <a:schemeClr val="bg1"/>
                </a:solidFill>
                <a:latin typeface="Gadugi"/>
                <a:ea typeface="Gadugi"/>
              </a:rPr>
              <a:t>, Oussama Bel </a:t>
            </a:r>
            <a:r>
              <a:rPr lang="fr-FR" b="1" dirty="0" err="1">
                <a:solidFill>
                  <a:schemeClr val="bg1"/>
                </a:solidFill>
                <a:latin typeface="Gadugi"/>
                <a:ea typeface="Gadugi"/>
              </a:rPr>
              <a:t>Ayachi</a:t>
            </a:r>
            <a:r>
              <a:rPr lang="fr-FR" b="1" dirty="0">
                <a:solidFill>
                  <a:schemeClr val="bg1"/>
                </a:solidFill>
                <a:latin typeface="Gadugi"/>
                <a:ea typeface="Gadugi"/>
              </a:rPr>
              <a:t>, Mathis </a:t>
            </a:r>
            <a:r>
              <a:rPr lang="fr-FR" b="1" dirty="0" err="1">
                <a:solidFill>
                  <a:schemeClr val="bg1"/>
                </a:solidFill>
                <a:latin typeface="Gadugi"/>
                <a:ea typeface="Gadugi"/>
              </a:rPr>
              <a:t>Sigier</a:t>
            </a:r>
            <a:r>
              <a:rPr lang="fr-FR" b="1" dirty="0">
                <a:solidFill>
                  <a:schemeClr val="bg1"/>
                </a:solidFill>
                <a:latin typeface="Gadugi"/>
                <a:ea typeface="Gadugi"/>
              </a:rPr>
              <a:t>, Louis </a:t>
            </a:r>
            <a:r>
              <a:rPr lang="fr-FR" b="1" dirty="0" err="1">
                <a:solidFill>
                  <a:schemeClr val="bg1"/>
                </a:solidFill>
                <a:latin typeface="Gadugi"/>
                <a:ea typeface="Gadugi"/>
              </a:rPr>
              <a:t>Houcoll</a:t>
            </a:r>
            <a:endParaRPr lang="fr-FR" b="1" dirty="0">
              <a:solidFill>
                <a:schemeClr val="bg1"/>
              </a:solidFill>
              <a:latin typeface="Gadugi"/>
              <a:ea typeface="Gadugi"/>
            </a:endParaRPr>
          </a:p>
        </p:txBody>
      </p:sp>
    </p:spTree>
    <p:extLst>
      <p:ext uri="{BB962C8B-B14F-4D97-AF65-F5344CB8AC3E}">
        <p14:creationId xmlns:p14="http://schemas.microsoft.com/office/powerpoint/2010/main" val="168020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0F352-9C07-18F7-75FD-F84878F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Sprint 2 - </a:t>
            </a:r>
            <a:r>
              <a:rPr lang="fr-FR" b="1" dirty="0">
                <a:solidFill>
                  <a:schemeClr val="accent2"/>
                </a:solidFill>
                <a:latin typeface="Gadugi" panose="020B0502040204020203" pitchFamily="34" charset="0"/>
              </a:rPr>
              <a:t>Oussama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C76A8A1-41FC-F6BE-42CE-59307CD370CD}"/>
              </a:ext>
            </a:extLst>
          </p:cNvPr>
          <p:cNvGrpSpPr/>
          <p:nvPr/>
        </p:nvGrpSpPr>
        <p:grpSpPr>
          <a:xfrm>
            <a:off x="838200" y="2282390"/>
            <a:ext cx="4376186" cy="2463031"/>
            <a:chOff x="838200" y="2282390"/>
            <a:chExt cx="4376186" cy="2463031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2463473C-6758-C427-5E5F-E4F2604A5DE7}"/>
                </a:ext>
              </a:extLst>
            </p:cNvPr>
            <p:cNvSpPr/>
            <p:nvPr/>
          </p:nvSpPr>
          <p:spPr>
            <a:xfrm>
              <a:off x="838200" y="2942975"/>
              <a:ext cx="2185987" cy="97205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Gadugi" panose="020B0502040204020203" pitchFamily="34" charset="0"/>
                </a:rPr>
                <a:t>En tant que joueur je souhaite…</a:t>
              </a:r>
            </a:p>
          </p:txBody>
        </p:sp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7285CFD0-90AF-2B17-7178-44D2CD851D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1123" y="2282390"/>
              <a:ext cx="2253263" cy="10409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3EE053F3-5DB8-AE41-6472-4C914CBE27D0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3024187" y="3429000"/>
              <a:ext cx="2190198" cy="131642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1672547-D935-2878-6793-AF792B27E246}"/>
              </a:ext>
            </a:extLst>
          </p:cNvPr>
          <p:cNvGrpSpPr/>
          <p:nvPr/>
        </p:nvGrpSpPr>
        <p:grpSpPr>
          <a:xfrm>
            <a:off x="5214385" y="1933825"/>
            <a:ext cx="5439906" cy="3230050"/>
            <a:chOff x="5214385" y="1933825"/>
            <a:chExt cx="5439906" cy="3230050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4673F82E-C609-097F-2035-402FB100CC59}"/>
                </a:ext>
              </a:extLst>
            </p:cNvPr>
            <p:cNvSpPr/>
            <p:nvPr/>
          </p:nvSpPr>
          <p:spPr>
            <a:xfrm>
              <a:off x="5214386" y="1933825"/>
              <a:ext cx="5439905" cy="8369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u="none" strike="noStrike" dirty="0">
                  <a:solidFill>
                    <a:srgbClr val="000000"/>
                  </a:solidFill>
                  <a:effectLst/>
                  <a:latin typeface="Gadugi" panose="020B0502040204020203" pitchFamily="34" charset="0"/>
                </a:rPr>
                <a:t> que des dialogues se déroulent entre moi et les PNJ alliés lorsque j'interagis avec eux</a:t>
              </a:r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69560C98-2AFC-57BC-C45A-8C0BCEFF52FA}"/>
                </a:ext>
              </a:extLst>
            </p:cNvPr>
            <p:cNvSpPr/>
            <p:nvPr/>
          </p:nvSpPr>
          <p:spPr>
            <a:xfrm>
              <a:off x="5214385" y="4326966"/>
              <a:ext cx="5439905" cy="8369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u="none" strike="noStrike" dirty="0">
                  <a:solidFill>
                    <a:srgbClr val="000000"/>
                  </a:solidFill>
                  <a:effectLst/>
                  <a:latin typeface="Gadugi" panose="020B0502040204020203" pitchFamily="34" charset="0"/>
                </a:rPr>
                <a:t>pouvoir accepter ou refuser l'aide proposée par le PNJ allié pendant le dialogue</a:t>
              </a:r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235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0F352-9C07-18F7-75FD-F84878F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Sprint 2 - </a:t>
            </a:r>
            <a:r>
              <a:rPr lang="fr-FR" b="1" dirty="0">
                <a:solidFill>
                  <a:schemeClr val="accent2"/>
                </a:solidFill>
                <a:latin typeface="Gadugi" panose="020B0502040204020203" pitchFamily="34" charset="0"/>
              </a:rPr>
              <a:t>Rémy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A638046-8DEC-9AA8-EF98-9A74EF01043F}"/>
              </a:ext>
            </a:extLst>
          </p:cNvPr>
          <p:cNvSpPr/>
          <p:nvPr/>
        </p:nvSpPr>
        <p:spPr>
          <a:xfrm>
            <a:off x="3933496" y="2285997"/>
            <a:ext cx="4325007" cy="2096814"/>
          </a:xfrm>
          <a:prstGeom prst="ellipse">
            <a:avLst/>
          </a:prstGeom>
          <a:noFill/>
          <a:ln w="1079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Gadugi" panose="020B0502040204020203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10D7599-EF89-BBF2-AA84-B161042D0D70}"/>
              </a:ext>
            </a:extLst>
          </p:cNvPr>
          <p:cNvSpPr/>
          <p:nvPr/>
        </p:nvSpPr>
        <p:spPr>
          <a:xfrm>
            <a:off x="1069676" y="3016186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Implémentation de la </a:t>
            </a:r>
            <a:r>
              <a:rPr lang="fr-FR" dirty="0" err="1">
                <a:solidFill>
                  <a:schemeClr val="tx1"/>
                </a:solidFill>
                <a:latin typeface="Gadugi" panose="020B0502040204020203" pitchFamily="34" charset="0"/>
              </a:rPr>
              <a:t>Tiled</a:t>
            </a:r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Gadugi" panose="020B0502040204020203" pitchFamily="34" charset="0"/>
              </a:rPr>
              <a:t>Map</a:t>
            </a:r>
            <a:endParaRPr lang="fr-FR" dirty="0">
              <a:solidFill>
                <a:schemeClr val="tx1"/>
              </a:solidFill>
              <a:latin typeface="Gadugi" panose="020B0502040204020203" pitchFamily="34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1CDA205-492E-122C-FA3D-6331C1FF1514}"/>
              </a:ext>
            </a:extLst>
          </p:cNvPr>
          <p:cNvSpPr/>
          <p:nvPr/>
        </p:nvSpPr>
        <p:spPr>
          <a:xfrm>
            <a:off x="6616464" y="3016186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Implémentation des collisions</a:t>
            </a:r>
          </a:p>
        </p:txBody>
      </p:sp>
    </p:spTree>
    <p:extLst>
      <p:ext uri="{BB962C8B-B14F-4D97-AF65-F5344CB8AC3E}">
        <p14:creationId xmlns:p14="http://schemas.microsoft.com/office/powerpoint/2010/main" val="1171732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0F352-9C07-18F7-75FD-F84878F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Sprint 2 - </a:t>
            </a:r>
            <a:r>
              <a:rPr lang="fr-FR" b="1" dirty="0">
                <a:solidFill>
                  <a:schemeClr val="accent2"/>
                </a:solidFill>
                <a:latin typeface="Gadugi" panose="020B0502040204020203" pitchFamily="34" charset="0"/>
              </a:rPr>
              <a:t>Mathilde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616F180-C938-0634-ABB4-590010C045EB}"/>
              </a:ext>
            </a:extLst>
          </p:cNvPr>
          <p:cNvSpPr/>
          <p:nvPr/>
        </p:nvSpPr>
        <p:spPr>
          <a:xfrm>
            <a:off x="3933496" y="2285997"/>
            <a:ext cx="4325007" cy="2096814"/>
          </a:xfrm>
          <a:prstGeom prst="ellipse">
            <a:avLst/>
          </a:prstGeom>
          <a:noFill/>
          <a:ln w="1079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Gadugi" panose="020B0502040204020203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BDFC4E5-EAD2-4CC4-34B8-6A21576A21CB}"/>
              </a:ext>
            </a:extLst>
          </p:cNvPr>
          <p:cNvSpPr/>
          <p:nvPr/>
        </p:nvSpPr>
        <p:spPr>
          <a:xfrm>
            <a:off x="1069676" y="3016186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Continuation de création de la </a:t>
            </a:r>
            <a:r>
              <a:rPr lang="fr-FR" dirty="0" err="1">
                <a:solidFill>
                  <a:schemeClr val="tx1"/>
                </a:solidFill>
                <a:latin typeface="Gadugi" panose="020B0502040204020203" pitchFamily="34" charset="0"/>
              </a:rPr>
              <a:t>map</a:t>
            </a:r>
            <a:endParaRPr lang="fr-FR" dirty="0">
              <a:solidFill>
                <a:schemeClr val="tx1"/>
              </a:solidFill>
              <a:latin typeface="Gadugi" panose="020B0502040204020203" pitchFamily="34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06A38CB-A387-50BE-7FD3-D1616A2C7B02}"/>
              </a:ext>
            </a:extLst>
          </p:cNvPr>
          <p:cNvSpPr/>
          <p:nvPr/>
        </p:nvSpPr>
        <p:spPr>
          <a:xfrm>
            <a:off x="6616464" y="3016186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Création graphique des objets de l’inventaire</a:t>
            </a:r>
          </a:p>
        </p:txBody>
      </p:sp>
    </p:spTree>
    <p:extLst>
      <p:ext uri="{BB962C8B-B14F-4D97-AF65-F5344CB8AC3E}">
        <p14:creationId xmlns:p14="http://schemas.microsoft.com/office/powerpoint/2010/main" val="3681953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0F352-9C07-18F7-75FD-F84878F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Sprint 2 - </a:t>
            </a:r>
            <a:r>
              <a:rPr lang="fr-FR" b="1" dirty="0">
                <a:solidFill>
                  <a:schemeClr val="accent2"/>
                </a:solidFill>
                <a:latin typeface="Gadugi" panose="020B0502040204020203" pitchFamily="34" charset="0"/>
              </a:rPr>
              <a:t>Louis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12B2CE3-A4CA-A39D-DAB1-FA275D0C8798}"/>
              </a:ext>
            </a:extLst>
          </p:cNvPr>
          <p:cNvSpPr/>
          <p:nvPr/>
        </p:nvSpPr>
        <p:spPr>
          <a:xfrm>
            <a:off x="3933496" y="2285997"/>
            <a:ext cx="4325007" cy="2096814"/>
          </a:xfrm>
          <a:prstGeom prst="ellipse">
            <a:avLst/>
          </a:prstGeom>
          <a:noFill/>
          <a:ln w="1079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Gadugi" panose="020B0502040204020203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0E713C9-23BA-ABD2-81B9-3DD4D73EBC6E}"/>
              </a:ext>
            </a:extLst>
          </p:cNvPr>
          <p:cNvSpPr/>
          <p:nvPr/>
        </p:nvSpPr>
        <p:spPr>
          <a:xfrm>
            <a:off x="1069676" y="3016186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Début de l’implémentation de l’écran de règles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A6BD7A9-47CE-5ECF-10E6-6AE2D0DFEAD5}"/>
              </a:ext>
            </a:extLst>
          </p:cNvPr>
          <p:cNvSpPr/>
          <p:nvPr/>
        </p:nvSpPr>
        <p:spPr>
          <a:xfrm>
            <a:off x="6616464" y="3016186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Réalisation du diagramme UML</a:t>
            </a:r>
          </a:p>
        </p:txBody>
      </p:sp>
    </p:spTree>
    <p:extLst>
      <p:ext uri="{BB962C8B-B14F-4D97-AF65-F5344CB8AC3E}">
        <p14:creationId xmlns:p14="http://schemas.microsoft.com/office/powerpoint/2010/main" val="3525270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35272-4F89-134E-7973-14756CB62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3497"/>
            <a:ext cx="9144000" cy="1079584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Sprint 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175CAD-6A48-635A-D2B1-6B2EBF467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1478"/>
            <a:ext cx="9144000" cy="53557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Curs7d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5F5AB48-1556-9A3F-A116-EAC583E430CE}"/>
              </a:ext>
            </a:extLst>
          </p:cNvPr>
          <p:cNvSpPr txBox="1"/>
          <p:nvPr/>
        </p:nvSpPr>
        <p:spPr>
          <a:xfrm>
            <a:off x="4022834" y="5896304"/>
            <a:ext cx="41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Du 15 Mai au 30 Mai</a:t>
            </a:r>
          </a:p>
        </p:txBody>
      </p:sp>
    </p:spTree>
    <p:extLst>
      <p:ext uri="{BB962C8B-B14F-4D97-AF65-F5344CB8AC3E}">
        <p14:creationId xmlns:p14="http://schemas.microsoft.com/office/powerpoint/2010/main" val="398834279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0F352-9C07-18F7-75FD-F84878F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Objectifs du Sprint 3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5BBD437-07C2-AFB5-0E07-ACE6C29ADBE8}"/>
              </a:ext>
            </a:extLst>
          </p:cNvPr>
          <p:cNvSpPr/>
          <p:nvPr/>
        </p:nvSpPr>
        <p:spPr>
          <a:xfrm>
            <a:off x="6987398" y="1915064"/>
            <a:ext cx="4744527" cy="703053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Gadugi" panose="020B0502040204020203" pitchFamily="34" charset="0"/>
              </a:rPr>
              <a:t>Objectifs non atteints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AB49CB5-26B3-B679-2818-1DB221CB0858}"/>
              </a:ext>
            </a:extLst>
          </p:cNvPr>
          <p:cNvSpPr/>
          <p:nvPr/>
        </p:nvSpPr>
        <p:spPr>
          <a:xfrm>
            <a:off x="838200" y="1915064"/>
            <a:ext cx="5193098" cy="703053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Gadugi" panose="020B0502040204020203" pitchFamily="34" charset="0"/>
              </a:rPr>
              <a:t>Objectifs atteints durant ce Sprint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8A0A687-6447-7134-C76B-2BC4206D9BF2}"/>
              </a:ext>
            </a:extLst>
          </p:cNvPr>
          <p:cNvSpPr/>
          <p:nvPr/>
        </p:nvSpPr>
        <p:spPr>
          <a:xfrm>
            <a:off x="1066081" y="3140015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Création d’une porte qui donne accès à un autre lieu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05FCE28-3420-AE67-35E3-8871CA66D1FF}"/>
              </a:ext>
            </a:extLst>
          </p:cNvPr>
          <p:cNvSpPr/>
          <p:nvPr/>
        </p:nvSpPr>
        <p:spPr>
          <a:xfrm>
            <a:off x="6994589" y="3140015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Création des quêtes finales alternatives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9E88CB1-5F8A-F84E-6D38-7D9692A3C686}"/>
              </a:ext>
            </a:extLst>
          </p:cNvPr>
          <p:cNvSpPr/>
          <p:nvPr/>
        </p:nvSpPr>
        <p:spPr>
          <a:xfrm>
            <a:off x="6958522" y="4068793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Création des quêtes 2 et 3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08A49E5-3E96-EEE9-1C82-B1D9E77E00B1}"/>
              </a:ext>
            </a:extLst>
          </p:cNvPr>
          <p:cNvSpPr/>
          <p:nvPr/>
        </p:nvSpPr>
        <p:spPr>
          <a:xfrm>
            <a:off x="6994589" y="4997571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Implémentation des pas limités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FCDCEB6-69DD-E900-D78B-D204FF5159F4}"/>
              </a:ext>
            </a:extLst>
          </p:cNvPr>
          <p:cNvSpPr/>
          <p:nvPr/>
        </p:nvSpPr>
        <p:spPr>
          <a:xfrm>
            <a:off x="1066081" y="4997571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Amélioration de l’inventaire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585EFD6-4CEE-93CF-C9F6-24DA1B79E03B}"/>
              </a:ext>
            </a:extLst>
          </p:cNvPr>
          <p:cNvSpPr/>
          <p:nvPr/>
        </p:nvSpPr>
        <p:spPr>
          <a:xfrm>
            <a:off x="1066081" y="4068793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Création des statistiques du joueur</a:t>
            </a:r>
          </a:p>
        </p:txBody>
      </p:sp>
    </p:spTree>
    <p:extLst>
      <p:ext uri="{BB962C8B-B14F-4D97-AF65-F5344CB8AC3E}">
        <p14:creationId xmlns:p14="http://schemas.microsoft.com/office/powerpoint/2010/main" val="1155516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3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0F352-9C07-18F7-75FD-F84878F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Sprint 3 - </a:t>
            </a:r>
            <a:r>
              <a:rPr lang="fr-FR" b="1" dirty="0">
                <a:solidFill>
                  <a:schemeClr val="accent2"/>
                </a:solidFill>
                <a:latin typeface="Gadugi" panose="020B0502040204020203" pitchFamily="34" charset="0"/>
              </a:rPr>
              <a:t>Oussama</a:t>
            </a:r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 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4823F194-B749-1FAA-5F0D-F58639A6F4C8}"/>
              </a:ext>
            </a:extLst>
          </p:cNvPr>
          <p:cNvGrpSpPr/>
          <p:nvPr/>
        </p:nvGrpSpPr>
        <p:grpSpPr>
          <a:xfrm>
            <a:off x="6095999" y="1290561"/>
            <a:ext cx="5439906" cy="4946667"/>
            <a:chOff x="6095999" y="1290561"/>
            <a:chExt cx="5439906" cy="4946667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6F7C4ECC-F74D-E00E-E3A9-85903477691C}"/>
                </a:ext>
              </a:extLst>
            </p:cNvPr>
            <p:cNvSpPr/>
            <p:nvPr/>
          </p:nvSpPr>
          <p:spPr>
            <a:xfrm>
              <a:off x="6096000" y="1290561"/>
              <a:ext cx="5439905" cy="8369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u="none" strike="noStrike" dirty="0">
                  <a:solidFill>
                    <a:srgbClr val="000000"/>
                  </a:solidFill>
                  <a:effectLst/>
                  <a:latin typeface="Gadugi" panose="020B0502040204020203" pitchFamily="34" charset="0"/>
                </a:rPr>
                <a:t>je souhaite pouvoir initier une quête lorsque j'accepte l'aide proposée par le PNJ allié</a:t>
              </a:r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9AC0F2D9-1BB7-AD4A-A7B6-3BFE34717E59}"/>
                </a:ext>
              </a:extLst>
            </p:cNvPr>
            <p:cNvSpPr/>
            <p:nvPr/>
          </p:nvSpPr>
          <p:spPr>
            <a:xfrm>
              <a:off x="6095999" y="2361374"/>
              <a:ext cx="5439905" cy="16465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u="none" strike="noStrike" dirty="0">
                  <a:solidFill>
                    <a:srgbClr val="000000"/>
                  </a:solidFill>
                  <a:effectLst/>
                  <a:latin typeface="Gadugi" panose="020B0502040204020203" pitchFamily="34" charset="0"/>
                </a:rPr>
                <a:t>lorsque j'essaie d'interagir à nouveau avec le même PNJ allié sans avoir encore accompli la quête, je souhaite recevoir une notification indiquant "Tu n'as pas encore accompli la quête".</a:t>
              </a:r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7B3FB270-8400-87A3-811A-164CC03C7AC9}"/>
                </a:ext>
              </a:extLst>
            </p:cNvPr>
            <p:cNvSpPr/>
            <p:nvPr/>
          </p:nvSpPr>
          <p:spPr>
            <a:xfrm>
              <a:off x="6096000" y="4247185"/>
              <a:ext cx="5439905" cy="8369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fr-FR" sz="1800" u="none" strike="noStrike" dirty="0">
                  <a:solidFill>
                    <a:srgbClr val="000000"/>
                  </a:solidFill>
                  <a:effectLst/>
                  <a:latin typeface="Gadugi" panose="020B0502040204020203" pitchFamily="34" charset="0"/>
                </a:rPr>
                <a:t>lorsque je reviens vers le PNJ allié après avoir accompli la quête, je souhaite recevoir des félicitations de sa part.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4200B0C6-BBCC-4706-4FB9-BE11D94CCB74}"/>
                </a:ext>
              </a:extLst>
            </p:cNvPr>
            <p:cNvSpPr/>
            <p:nvPr/>
          </p:nvSpPr>
          <p:spPr>
            <a:xfrm>
              <a:off x="6096000" y="5400319"/>
              <a:ext cx="5439905" cy="8369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fr-FR" sz="1800" u="none" strike="noStrike" dirty="0">
                  <a:solidFill>
                    <a:srgbClr val="000000"/>
                  </a:solidFill>
                  <a:effectLst/>
                  <a:latin typeface="Gadugi" panose="020B0502040204020203" pitchFamily="34" charset="0"/>
                </a:rPr>
                <a:t>après avoir réussi la quête, je souhaite qu'un objet spécial apparaisse sur la carte (prix)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707742E-0700-B361-E712-76072542121D}"/>
              </a:ext>
            </a:extLst>
          </p:cNvPr>
          <p:cNvGrpSpPr/>
          <p:nvPr/>
        </p:nvGrpSpPr>
        <p:grpSpPr>
          <a:xfrm>
            <a:off x="838200" y="1847650"/>
            <a:ext cx="5257800" cy="3971124"/>
            <a:chOff x="838200" y="1847650"/>
            <a:chExt cx="5257800" cy="3971124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810F3614-B95B-D5D2-8E1A-56486933F36B}"/>
                </a:ext>
              </a:extLst>
            </p:cNvPr>
            <p:cNvSpPr/>
            <p:nvPr/>
          </p:nvSpPr>
          <p:spPr>
            <a:xfrm>
              <a:off x="838200" y="3093657"/>
              <a:ext cx="2185987" cy="67068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atin typeface="Gadugi" panose="020B0502040204020203" pitchFamily="34" charset="0"/>
                </a:rPr>
                <a:t>En tant que joueur…</a:t>
              </a:r>
            </a:p>
          </p:txBody>
        </p: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F969E7E1-BF92-07F2-191E-146893F172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697" y="1847650"/>
              <a:ext cx="3149303" cy="140045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7F7F517E-61FE-B914-25A9-20CA87880420}"/>
                </a:ext>
              </a:extLst>
            </p:cNvPr>
            <p:cNvCxnSpPr>
              <a:cxnSpLocks/>
              <a:stCxn id="5" idx="3"/>
              <a:endCxn id="30" idx="1"/>
            </p:cNvCxnSpPr>
            <p:nvPr/>
          </p:nvCxnSpPr>
          <p:spPr>
            <a:xfrm flipV="1">
              <a:off x="3024187" y="3184638"/>
              <a:ext cx="3071812" cy="24436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4E42F4DB-A2F5-9444-0A99-FF930A3160A0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2946697" y="3654069"/>
              <a:ext cx="3149303" cy="101157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DA1BBC2E-DA66-4C97-B466-3E84C2A58B63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774731" y="3764343"/>
              <a:ext cx="3321269" cy="205443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5479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0F352-9C07-18F7-75FD-F84878F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Sprint 3 - </a:t>
            </a:r>
            <a:r>
              <a:rPr lang="fr-FR" b="1" dirty="0">
                <a:solidFill>
                  <a:schemeClr val="accent2"/>
                </a:solidFill>
                <a:latin typeface="Gadugi" panose="020B0502040204020203" pitchFamily="34" charset="0"/>
              </a:rPr>
              <a:t>Rémy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AF58B6E-7CFE-B862-8FBE-51391DE2C36D}"/>
              </a:ext>
            </a:extLst>
          </p:cNvPr>
          <p:cNvSpPr/>
          <p:nvPr/>
        </p:nvSpPr>
        <p:spPr>
          <a:xfrm>
            <a:off x="3933496" y="2285997"/>
            <a:ext cx="4325007" cy="2096814"/>
          </a:xfrm>
          <a:prstGeom prst="ellipse">
            <a:avLst/>
          </a:prstGeom>
          <a:noFill/>
          <a:ln w="1079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Gadugi" panose="020B0502040204020203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D0B737A-BC6B-5F38-C95C-1919CCAA3E3B}"/>
              </a:ext>
            </a:extLst>
          </p:cNvPr>
          <p:cNvSpPr/>
          <p:nvPr/>
        </p:nvSpPr>
        <p:spPr>
          <a:xfrm>
            <a:off x="1069676" y="2858149"/>
            <a:ext cx="4737336" cy="8940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Rajout d’une porte (changement de la carte en fonction de l’état de la quête)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39BEC3B-B8F7-C582-B67B-F1B6FA2D56B1}"/>
              </a:ext>
            </a:extLst>
          </p:cNvPr>
          <p:cNvSpPr/>
          <p:nvPr/>
        </p:nvSpPr>
        <p:spPr>
          <a:xfrm>
            <a:off x="6616464" y="3016186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Création des statistiques du joueur</a:t>
            </a:r>
          </a:p>
        </p:txBody>
      </p:sp>
    </p:spTree>
    <p:extLst>
      <p:ext uri="{BB962C8B-B14F-4D97-AF65-F5344CB8AC3E}">
        <p14:creationId xmlns:p14="http://schemas.microsoft.com/office/powerpoint/2010/main" val="769480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0F352-9C07-18F7-75FD-F84878F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Sprint 3 - </a:t>
            </a:r>
            <a:r>
              <a:rPr lang="fr-FR" b="1" dirty="0">
                <a:solidFill>
                  <a:schemeClr val="accent2"/>
                </a:solidFill>
                <a:latin typeface="Gadugi" panose="020B0502040204020203" pitchFamily="34" charset="0"/>
              </a:rPr>
              <a:t>Mathilde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9C3056F-76A4-ED5E-63A8-13B9730C0B19}"/>
              </a:ext>
            </a:extLst>
          </p:cNvPr>
          <p:cNvSpPr/>
          <p:nvPr/>
        </p:nvSpPr>
        <p:spPr>
          <a:xfrm>
            <a:off x="3933496" y="2285997"/>
            <a:ext cx="4325007" cy="2096814"/>
          </a:xfrm>
          <a:prstGeom prst="ellipse">
            <a:avLst/>
          </a:prstGeom>
          <a:noFill/>
          <a:ln w="1079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Gadugi" panose="020B0502040204020203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DF35840-624D-2B2C-C303-AF67929F25D2}"/>
              </a:ext>
            </a:extLst>
          </p:cNvPr>
          <p:cNvSpPr/>
          <p:nvPr/>
        </p:nvSpPr>
        <p:spPr>
          <a:xfrm>
            <a:off x="1069676" y="3016186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Continuation de la création de la </a:t>
            </a:r>
            <a:r>
              <a:rPr lang="fr-FR" dirty="0" err="1">
                <a:solidFill>
                  <a:schemeClr val="tx1"/>
                </a:solidFill>
                <a:latin typeface="Gadugi" panose="020B0502040204020203" pitchFamily="34" charset="0"/>
              </a:rPr>
              <a:t>map</a:t>
            </a:r>
            <a:endParaRPr lang="fr-FR" dirty="0">
              <a:solidFill>
                <a:schemeClr val="tx1"/>
              </a:solidFill>
              <a:latin typeface="Gadugi" panose="020B0502040204020203" pitchFamily="34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29391CD-EF7D-A11B-0BA2-877E48DD8713}"/>
              </a:ext>
            </a:extLst>
          </p:cNvPr>
          <p:cNvSpPr/>
          <p:nvPr/>
        </p:nvSpPr>
        <p:spPr>
          <a:xfrm>
            <a:off x="6616464" y="3016186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Continuation de la création graphique d’objets pour l’inventaire</a:t>
            </a:r>
          </a:p>
        </p:txBody>
      </p:sp>
    </p:spTree>
    <p:extLst>
      <p:ext uri="{BB962C8B-B14F-4D97-AF65-F5344CB8AC3E}">
        <p14:creationId xmlns:p14="http://schemas.microsoft.com/office/powerpoint/2010/main" val="3067572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0F352-9C07-18F7-75FD-F84878F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Sprint 3 - </a:t>
            </a:r>
            <a:r>
              <a:rPr lang="fr-FR" b="1" dirty="0">
                <a:solidFill>
                  <a:schemeClr val="accent2"/>
                </a:solidFill>
                <a:latin typeface="Gadugi" panose="020B0502040204020203" pitchFamily="34" charset="0"/>
              </a:rPr>
              <a:t>Louis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7A419E2-401D-CC6D-6763-C866E73AB239}"/>
              </a:ext>
            </a:extLst>
          </p:cNvPr>
          <p:cNvSpPr/>
          <p:nvPr/>
        </p:nvSpPr>
        <p:spPr>
          <a:xfrm>
            <a:off x="3933496" y="2285997"/>
            <a:ext cx="4325007" cy="2096814"/>
          </a:xfrm>
          <a:prstGeom prst="ellipse">
            <a:avLst/>
          </a:prstGeom>
          <a:noFill/>
          <a:ln w="1079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Gadugi" panose="020B0502040204020203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A76C968-7216-91B7-9E37-9F8DA5105DFF}"/>
              </a:ext>
            </a:extLst>
          </p:cNvPr>
          <p:cNvSpPr/>
          <p:nvPr/>
        </p:nvSpPr>
        <p:spPr>
          <a:xfrm>
            <a:off x="1069676" y="3016186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Fin de l’implémentation écran des règles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C3AEA96-61DA-22D5-BC75-DA2011772C2D}"/>
              </a:ext>
            </a:extLst>
          </p:cNvPr>
          <p:cNvSpPr/>
          <p:nvPr/>
        </p:nvSpPr>
        <p:spPr>
          <a:xfrm>
            <a:off x="6616464" y="3016186"/>
            <a:ext cx="4737336" cy="5779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Gadugi" panose="020B0502040204020203" pitchFamily="34" charset="0"/>
              </a:rPr>
              <a:t>Amélioration du diagramme UML</a:t>
            </a:r>
          </a:p>
        </p:txBody>
      </p:sp>
    </p:spTree>
    <p:extLst>
      <p:ext uri="{BB962C8B-B14F-4D97-AF65-F5344CB8AC3E}">
        <p14:creationId xmlns:p14="http://schemas.microsoft.com/office/powerpoint/2010/main" val="1149786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35272-4F89-134E-7973-14756CB62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3497"/>
            <a:ext cx="9144000" cy="1079584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Choix de conception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175CAD-6A48-635A-D2B1-6B2EBF467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1478"/>
            <a:ext cx="9144000" cy="53557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Curs7d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FBB2E68B-4FCA-1908-5C3A-21B0B531CD2C}"/>
              </a:ext>
            </a:extLst>
          </p:cNvPr>
          <p:cNvSpPr txBox="1">
            <a:spLocks/>
          </p:cNvSpPr>
          <p:nvPr/>
        </p:nvSpPr>
        <p:spPr>
          <a:xfrm>
            <a:off x="430925" y="378827"/>
            <a:ext cx="3273972" cy="5355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adugi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adugi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Gadugi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Gadugi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Gadugi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dirty="0">
                <a:solidFill>
                  <a:schemeClr val="bg1"/>
                </a:solidFill>
              </a:rPr>
              <a:t>Présentation Technique</a:t>
            </a:r>
          </a:p>
        </p:txBody>
      </p:sp>
    </p:spTree>
    <p:extLst>
      <p:ext uri="{BB962C8B-B14F-4D97-AF65-F5344CB8AC3E}">
        <p14:creationId xmlns:p14="http://schemas.microsoft.com/office/powerpoint/2010/main" val="328584664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0F352-9C07-18F7-75FD-F84878F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Choix de conception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D8D8030-28CA-B296-1F2B-5BFF9C9CDA28}"/>
              </a:ext>
            </a:extLst>
          </p:cNvPr>
          <p:cNvSpPr/>
          <p:nvPr/>
        </p:nvSpPr>
        <p:spPr>
          <a:xfrm>
            <a:off x="144454" y="2964798"/>
            <a:ext cx="5445462" cy="92840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Gadugi" panose="020B0502040204020203" pitchFamily="34" charset="0"/>
              </a:rPr>
              <a:t>Utilisation de la libraire </a:t>
            </a:r>
            <a:r>
              <a:rPr lang="fr-FR" sz="2800" dirty="0" err="1">
                <a:latin typeface="Gadugi" panose="020B0502040204020203" pitchFamily="34" charset="0"/>
              </a:rPr>
              <a:t>libGDX</a:t>
            </a:r>
            <a:endParaRPr lang="fr-FR" sz="2800" dirty="0">
              <a:latin typeface="Gadugi" panose="020B0502040204020203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CDFDFE2-7583-A376-B27E-72FB5A7857F8}"/>
              </a:ext>
            </a:extLst>
          </p:cNvPr>
          <p:cNvSpPr/>
          <p:nvPr/>
        </p:nvSpPr>
        <p:spPr>
          <a:xfrm>
            <a:off x="6602086" y="2964798"/>
            <a:ext cx="5086998" cy="92840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Gadugi" panose="020B0502040204020203" pitchFamily="34" charset="0"/>
              </a:rPr>
              <a:t>Utilisation de </a:t>
            </a:r>
            <a:r>
              <a:rPr lang="fr-FR" sz="2800" dirty="0" err="1">
                <a:latin typeface="Gadugi" panose="020B0502040204020203" pitchFamily="34" charset="0"/>
              </a:rPr>
              <a:t>Tiled</a:t>
            </a:r>
            <a:r>
              <a:rPr lang="fr-FR" sz="2800" dirty="0">
                <a:latin typeface="Gadugi" panose="020B0502040204020203" pitchFamily="34" charset="0"/>
              </a:rPr>
              <a:t> </a:t>
            </a:r>
            <a:r>
              <a:rPr lang="fr-FR" sz="2800" dirty="0" err="1">
                <a:latin typeface="Gadugi" panose="020B0502040204020203" pitchFamily="34" charset="0"/>
              </a:rPr>
              <a:t>Map</a:t>
            </a:r>
            <a:endParaRPr lang="fr-FR" sz="28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998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35272-4F89-134E-7973-14756CB62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3497"/>
            <a:ext cx="9144000" cy="1079584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Diagramme UML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175CAD-6A48-635A-D2B1-6B2EBF467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1478"/>
            <a:ext cx="9144000" cy="53557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Curs7d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55A7D2FE-9F6B-F65C-BAAE-2E2CEAE17DA9}"/>
              </a:ext>
            </a:extLst>
          </p:cNvPr>
          <p:cNvSpPr txBox="1">
            <a:spLocks/>
          </p:cNvSpPr>
          <p:nvPr/>
        </p:nvSpPr>
        <p:spPr>
          <a:xfrm>
            <a:off x="430925" y="378827"/>
            <a:ext cx="3273972" cy="5355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adugi" panose="020B050204020402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adugi" panose="020B050204020402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Gadugi" panose="020B050204020402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Gadugi" panose="020B050204020402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Gadugi" panose="020B050204020402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dirty="0">
                <a:solidFill>
                  <a:schemeClr val="bg1"/>
                </a:solidFill>
              </a:rPr>
              <a:t>Présentation Technique</a:t>
            </a:r>
          </a:p>
        </p:txBody>
      </p:sp>
    </p:spTree>
    <p:extLst>
      <p:ext uri="{BB962C8B-B14F-4D97-AF65-F5344CB8AC3E}">
        <p14:creationId xmlns:p14="http://schemas.microsoft.com/office/powerpoint/2010/main" val="5570616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7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A2A62085-2FAB-2F4B-0FCB-83789260C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0723"/>
            <a:ext cx="12565625" cy="88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54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0F352-9C07-18F7-75FD-F84878F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Création du projet rendu dans un premier temps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E89F8307-0F38-39F6-3609-D8FD40BCAB7C}"/>
              </a:ext>
            </a:extLst>
          </p:cNvPr>
          <p:cNvGrpSpPr/>
          <p:nvPr/>
        </p:nvGrpSpPr>
        <p:grpSpPr>
          <a:xfrm>
            <a:off x="1949547" y="1936909"/>
            <a:ext cx="3528848" cy="2509116"/>
            <a:chOff x="838200" y="2017986"/>
            <a:chExt cx="3528848" cy="2509116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DFFDB799-8198-B639-2DE7-792E9BB17662}"/>
                </a:ext>
              </a:extLst>
            </p:cNvPr>
            <p:cNvSpPr/>
            <p:nvPr/>
          </p:nvSpPr>
          <p:spPr>
            <a:xfrm>
              <a:off x="838200" y="2330897"/>
              <a:ext cx="3528848" cy="2196205"/>
            </a:xfrm>
            <a:prstGeom prst="roundRect">
              <a:avLst>
                <a:gd name="adj" fmla="val 126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  <a:latin typeface="Gadugi" panose="020B0502040204020203" pitchFamily="34" charset="0"/>
                </a:rPr>
                <a:t>Ajout de la caméra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  <a:latin typeface="Gadugi" panose="020B0502040204020203" pitchFamily="34" charset="0"/>
                </a:rPr>
                <a:t>Ajout de la lecture du clavier (touches directionnelles) pour déplacer la caméra et le joueur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30126A44-5A51-FA2C-2F1D-5D2B8CB94588}"/>
                </a:ext>
              </a:extLst>
            </p:cNvPr>
            <p:cNvSpPr/>
            <p:nvPr/>
          </p:nvSpPr>
          <p:spPr>
            <a:xfrm>
              <a:off x="838200" y="2017986"/>
              <a:ext cx="3528848" cy="85773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latin typeface="Gadugi" panose="020B0502040204020203" pitchFamily="34" charset="0"/>
                </a:rPr>
                <a:t>Caméra &amp; déplacement joueur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8688D9D0-9BFB-A7BC-CCF6-9304CCF171B7}"/>
              </a:ext>
            </a:extLst>
          </p:cNvPr>
          <p:cNvGrpSpPr/>
          <p:nvPr/>
        </p:nvGrpSpPr>
        <p:grpSpPr>
          <a:xfrm>
            <a:off x="6713607" y="1880552"/>
            <a:ext cx="3528848" cy="4709786"/>
            <a:chOff x="4807226" y="1902029"/>
            <a:chExt cx="3528848" cy="4709786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45F3945F-402F-03A6-1DC8-21B40201235D}"/>
                </a:ext>
              </a:extLst>
            </p:cNvPr>
            <p:cNvSpPr/>
            <p:nvPr/>
          </p:nvSpPr>
          <p:spPr>
            <a:xfrm>
              <a:off x="4807226" y="2017986"/>
              <a:ext cx="3528848" cy="4593829"/>
            </a:xfrm>
            <a:prstGeom prst="roundRect">
              <a:avLst>
                <a:gd name="adj" fmla="val 126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  <a:latin typeface="Gadugi" panose="020B0502040204020203" pitchFamily="34" charset="0"/>
                </a:rPr>
                <a:t>Création de la classe inventaire (caractéristiques des objets)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  <a:latin typeface="Gadugi" panose="020B0502040204020203" pitchFamily="34" charset="0"/>
                </a:rPr>
                <a:t>Implémentation sous forme de liste l’ensemble des objets créés, la description associé et le design.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  <a:latin typeface="Gadugi" panose="020B0502040204020203" pitchFamily="34" charset="0"/>
                </a:rPr>
                <a:t>Création de premiers design simples pour les tester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  <a:latin typeface="Gadugi" panose="020B0502040204020203" pitchFamily="34" charset="0"/>
                </a:rPr>
                <a:t>Tentative de création de première méthodes </a:t>
              </a:r>
              <a:r>
                <a:rPr lang="fr-FR" dirty="0" err="1">
                  <a:solidFill>
                    <a:schemeClr val="tx1"/>
                  </a:solidFill>
                  <a:latin typeface="Gadugi" panose="020B0502040204020203" pitchFamily="34" charset="0"/>
                </a:rPr>
                <a:t>render</a:t>
              </a:r>
              <a:r>
                <a:rPr lang="fr-FR" dirty="0">
                  <a:solidFill>
                    <a:schemeClr val="tx1"/>
                  </a:solidFill>
                  <a:latin typeface="Gadugi" panose="020B0502040204020203" pitchFamily="34" charset="0"/>
                </a:rPr>
                <a:t> sans succès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7538FB28-A668-89DE-F2E9-8ED3B78E5663}"/>
                </a:ext>
              </a:extLst>
            </p:cNvPr>
            <p:cNvSpPr/>
            <p:nvPr/>
          </p:nvSpPr>
          <p:spPr>
            <a:xfrm>
              <a:off x="4807226" y="1902029"/>
              <a:ext cx="3528848" cy="85773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latin typeface="Gadugi" panose="020B0502040204020203" pitchFamily="34" charset="0"/>
                </a:rPr>
                <a:t>Début inventaire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8676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0F352-9C07-18F7-75FD-F84878F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Création du projet rendu dans un premier temps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E89F8307-0F38-39F6-3609-D8FD40BCAB7C}"/>
              </a:ext>
            </a:extLst>
          </p:cNvPr>
          <p:cNvGrpSpPr/>
          <p:nvPr/>
        </p:nvGrpSpPr>
        <p:grpSpPr>
          <a:xfrm>
            <a:off x="402100" y="2588091"/>
            <a:ext cx="3528848" cy="2509116"/>
            <a:chOff x="838200" y="2017986"/>
            <a:chExt cx="3528848" cy="2509116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DFFDB799-8198-B639-2DE7-792E9BB17662}"/>
                </a:ext>
              </a:extLst>
            </p:cNvPr>
            <p:cNvSpPr/>
            <p:nvPr/>
          </p:nvSpPr>
          <p:spPr>
            <a:xfrm>
              <a:off x="838200" y="2330897"/>
              <a:ext cx="3528848" cy="2196205"/>
            </a:xfrm>
            <a:prstGeom prst="roundRect">
              <a:avLst>
                <a:gd name="adj" fmla="val 126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  <a:latin typeface="Gadugi" panose="020B0502040204020203" pitchFamily="34" charset="0"/>
                </a:rPr>
                <a:t>Récupération des « </a:t>
              </a:r>
              <a:r>
                <a:rPr lang="fr-FR" dirty="0" err="1">
                  <a:solidFill>
                    <a:schemeClr val="tx1"/>
                  </a:solidFill>
                  <a:latin typeface="Gadugi" panose="020B0502040204020203" pitchFamily="34" charset="0"/>
                </a:rPr>
                <a:t>layers</a:t>
              </a:r>
              <a:r>
                <a:rPr lang="fr-FR" dirty="0">
                  <a:solidFill>
                    <a:schemeClr val="tx1"/>
                  </a:solidFill>
                  <a:latin typeface="Gadugi" panose="020B0502040204020203" pitchFamily="34" charset="0"/>
                </a:rPr>
                <a:t> » qui ne peuvent pas être parcouru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  <a:latin typeface="Gadugi" panose="020B0502040204020203" pitchFamily="34" charset="0"/>
                </a:rPr>
                <a:t>Ajout de test pour les déplacements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30126A44-5A51-FA2C-2F1D-5D2B8CB94588}"/>
                </a:ext>
              </a:extLst>
            </p:cNvPr>
            <p:cNvSpPr/>
            <p:nvPr/>
          </p:nvSpPr>
          <p:spPr>
            <a:xfrm>
              <a:off x="838200" y="2017986"/>
              <a:ext cx="3528848" cy="8577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latin typeface="Gadugi" panose="020B0502040204020203" pitchFamily="34" charset="0"/>
                </a:rPr>
                <a:t>Collision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8688D9D0-9BFB-A7BC-CCF6-9304CCF171B7}"/>
              </a:ext>
            </a:extLst>
          </p:cNvPr>
          <p:cNvGrpSpPr/>
          <p:nvPr/>
        </p:nvGrpSpPr>
        <p:grpSpPr>
          <a:xfrm>
            <a:off x="4331576" y="2588091"/>
            <a:ext cx="3528848" cy="1463404"/>
            <a:chOff x="4807226" y="1902029"/>
            <a:chExt cx="3528848" cy="146340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45F3945F-402F-03A6-1DC8-21B40201235D}"/>
                </a:ext>
              </a:extLst>
            </p:cNvPr>
            <p:cNvSpPr/>
            <p:nvPr/>
          </p:nvSpPr>
          <p:spPr>
            <a:xfrm>
              <a:off x="4807226" y="2214940"/>
              <a:ext cx="3528848" cy="1150493"/>
            </a:xfrm>
            <a:prstGeom prst="roundRect">
              <a:avLst>
                <a:gd name="adj" fmla="val 285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pc="-150" dirty="0">
                  <a:solidFill>
                    <a:schemeClr val="tx1"/>
                  </a:solidFill>
                  <a:latin typeface="Gadugi" panose="020B0502040204020203" pitchFamily="34" charset="0"/>
                </a:rPr>
                <a:t>Écran de combat et attaques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7538FB28-A668-89DE-F2E9-8ED3B78E5663}"/>
                </a:ext>
              </a:extLst>
            </p:cNvPr>
            <p:cNvSpPr/>
            <p:nvPr/>
          </p:nvSpPr>
          <p:spPr>
            <a:xfrm>
              <a:off x="4807226" y="1902029"/>
              <a:ext cx="3528848" cy="8577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latin typeface="Gadugi" panose="020B0502040204020203" pitchFamily="34" charset="0"/>
                </a:rPr>
                <a:t>Combats</a:t>
              </a:r>
            </a:p>
          </p:txBody>
        </p:sp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DB850A9-9CCF-7B98-DC68-B27C26402458}"/>
              </a:ext>
            </a:extLst>
          </p:cNvPr>
          <p:cNvSpPr/>
          <p:nvPr/>
        </p:nvSpPr>
        <p:spPr>
          <a:xfrm>
            <a:off x="4331576" y="1690688"/>
            <a:ext cx="3528848" cy="5027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latin typeface="Gadugi" panose="020B0502040204020203" pitchFamily="34" charset="0"/>
              </a:rPr>
              <a:t>Interférables</a:t>
            </a:r>
            <a:endParaRPr lang="fr-FR" sz="2400" b="1" dirty="0">
              <a:latin typeface="Gadugi" panose="020B0502040204020203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ACC3346-4C89-07B6-6C98-85BFE4C3D28B}"/>
              </a:ext>
            </a:extLst>
          </p:cNvPr>
          <p:cNvSpPr/>
          <p:nvPr/>
        </p:nvSpPr>
        <p:spPr>
          <a:xfrm>
            <a:off x="8261052" y="2588091"/>
            <a:ext cx="3528848" cy="85773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Gadugi" panose="020B0502040204020203" pitchFamily="34" charset="0"/>
              </a:rPr>
              <a:t>Dialogues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84ADD72-231E-C0CC-0547-4014F727C111}"/>
              </a:ext>
            </a:extLst>
          </p:cNvPr>
          <p:cNvSpPr/>
          <p:nvPr/>
        </p:nvSpPr>
        <p:spPr>
          <a:xfrm>
            <a:off x="8201365" y="4942359"/>
            <a:ext cx="3528848" cy="54876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Gadugi" panose="020B0502040204020203" pitchFamily="34" charset="0"/>
              </a:rPr>
              <a:t>Dialogues implantés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EFD9B06-2582-E648-9B45-333BE08F5C3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025476" y="3445827"/>
            <a:ext cx="0" cy="1496532"/>
          </a:xfrm>
          <a:prstGeom prst="straightConnector1">
            <a:avLst/>
          </a:prstGeom>
          <a:ln w="857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57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0F352-9C07-18F7-75FD-F84878F3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Gadugi" panose="020B0502040204020203" pitchFamily="34" charset="0"/>
              </a:rPr>
              <a:t>Création du projet rendu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E89F8307-0F38-39F6-3609-D8FD40BCAB7C}"/>
              </a:ext>
            </a:extLst>
          </p:cNvPr>
          <p:cNvGrpSpPr/>
          <p:nvPr/>
        </p:nvGrpSpPr>
        <p:grpSpPr>
          <a:xfrm>
            <a:off x="838200" y="1779014"/>
            <a:ext cx="3528848" cy="1973909"/>
            <a:chOff x="838200" y="2017986"/>
            <a:chExt cx="3528848" cy="197390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DFFDB799-8198-B639-2DE7-792E9BB17662}"/>
                </a:ext>
              </a:extLst>
            </p:cNvPr>
            <p:cNvSpPr/>
            <p:nvPr/>
          </p:nvSpPr>
          <p:spPr>
            <a:xfrm>
              <a:off x="838200" y="2330897"/>
              <a:ext cx="3528848" cy="1660998"/>
            </a:xfrm>
            <a:prstGeom prst="roundRect">
              <a:avLst>
                <a:gd name="adj" fmla="val 228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  <a:latin typeface="Gadugi" panose="020B0502040204020203" pitchFamily="34" charset="0"/>
                </a:rPr>
                <a:t>Passage d’une carte à une autre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  <a:latin typeface="Gadugi" panose="020B0502040204020203" pitchFamily="34" charset="0"/>
                </a:rPr>
                <a:t>Mise à jour des </a:t>
              </a:r>
              <a:r>
                <a:rPr lang="fr-FR" dirty="0" err="1">
                  <a:solidFill>
                    <a:schemeClr val="tx1"/>
                  </a:solidFill>
                  <a:latin typeface="Gadugi" panose="020B0502040204020203" pitchFamily="34" charset="0"/>
                </a:rPr>
                <a:t>colisions</a:t>
              </a:r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30126A44-5A51-FA2C-2F1D-5D2B8CB94588}"/>
                </a:ext>
              </a:extLst>
            </p:cNvPr>
            <p:cNvSpPr/>
            <p:nvPr/>
          </p:nvSpPr>
          <p:spPr>
            <a:xfrm>
              <a:off x="838200" y="2017986"/>
              <a:ext cx="3528848" cy="85773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latin typeface="Gadugi" panose="020B0502040204020203" pitchFamily="34" charset="0"/>
                </a:rPr>
                <a:t>Ajout de porte ouvrable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8688D9D0-9BFB-A7BC-CCF6-9304CCF171B7}"/>
              </a:ext>
            </a:extLst>
          </p:cNvPr>
          <p:cNvGrpSpPr/>
          <p:nvPr/>
        </p:nvGrpSpPr>
        <p:grpSpPr>
          <a:xfrm>
            <a:off x="4691575" y="1179644"/>
            <a:ext cx="3528848" cy="3479240"/>
            <a:chOff x="4807226" y="1902029"/>
            <a:chExt cx="3528848" cy="3479240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45F3945F-402F-03A6-1DC8-21B40201235D}"/>
                </a:ext>
              </a:extLst>
            </p:cNvPr>
            <p:cNvSpPr/>
            <p:nvPr/>
          </p:nvSpPr>
          <p:spPr>
            <a:xfrm>
              <a:off x="4807226" y="2017987"/>
              <a:ext cx="3528848" cy="3363282"/>
            </a:xfrm>
            <a:prstGeom prst="roundRect">
              <a:avLst>
                <a:gd name="adj" fmla="val 126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  <a:latin typeface="Gadugi" panose="020B0502040204020203" pitchFamily="34" charset="0"/>
                </a:rPr>
                <a:t>Rendu de la carte effectué sur </a:t>
              </a:r>
              <a:r>
                <a:rPr lang="fr-FR" dirty="0" err="1">
                  <a:solidFill>
                    <a:schemeClr val="tx1"/>
                  </a:solidFill>
                  <a:latin typeface="Gadugi" panose="020B0502040204020203" pitchFamily="34" charset="0"/>
                </a:rPr>
                <a:t>Tiled</a:t>
              </a:r>
              <a:r>
                <a:rPr lang="fr-FR" dirty="0">
                  <a:solidFill>
                    <a:schemeClr val="tx1"/>
                  </a:solidFill>
                  <a:latin typeface="Gadugi" panose="020B0502040204020203" pitchFamily="34" charset="0"/>
                </a:rPr>
                <a:t> avec </a:t>
              </a:r>
              <a:r>
                <a:rPr lang="fr-FR" sz="1800" b="0" i="0" u="none" strike="noStrike" dirty="0">
                  <a:solidFill>
                    <a:srgbClr val="000000"/>
                  </a:solidFill>
                  <a:effectLst/>
                  <a:latin typeface="Gadugi" panose="020B0502040204020203" pitchFamily="34" charset="0"/>
                </a:rPr>
                <a:t>la création de 5 </a:t>
              </a:r>
              <a:r>
                <a:rPr lang="fr-FR" sz="1800" b="0" i="0" u="none" strike="noStrike" dirty="0" err="1">
                  <a:solidFill>
                    <a:srgbClr val="000000"/>
                  </a:solidFill>
                  <a:effectLst/>
                  <a:latin typeface="Gadugi" panose="020B0502040204020203" pitchFamily="34" charset="0"/>
                </a:rPr>
                <a:t>map</a:t>
              </a:r>
              <a:r>
                <a:rPr lang="fr-FR" sz="1800" b="0" i="0" u="none" strike="noStrike" dirty="0">
                  <a:solidFill>
                    <a:srgbClr val="000000"/>
                  </a:solidFill>
                  <a:effectLst/>
                  <a:latin typeface="Gadugi" panose="020B0502040204020203" pitchFamily="34" charset="0"/>
                </a:rPr>
                <a:t> différentes pour l’implémenter dans le code java</a:t>
              </a:r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800" b="0" i="0" u="none" strike="noStrike" dirty="0">
                  <a:solidFill>
                    <a:srgbClr val="000000"/>
                  </a:solidFill>
                  <a:effectLst/>
                  <a:latin typeface="Gadugi" panose="020B0502040204020203" pitchFamily="34" charset="0"/>
                </a:rPr>
                <a:t>Ajout de tous les design pour le perso, les personnages de quêtes, et l’ensemble des objets</a:t>
              </a:r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7538FB28-A668-89DE-F2E9-8ED3B78E5663}"/>
                </a:ext>
              </a:extLst>
            </p:cNvPr>
            <p:cNvSpPr/>
            <p:nvPr/>
          </p:nvSpPr>
          <p:spPr>
            <a:xfrm>
              <a:off x="4807226" y="1902029"/>
              <a:ext cx="3528848" cy="85773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latin typeface="Gadugi" panose="020B0502040204020203" pitchFamily="34" charset="0"/>
                </a:rPr>
                <a:t>Amélioration de la carte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10F282D0-1EB8-4C67-1BBF-F836AB7FB03A}"/>
              </a:ext>
            </a:extLst>
          </p:cNvPr>
          <p:cNvGrpSpPr/>
          <p:nvPr/>
        </p:nvGrpSpPr>
        <p:grpSpPr>
          <a:xfrm>
            <a:off x="838200" y="4386175"/>
            <a:ext cx="3528848" cy="1733272"/>
            <a:chOff x="838200" y="2017986"/>
            <a:chExt cx="3528848" cy="1733272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6002CA57-7B01-F19E-B4F4-BAF218045034}"/>
                </a:ext>
              </a:extLst>
            </p:cNvPr>
            <p:cNvSpPr/>
            <p:nvPr/>
          </p:nvSpPr>
          <p:spPr>
            <a:xfrm>
              <a:off x="838200" y="2330898"/>
              <a:ext cx="3528848" cy="1420360"/>
            </a:xfrm>
            <a:prstGeom prst="roundRect">
              <a:avLst>
                <a:gd name="adj" fmla="val 314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  <a:latin typeface="Gadugi" panose="020B0502040204020203" pitchFamily="34" charset="0"/>
                </a:rPr>
                <a:t>Création d’une zone d’accueil sur </a:t>
              </a:r>
              <a:r>
                <a:rPr lang="fr-FR" dirty="0" err="1">
                  <a:solidFill>
                    <a:schemeClr val="tx1"/>
                  </a:solidFill>
                  <a:latin typeface="Gadugi" panose="020B0502040204020203" pitchFamily="34" charset="0"/>
                </a:rPr>
                <a:t>Tiled</a:t>
              </a:r>
              <a:r>
                <a:rPr lang="fr-FR" dirty="0">
                  <a:solidFill>
                    <a:schemeClr val="tx1"/>
                  </a:solidFill>
                  <a:latin typeface="Gadugi" panose="020B0502040204020203" pitchFamily="34" charset="0"/>
                </a:rPr>
                <a:t> pour démarrer le jeu</a:t>
              </a:r>
            </a:p>
            <a:p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F2C399D5-13C7-C362-78CF-F43972A324C1}"/>
                </a:ext>
              </a:extLst>
            </p:cNvPr>
            <p:cNvSpPr/>
            <p:nvPr/>
          </p:nvSpPr>
          <p:spPr>
            <a:xfrm>
              <a:off x="838200" y="2017986"/>
              <a:ext cx="3528848" cy="85773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latin typeface="Gadugi" panose="020B0502040204020203" pitchFamily="34" charset="0"/>
                </a:rPr>
                <a:t>Accueil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53D1042-114E-858F-B8DC-0A5D50BFC3E7}"/>
              </a:ext>
            </a:extLst>
          </p:cNvPr>
          <p:cNvGrpSpPr/>
          <p:nvPr/>
        </p:nvGrpSpPr>
        <p:grpSpPr>
          <a:xfrm>
            <a:off x="8544950" y="1505362"/>
            <a:ext cx="3528848" cy="1973909"/>
            <a:chOff x="838200" y="2017986"/>
            <a:chExt cx="3528848" cy="1973909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1597D129-936F-D3A8-52F4-D3390043687F}"/>
                </a:ext>
              </a:extLst>
            </p:cNvPr>
            <p:cNvSpPr/>
            <p:nvPr/>
          </p:nvSpPr>
          <p:spPr>
            <a:xfrm>
              <a:off x="838200" y="2330897"/>
              <a:ext cx="3528848" cy="1660998"/>
            </a:xfrm>
            <a:prstGeom prst="roundRect">
              <a:avLst>
                <a:gd name="adj" fmla="val 228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  <a:latin typeface="Gadugi" panose="020B0502040204020203" pitchFamily="34" charset="0"/>
                </a:rPr>
                <a:t>Implémentation des fonctions principales : affichage, ajout d’un objet dans l’inventaire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4B004BF8-6E93-3797-1771-76527151EC01}"/>
                </a:ext>
              </a:extLst>
            </p:cNvPr>
            <p:cNvSpPr/>
            <p:nvPr/>
          </p:nvSpPr>
          <p:spPr>
            <a:xfrm>
              <a:off x="838200" y="2017986"/>
              <a:ext cx="3528848" cy="85773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latin typeface="Gadugi" panose="020B0502040204020203" pitchFamily="34" charset="0"/>
                </a:rPr>
                <a:t>Inventaire amélioré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5AABBAD-C7EA-A1FB-5223-D473180CA8E5}"/>
              </a:ext>
            </a:extLst>
          </p:cNvPr>
          <p:cNvGrpSpPr/>
          <p:nvPr/>
        </p:nvGrpSpPr>
        <p:grpSpPr>
          <a:xfrm>
            <a:off x="8544950" y="3918099"/>
            <a:ext cx="3528848" cy="2651624"/>
            <a:chOff x="838200" y="2017986"/>
            <a:chExt cx="3528848" cy="2651624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6989AD34-1284-7ED7-D805-D490F2ECB352}"/>
                </a:ext>
              </a:extLst>
            </p:cNvPr>
            <p:cNvSpPr/>
            <p:nvPr/>
          </p:nvSpPr>
          <p:spPr>
            <a:xfrm>
              <a:off x="838200" y="2197785"/>
              <a:ext cx="3528848" cy="2471825"/>
            </a:xfrm>
            <a:prstGeom prst="roundRect">
              <a:avLst>
                <a:gd name="adj" fmla="val 2297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pc="-150" dirty="0">
                  <a:solidFill>
                    <a:schemeClr val="tx1"/>
                  </a:solidFill>
                  <a:latin typeface="Gadugi" panose="020B0502040204020203" pitchFamily="34" charset="0"/>
                </a:rPr>
                <a:t>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pc="-150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pc="-150" dirty="0">
                  <a:solidFill>
                    <a:schemeClr val="tx1"/>
                  </a:solidFill>
                  <a:latin typeface="Gadugi" panose="020B0502040204020203" pitchFamily="34" charset="0"/>
                </a:rPr>
                <a:t>Ajout de l’affichage de l’écran qui explique comment se déplacer et les autres commandes.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pc="-150" dirty="0">
                  <a:solidFill>
                    <a:schemeClr val="tx1"/>
                  </a:solidFill>
                  <a:latin typeface="Gadugi" panose="020B0502040204020203" pitchFamily="34" charset="0"/>
                </a:rPr>
                <a:t>Ajout d’un mécanisme pour l’affichage de cet écran au lancement du jeu</a:t>
              </a: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D356C2E4-5717-68FF-A34A-FDC73D7E7B61}"/>
                </a:ext>
              </a:extLst>
            </p:cNvPr>
            <p:cNvSpPr/>
            <p:nvPr/>
          </p:nvSpPr>
          <p:spPr>
            <a:xfrm>
              <a:off x="838200" y="2017986"/>
              <a:ext cx="3528848" cy="85773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latin typeface="Gadugi" panose="020B0502040204020203" pitchFamily="34" charset="0"/>
                </a:rPr>
                <a:t>Écran de règle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4F4C6724-C576-F5D1-4BB3-EA8030EBDE62}"/>
              </a:ext>
            </a:extLst>
          </p:cNvPr>
          <p:cNvGrpSpPr/>
          <p:nvPr/>
        </p:nvGrpSpPr>
        <p:grpSpPr>
          <a:xfrm>
            <a:off x="4691575" y="5000549"/>
            <a:ext cx="3528848" cy="1733272"/>
            <a:chOff x="838200" y="2017986"/>
            <a:chExt cx="3528848" cy="1733272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9D765BC3-FF7B-D863-E8F5-03EF28A2A38E}"/>
                </a:ext>
              </a:extLst>
            </p:cNvPr>
            <p:cNvSpPr/>
            <p:nvPr/>
          </p:nvSpPr>
          <p:spPr>
            <a:xfrm>
              <a:off x="838200" y="2330898"/>
              <a:ext cx="3528848" cy="1420360"/>
            </a:xfrm>
            <a:prstGeom prst="roundRect">
              <a:avLst>
                <a:gd name="adj" fmla="val 314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tx1"/>
                  </a:solidFill>
                  <a:latin typeface="Gadugi" panose="020B0502040204020203" pitchFamily="34" charset="0"/>
                </a:rPr>
                <a:t>Ajout des statistiques : humeur, connaissance et PV (affichage)</a:t>
              </a:r>
            </a:p>
            <a:p>
              <a:endParaRPr lang="fr-FR" dirty="0">
                <a:solidFill>
                  <a:schemeClr val="tx1"/>
                </a:solidFill>
                <a:latin typeface="Gadugi" panose="020B0502040204020203" pitchFamily="34" charset="0"/>
              </a:endParaRPr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F4698A07-C849-B6C3-A277-541C002107FE}"/>
                </a:ext>
              </a:extLst>
            </p:cNvPr>
            <p:cNvSpPr/>
            <p:nvPr/>
          </p:nvSpPr>
          <p:spPr>
            <a:xfrm>
              <a:off x="838200" y="2017986"/>
              <a:ext cx="3528848" cy="857736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latin typeface="Gadugi" panose="020B0502040204020203" pitchFamily="34" charset="0"/>
                </a:rPr>
                <a:t>Statistiques joueur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700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837</Words>
  <Application>Microsoft Macintosh PowerPoint</Application>
  <PresentationFormat>Grand écran</PresentationFormat>
  <Paragraphs>161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Calibri Light</vt:lpstr>
      <vt:lpstr>Gadugi</vt:lpstr>
      <vt:lpstr>Thème Office</vt:lpstr>
      <vt:lpstr>Projet Long</vt:lpstr>
      <vt:lpstr>Présentation technique</vt:lpstr>
      <vt:lpstr>Choix de conception</vt:lpstr>
      <vt:lpstr>Choix de conception</vt:lpstr>
      <vt:lpstr>Diagramme UML</vt:lpstr>
      <vt:lpstr>Présentation PowerPoint</vt:lpstr>
      <vt:lpstr>Création du projet rendu dans un premier temps</vt:lpstr>
      <vt:lpstr>Création du projet rendu dans un premier temps</vt:lpstr>
      <vt:lpstr>Création du projet rendu</vt:lpstr>
      <vt:lpstr>Sprint 1</vt:lpstr>
      <vt:lpstr>Objectifs du Sprint 1 </vt:lpstr>
      <vt:lpstr>Sprint 1 - Oussama </vt:lpstr>
      <vt:lpstr>Sprint 1 - Rémy</vt:lpstr>
      <vt:lpstr>Sprint 1 - Mathilde</vt:lpstr>
      <vt:lpstr>Sprint 1 - Louis</vt:lpstr>
      <vt:lpstr>Sprint 1 - Zaïd</vt:lpstr>
      <vt:lpstr>Sprint 1 - Mathis</vt:lpstr>
      <vt:lpstr>Sprint 2</vt:lpstr>
      <vt:lpstr>Objectifs du Sprint 2 </vt:lpstr>
      <vt:lpstr>Sprint 2 - Oussama</vt:lpstr>
      <vt:lpstr>Sprint 2 - Rémy</vt:lpstr>
      <vt:lpstr>Sprint 2 - Mathilde</vt:lpstr>
      <vt:lpstr>Sprint 2 - Louis</vt:lpstr>
      <vt:lpstr>Sprint 3</vt:lpstr>
      <vt:lpstr>Objectifs du Sprint 3 </vt:lpstr>
      <vt:lpstr>Sprint 3 - Oussama </vt:lpstr>
      <vt:lpstr>Sprint 3 - Rémy</vt:lpstr>
      <vt:lpstr>Sprint 3 - Mathilde</vt:lpstr>
      <vt:lpstr>Sprint 3 - Louis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Long</dc:title>
  <dc:creator>Mathis Sigier</dc:creator>
  <cp:lastModifiedBy>Mathis Sigier</cp:lastModifiedBy>
  <cp:revision>3</cp:revision>
  <dcterms:created xsi:type="dcterms:W3CDTF">2023-05-29T14:31:08Z</dcterms:created>
  <dcterms:modified xsi:type="dcterms:W3CDTF">2023-05-29T22:52:06Z</dcterms:modified>
</cp:coreProperties>
</file>