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5" r:id="rId9"/>
    <p:sldId id="265" r:id="rId10"/>
    <p:sldId id="264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</p:sldIdLst>
  <p:sldSz cx="9144000" cy="6858000" type="screen4x3"/>
  <p:notesSz cx="9874250" cy="6797675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DBD19-1858-4060-BFA9-AD48FA959027}" type="datetimeFigureOut">
              <a:rPr lang="hu-HU" smtClean="0"/>
              <a:t>2025. 09. 10.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59B9D-0A1F-459C-BD94-25EEC640876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13807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5593123" y="1"/>
            <a:ext cx="4278842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3265A-DC71-47CD-8BC2-BCFDD0F3DC30}" type="datetimeFigureOut">
              <a:rPr lang="hu-HU" smtClean="0"/>
              <a:t>2025. 09. 10.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3408363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987425" y="3271381"/>
            <a:ext cx="789940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209771-1057-4616-AC41-DD91439CB2D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8134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ím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/>
              <a:t>Alcím mintájának szerkesztése</a:t>
            </a:r>
            <a:endParaRPr kumimoji="0" lang="en-US"/>
          </a:p>
        </p:txBody>
      </p:sp>
      <p:sp>
        <p:nvSpPr>
          <p:cNvPr id="28" name="Dátum hely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BD8042-C5AA-4051-86CE-30C97923D02A}" type="datetimeFigureOut">
              <a:rPr lang="hu-HU" smtClean="0"/>
              <a:pPr/>
              <a:t>2025. 09. 10.</a:t>
            </a:fld>
            <a:endParaRPr lang="hu-HU"/>
          </a:p>
        </p:txBody>
      </p:sp>
      <p:sp>
        <p:nvSpPr>
          <p:cNvPr id="17" name="Élőláb hely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hu-HU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83C54F1-CAC2-424E-9A89-A29C53A09131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1" name="Téglalap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3" name="Téglalap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2" name="Téglalap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Téglalap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8042-C5AA-4051-86CE-30C97923D02A}" type="datetimeFigureOut">
              <a:rPr lang="hu-HU" smtClean="0"/>
              <a:pPr/>
              <a:t>2025. 09. 10.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4F1-CAC2-424E-9A89-A29C53A09131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8042-C5AA-4051-86CE-30C97923D02A}" type="datetimeFigureOut">
              <a:rPr lang="hu-HU" smtClean="0"/>
              <a:pPr/>
              <a:t>2025. 09. 10.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4F1-CAC2-424E-9A89-A29C53A09131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7" name="Egyenes összekötő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Háromszög 7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Egyenes összekötő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8042-C5AA-4051-86CE-30C97923D02A}" type="datetimeFigureOut">
              <a:rPr lang="hu-HU" smtClean="0"/>
              <a:pPr/>
              <a:t>2025. 09. 10.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4F1-CAC2-424E-9A89-A29C53A09131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Tartalom helye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BD8042-C5AA-4051-86CE-30C97923D02A}" type="datetimeFigureOut">
              <a:rPr lang="hu-HU" smtClean="0"/>
              <a:pPr/>
              <a:t>2025. 09. 10.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83C54F1-CAC2-424E-9A89-A29C53A09131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7" name="Téglalap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églalap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8042-C5AA-4051-86CE-30C97923D02A}" type="datetimeFigureOut">
              <a:rPr lang="hu-HU" smtClean="0"/>
              <a:pPr/>
              <a:t>2025. 09. 10.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4F1-CAC2-424E-9A89-A29C53A09131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9" name="Tartalom helye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648201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8042-C5AA-4051-86CE-30C97923D02A}" type="datetimeFigureOut">
              <a:rPr lang="hu-HU" smtClean="0"/>
              <a:pPr/>
              <a:t>2025. 09. 10.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4F1-CAC2-424E-9A89-A29C53A09131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11" name="Tartalom helye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  <p:sp>
        <p:nvSpPr>
          <p:cNvPr id="13" name="Tartalom helye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8042-C5AA-4051-86CE-30C97923D02A}" type="datetimeFigureOut">
              <a:rPr lang="hu-HU" smtClean="0"/>
              <a:pPr/>
              <a:t>2025. 09. 10.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4F1-CAC2-424E-9A89-A29C53A09131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6" name="Háromszög 5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8042-C5AA-4051-86CE-30C97923D02A}" type="datetimeFigureOut">
              <a:rPr lang="hu-HU" smtClean="0"/>
              <a:pPr/>
              <a:t>2025. 09. 10.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4F1-CAC2-424E-9A89-A29C53A09131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5" name="Egyenes összekötő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6" name="Háromszög 5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6324600" y="1219202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8042-C5AA-4051-86CE-30C97923D02A}" type="datetimeFigureOut">
              <a:rPr lang="hu-HU" smtClean="0"/>
              <a:pPr/>
              <a:t>2025. 09. 10.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4F1-CAC2-424E-9A89-A29C53A09131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Egyenes összekötő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Egyenes összekötő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Háromszög 8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Tartalom helye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hu-HU"/>
              <a:t>Kép beszúrásához kattintson az ikonra</a:t>
            </a:r>
            <a:endParaRPr kumimoji="0" lang="en-US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8042-C5AA-4051-86CE-30C97923D02A}" type="datetimeFigureOut">
              <a:rPr lang="hu-HU" smtClean="0"/>
              <a:pPr/>
              <a:t>2025. 09. 10.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C54F1-CAC2-424E-9A89-A29C53A09131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8" name="Egyenes összekötő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Háromszög 8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Téglalap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hu-HU"/>
              <a:t>Mintacím szerkesztése</a:t>
            </a:r>
            <a:endParaRPr kumimoji="0" lang="en-US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/>
              <a:t>Mintaszöveg szerkesztése</a:t>
            </a:r>
          </a:p>
          <a:p>
            <a:pPr lvl="1" eaLnBrk="1" latinLnBrk="0" hangingPunct="1"/>
            <a:r>
              <a:rPr kumimoji="0" lang="hu-HU"/>
              <a:t>Második szint</a:t>
            </a:r>
          </a:p>
          <a:p>
            <a:pPr lvl="2" eaLnBrk="1" latinLnBrk="0" hangingPunct="1"/>
            <a:r>
              <a:rPr kumimoji="0" lang="hu-HU"/>
              <a:t>Harmadik szint</a:t>
            </a:r>
          </a:p>
          <a:p>
            <a:pPr lvl="3" eaLnBrk="1" latinLnBrk="0" hangingPunct="1"/>
            <a:r>
              <a:rPr kumimoji="0" lang="hu-HU"/>
              <a:t>Negyedik szint</a:t>
            </a:r>
          </a:p>
          <a:p>
            <a:pPr lvl="4" eaLnBrk="1" latinLnBrk="0" hangingPunct="1"/>
            <a:r>
              <a:rPr kumimoji="0" lang="hu-HU"/>
              <a:t>Ötödik szint</a:t>
            </a:r>
            <a:endParaRPr kumimoji="0" lang="en-US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BD8042-C5AA-4051-86CE-30C97923D02A}" type="datetimeFigureOut">
              <a:rPr lang="hu-HU" smtClean="0"/>
              <a:pPr/>
              <a:t>2025. 09. 10.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83C54F1-CAC2-424E-9A89-A29C53A09131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28" name="Egyenes összekötő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9" name="Egyenes összekötő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0" name="Háromszög 9"/>
          <p:cNvSpPr>
            <a:spLocks noChangeAspect="1"/>
          </p:cNvSpPr>
          <p:nvPr/>
        </p:nvSpPr>
        <p:spPr>
          <a:xfrm rot="5400000">
            <a:off x="419101" y="6467476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Relációs adatmodell elemei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Alapfogalmak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990600"/>
          </a:xfrm>
        </p:spPr>
        <p:txBody>
          <a:bodyPr>
            <a:normAutofit/>
          </a:bodyPr>
          <a:lstStyle/>
          <a:p>
            <a:r>
              <a:rPr lang="hu-HU" sz="3000" dirty="0"/>
              <a:t>Mi az idegen kulcs? Mi a szerepe?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72518" cy="5138758"/>
          </a:xfrm>
        </p:spPr>
        <p:txBody>
          <a:bodyPr>
            <a:normAutofit/>
          </a:bodyPr>
          <a:lstStyle/>
          <a:p>
            <a:r>
              <a:rPr lang="hu-HU" sz="3000" dirty="0">
                <a:solidFill>
                  <a:srgbClr val="FF0000"/>
                </a:solidFill>
              </a:rPr>
              <a:t>Idegen kulcs: </a:t>
            </a:r>
            <a:r>
              <a:rPr lang="hu-HU" sz="3000" dirty="0"/>
              <a:t>olyan tulajdonság, amely egy másik </a:t>
            </a:r>
            <a:r>
              <a:rPr lang="hu-HU" sz="3000"/>
              <a:t>táblában elsődleges kulcs </a:t>
            </a:r>
            <a:r>
              <a:rPr lang="hu-HU" sz="3000" dirty="0"/>
              <a:t>(a kapcsolat létrehozásánál van fontos szerepe)</a:t>
            </a:r>
          </a:p>
          <a:p>
            <a:r>
              <a:rPr lang="hu-HU" sz="3000" dirty="0"/>
              <a:t>Két táblát csak úgy lehet összekötni:</a:t>
            </a:r>
          </a:p>
          <a:p>
            <a:pPr lvl="1"/>
            <a:r>
              <a:rPr lang="hu-HU" sz="2700" dirty="0"/>
              <a:t>Ha van </a:t>
            </a:r>
            <a:r>
              <a:rPr lang="hu-HU" sz="2700" dirty="0">
                <a:solidFill>
                  <a:srgbClr val="FF0000"/>
                </a:solidFill>
              </a:rPr>
              <a:t>két egyforma típusú és tartalmú mező </a:t>
            </a:r>
            <a:r>
              <a:rPr lang="hu-HU" sz="2700" dirty="0"/>
              <a:t>a két táblában,</a:t>
            </a:r>
          </a:p>
          <a:p>
            <a:pPr lvl="1"/>
            <a:r>
              <a:rPr lang="hu-HU" sz="2700" dirty="0"/>
              <a:t>amelyek közül </a:t>
            </a:r>
            <a:r>
              <a:rPr lang="hu-HU" sz="2700" dirty="0">
                <a:solidFill>
                  <a:srgbClr val="FF0000"/>
                </a:solidFill>
              </a:rPr>
              <a:t>legalább</a:t>
            </a:r>
            <a:r>
              <a:rPr lang="hu-HU" sz="2700" dirty="0"/>
              <a:t> </a:t>
            </a:r>
            <a:r>
              <a:rPr lang="hu-HU" sz="2700" dirty="0">
                <a:solidFill>
                  <a:srgbClr val="FF0000"/>
                </a:solidFill>
              </a:rPr>
              <a:t>az egyik elsődleges kulcs</a:t>
            </a:r>
            <a:r>
              <a:rPr lang="hu-HU" sz="2700" dirty="0"/>
              <a:t>.</a:t>
            </a:r>
            <a:br>
              <a:rPr lang="hu-HU" sz="2700" dirty="0"/>
            </a:br>
            <a:r>
              <a:rPr lang="hu-HU" sz="2700" dirty="0"/>
              <a:t>Pl.  Az </a:t>
            </a:r>
            <a:r>
              <a:rPr lang="hu-HU" sz="2700" dirty="0" err="1"/>
              <a:t>olvasójegyszám</a:t>
            </a:r>
            <a:r>
              <a:rPr lang="hu-HU" sz="2700" dirty="0"/>
              <a:t> az OLVASÓ táblában elsődleges kulcs, a KÖLCSÖNZÉS táblában idegen kulcs</a:t>
            </a:r>
            <a:br>
              <a:rPr lang="hu-HU" sz="2700" dirty="0"/>
            </a:br>
            <a:r>
              <a:rPr lang="hu-HU" sz="2700" dirty="0"/>
              <a:t>Pl.  A raktári szám a KÖNYV táblában elsődleges kulcs, a KÖLCSÖNZÉS táblában idegen kulcs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990600"/>
          </a:xfrm>
        </p:spPr>
        <p:txBody>
          <a:bodyPr>
            <a:normAutofit/>
          </a:bodyPr>
          <a:lstStyle/>
          <a:p>
            <a:r>
              <a:rPr lang="hu-HU" sz="3000" dirty="0"/>
              <a:t>Táblák közötti kapcsolatok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72518" cy="5138758"/>
          </a:xfrm>
        </p:spPr>
        <p:txBody>
          <a:bodyPr>
            <a:normAutofit/>
          </a:bodyPr>
          <a:lstStyle/>
          <a:p>
            <a:r>
              <a:rPr lang="hu-HU" sz="3000" dirty="0">
                <a:solidFill>
                  <a:srgbClr val="FF0000"/>
                </a:solidFill>
              </a:rPr>
              <a:t>Kapcsolat: </a:t>
            </a:r>
            <a:r>
              <a:rPr lang="hu-HU" sz="3000" dirty="0"/>
              <a:t>két egyed (tábla) közötti viszonyt jelenti</a:t>
            </a:r>
          </a:p>
          <a:p>
            <a:r>
              <a:rPr lang="hu-HU" sz="3000" dirty="0">
                <a:solidFill>
                  <a:srgbClr val="FF0000"/>
                </a:solidFill>
              </a:rPr>
              <a:t>A kapcsolat típusai:</a:t>
            </a:r>
          </a:p>
          <a:p>
            <a:pPr lvl="1"/>
            <a:r>
              <a:rPr lang="hu-HU" sz="2700" dirty="0"/>
              <a:t>1:</a:t>
            </a:r>
            <a:r>
              <a:rPr lang="hu-HU" sz="2700" dirty="0" err="1"/>
              <a:t>1</a:t>
            </a:r>
            <a:r>
              <a:rPr lang="hu-HU" sz="2700" dirty="0"/>
              <a:t>(egy-egy) kapcsolat</a:t>
            </a:r>
          </a:p>
          <a:p>
            <a:pPr lvl="1"/>
            <a:r>
              <a:rPr lang="hu-HU" sz="2700" dirty="0"/>
              <a:t>1:N (egy-több) kapcsolat</a:t>
            </a:r>
          </a:p>
          <a:p>
            <a:pPr lvl="1"/>
            <a:r>
              <a:rPr lang="hu-HU" sz="2700" dirty="0"/>
              <a:t>N:M (több-több) kapcsolat</a:t>
            </a:r>
          </a:p>
          <a:p>
            <a:r>
              <a:rPr lang="hu-HU" sz="3000" dirty="0"/>
              <a:t>A kapcsolat mindig az egyik tábla elsődleges kulcs mezője és a másik tábla egy mezője (idegen kulcs) között jön létre.</a:t>
            </a:r>
          </a:p>
          <a:p>
            <a:r>
              <a:rPr lang="hu-HU" sz="3000" dirty="0"/>
              <a:t>Mindkét mezőnek azonos típusúnak és tartalmúnak kell lennie.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990600"/>
          </a:xfrm>
        </p:spPr>
        <p:txBody>
          <a:bodyPr>
            <a:normAutofit/>
          </a:bodyPr>
          <a:lstStyle/>
          <a:p>
            <a:pPr lvl="1"/>
            <a:r>
              <a:rPr lang="hu-HU" sz="3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1:</a:t>
            </a:r>
            <a:r>
              <a:rPr lang="hu-HU" sz="3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1</a:t>
            </a:r>
            <a:r>
              <a:rPr lang="hu-HU" sz="3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(egy-egy) kapcsolat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72518" cy="5138758"/>
          </a:xfrm>
        </p:spPr>
        <p:txBody>
          <a:bodyPr>
            <a:normAutofit fontScale="92500" lnSpcReduction="10000"/>
          </a:bodyPr>
          <a:lstStyle/>
          <a:p>
            <a:r>
              <a:rPr lang="hu-HU" sz="3000" dirty="0">
                <a:solidFill>
                  <a:srgbClr val="FF0000"/>
                </a:solidFill>
              </a:rPr>
              <a:t>1:</a:t>
            </a:r>
            <a:r>
              <a:rPr lang="hu-HU" sz="3000" dirty="0" err="1">
                <a:solidFill>
                  <a:srgbClr val="FF0000"/>
                </a:solidFill>
              </a:rPr>
              <a:t>1</a:t>
            </a:r>
            <a:r>
              <a:rPr lang="hu-HU" sz="3000" dirty="0">
                <a:solidFill>
                  <a:srgbClr val="FF0000"/>
                </a:solidFill>
              </a:rPr>
              <a:t> kapcsolat: </a:t>
            </a:r>
            <a:r>
              <a:rPr lang="hu-HU" sz="3000" dirty="0"/>
              <a:t>az egyik tábla egyik egyedéhez</a:t>
            </a:r>
            <a:br>
              <a:rPr lang="hu-HU" sz="3000" dirty="0"/>
            </a:br>
            <a:r>
              <a:rPr lang="hu-HU" sz="3000" dirty="0"/>
              <a:t>a másik táblából pontosan egy egyed tartozik, és ez fordítva is igaz (kölcsönösen egyértelmű kapcsolat)</a:t>
            </a:r>
          </a:p>
          <a:p>
            <a:pPr lvl="1"/>
            <a:r>
              <a:rPr lang="hu-HU" sz="2700" dirty="0"/>
              <a:t>Pl. MEGYE – MEGYESZÉKHELY</a:t>
            </a:r>
          </a:p>
          <a:p>
            <a:pPr lvl="1"/>
            <a:r>
              <a:rPr lang="hu-HU" sz="2700" dirty="0"/>
              <a:t>Pl. OSZTÁLY – OSZTÁLYFŐNÖK</a:t>
            </a:r>
          </a:p>
          <a:p>
            <a:pPr lvl="1"/>
            <a:r>
              <a:rPr lang="hu-HU" sz="2700" dirty="0"/>
              <a:t>Pl.  ORSZÁG – FŐVÁROS</a:t>
            </a:r>
          </a:p>
          <a:p>
            <a:r>
              <a:rPr lang="hu-HU" sz="3000" dirty="0"/>
              <a:t>A kapcsolatok ábrázolására a </a:t>
            </a:r>
            <a:r>
              <a:rPr lang="hu-HU" sz="3000" dirty="0" err="1"/>
              <a:t>Bachmann-ábrát</a:t>
            </a:r>
            <a:r>
              <a:rPr lang="hu-HU" sz="3000" dirty="0"/>
              <a:t> alkalmazzuk.</a:t>
            </a:r>
          </a:p>
          <a:p>
            <a:r>
              <a:rPr lang="hu-HU" sz="3000" dirty="0"/>
              <a:t>A </a:t>
            </a:r>
            <a:r>
              <a:rPr lang="hu-HU" sz="3000" dirty="0" err="1">
                <a:solidFill>
                  <a:srgbClr val="FF0000"/>
                </a:solidFill>
              </a:rPr>
              <a:t>Bachmann-ábra</a:t>
            </a:r>
            <a:r>
              <a:rPr lang="hu-HU" sz="3000" dirty="0"/>
              <a:t> (diagram) egy áttekintést nyújt</a:t>
            </a:r>
            <a:br>
              <a:rPr lang="hu-HU" sz="3000" dirty="0"/>
            </a:br>
            <a:r>
              <a:rPr lang="hu-HU" sz="3000" dirty="0"/>
              <a:t>a relációs adatbázis tábláiról és azok szerkezetéről,</a:t>
            </a:r>
            <a:br>
              <a:rPr lang="hu-HU" sz="3000" dirty="0"/>
            </a:br>
            <a:r>
              <a:rPr lang="hu-HU" sz="3000" dirty="0"/>
              <a:t>a bennük található kulcsokról és a táblák közötti kapcsolatokról.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áblázat 2"/>
          <p:cNvGraphicFramePr>
            <a:graphicFrameLocks noGrp="1"/>
          </p:cNvGraphicFramePr>
          <p:nvPr/>
        </p:nvGraphicFramePr>
        <p:xfrm>
          <a:off x="1071538" y="1142984"/>
          <a:ext cx="2500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MEGYE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u="sng" dirty="0"/>
                        <a:t>Megyekód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Megye neve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Terület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Lakosság</a:t>
                      </a:r>
                      <a:r>
                        <a:rPr lang="hu-HU" baseline="0" dirty="0"/>
                        <a:t> száma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Termőterület nagysága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Táblázat 3"/>
          <p:cNvGraphicFramePr>
            <a:graphicFrameLocks noGrp="1"/>
          </p:cNvGraphicFramePr>
          <p:nvPr/>
        </p:nvGraphicFramePr>
        <p:xfrm>
          <a:off x="6000760" y="1142984"/>
          <a:ext cx="2500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MEGYESZÉKHELY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u="sng" dirty="0"/>
                        <a:t>Megyekód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Megyeszékhely neve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Polgármester neve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Város lélekszáma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Város területe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9" name="Csoportba foglalás 18"/>
          <p:cNvGrpSpPr/>
          <p:nvPr/>
        </p:nvGrpSpPr>
        <p:grpSpPr>
          <a:xfrm>
            <a:off x="3571868" y="1428736"/>
            <a:ext cx="2428892" cy="369332"/>
            <a:chOff x="3571868" y="1643050"/>
            <a:chExt cx="2428892" cy="369332"/>
          </a:xfrm>
        </p:grpSpPr>
        <p:cxnSp>
          <p:nvCxnSpPr>
            <p:cNvPr id="6" name="Egyenes összekötő 5"/>
            <p:cNvCxnSpPr/>
            <p:nvPr/>
          </p:nvCxnSpPr>
          <p:spPr>
            <a:xfrm>
              <a:off x="3571868" y="1928802"/>
              <a:ext cx="2428892" cy="1588"/>
            </a:xfrm>
            <a:prstGeom prst="line">
              <a:avLst/>
            </a:prstGeom>
            <a:ln w="254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zövegdoboz 8"/>
            <p:cNvSpPr txBox="1"/>
            <p:nvPr/>
          </p:nvSpPr>
          <p:spPr>
            <a:xfrm>
              <a:off x="3571868" y="164305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" name="Szövegdoboz 9"/>
            <p:cNvSpPr txBox="1"/>
            <p:nvPr/>
          </p:nvSpPr>
          <p:spPr>
            <a:xfrm>
              <a:off x="5715008" y="164305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aphicFrame>
        <p:nvGraphicFramePr>
          <p:cNvPr id="11" name="Táblázat 10"/>
          <p:cNvGraphicFramePr>
            <a:graphicFrameLocks noGrp="1"/>
          </p:cNvGraphicFramePr>
          <p:nvPr/>
        </p:nvGraphicFramePr>
        <p:xfrm>
          <a:off x="1071538" y="3500438"/>
          <a:ext cx="25003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OSZTÁLY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u="sng" dirty="0"/>
                        <a:t>Osztálykód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Osztályterem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Évfolyam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Szakközép/szakiskola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áblázat 11"/>
          <p:cNvGraphicFramePr>
            <a:graphicFrameLocks noGrp="1"/>
          </p:cNvGraphicFramePr>
          <p:nvPr/>
        </p:nvGraphicFramePr>
        <p:xfrm>
          <a:off x="6000760" y="3500438"/>
          <a:ext cx="2500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OSZTÁLYFŐNÖK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u="sng" dirty="0"/>
                        <a:t>Osztálykód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Of neve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Végzettsége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Nyelvtudás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Mióta</a:t>
                      </a:r>
                      <a:r>
                        <a:rPr lang="hu-HU" baseline="0" dirty="0"/>
                        <a:t> dolgozik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4" name="Csoportba foglalás 13"/>
          <p:cNvGrpSpPr/>
          <p:nvPr/>
        </p:nvGrpSpPr>
        <p:grpSpPr>
          <a:xfrm>
            <a:off x="3571868" y="3786190"/>
            <a:ext cx="2428892" cy="369332"/>
            <a:chOff x="3571868" y="1643050"/>
            <a:chExt cx="2428892" cy="369332"/>
          </a:xfrm>
        </p:grpSpPr>
        <p:cxnSp>
          <p:nvCxnSpPr>
            <p:cNvPr id="15" name="Egyenes összekötő 14"/>
            <p:cNvCxnSpPr/>
            <p:nvPr/>
          </p:nvCxnSpPr>
          <p:spPr>
            <a:xfrm>
              <a:off x="3571868" y="1928802"/>
              <a:ext cx="2428892" cy="1588"/>
            </a:xfrm>
            <a:prstGeom prst="line">
              <a:avLst/>
            </a:prstGeom>
            <a:ln w="254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Szövegdoboz 15"/>
            <p:cNvSpPr txBox="1"/>
            <p:nvPr/>
          </p:nvSpPr>
          <p:spPr>
            <a:xfrm>
              <a:off x="3571868" y="164305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7" name="Szövegdoboz 16"/>
            <p:cNvSpPr txBox="1"/>
            <p:nvPr/>
          </p:nvSpPr>
          <p:spPr>
            <a:xfrm>
              <a:off x="5715008" y="1643050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sp>
        <p:nvSpPr>
          <p:cNvPr id="18" name="Tartalom helye 2"/>
          <p:cNvSpPr txBox="1">
            <a:spLocks/>
          </p:cNvSpPr>
          <p:nvPr/>
        </p:nvSpPr>
        <p:spPr>
          <a:xfrm>
            <a:off x="285720" y="5643578"/>
            <a:ext cx="8643998" cy="7143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hu-HU" sz="3000" dirty="0"/>
              <a:t>Ebben az esetben két elsődleges kulcsot kötünk össze.</a:t>
            </a:r>
          </a:p>
        </p:txBody>
      </p:sp>
      <p:sp>
        <p:nvSpPr>
          <p:cNvPr id="2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01080" cy="914400"/>
          </a:xfrm>
        </p:spPr>
        <p:txBody>
          <a:bodyPr>
            <a:normAutofit/>
          </a:bodyPr>
          <a:lstStyle/>
          <a:p>
            <a:pPr lvl="1"/>
            <a:r>
              <a:rPr lang="hu-HU" sz="3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Példák 1:</a:t>
            </a:r>
            <a:r>
              <a:rPr lang="hu-HU" sz="3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1</a:t>
            </a:r>
            <a:r>
              <a:rPr lang="hu-HU" sz="3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kapcsolatra </a:t>
            </a:r>
            <a:r>
              <a:rPr lang="hu-HU" sz="3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Bachmann-ábrán</a:t>
            </a:r>
            <a:endParaRPr lang="hu-HU" sz="3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990600"/>
          </a:xfrm>
        </p:spPr>
        <p:txBody>
          <a:bodyPr>
            <a:normAutofit/>
          </a:bodyPr>
          <a:lstStyle/>
          <a:p>
            <a:pPr lvl="1"/>
            <a:r>
              <a:rPr lang="hu-HU" sz="3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1:N(egy-több) kapcsolat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72518" cy="5138758"/>
          </a:xfrm>
        </p:spPr>
        <p:txBody>
          <a:bodyPr>
            <a:normAutofit/>
          </a:bodyPr>
          <a:lstStyle/>
          <a:p>
            <a:r>
              <a:rPr lang="hu-HU" sz="3000" dirty="0">
                <a:solidFill>
                  <a:srgbClr val="FF0000"/>
                </a:solidFill>
              </a:rPr>
              <a:t>1:N kapcsolat: </a:t>
            </a:r>
            <a:r>
              <a:rPr lang="hu-HU" sz="3000" dirty="0"/>
              <a:t>az egyik tábla egyik egyedéhez</a:t>
            </a:r>
            <a:br>
              <a:rPr lang="hu-HU" sz="3000" dirty="0"/>
            </a:br>
            <a:r>
              <a:rPr lang="hu-HU" sz="3000" dirty="0"/>
              <a:t>a másik táblából több egyed tartozik, de ez fordítva nem igaz</a:t>
            </a:r>
          </a:p>
          <a:p>
            <a:pPr lvl="1"/>
            <a:r>
              <a:rPr lang="hu-HU" sz="2700" dirty="0"/>
              <a:t>Pl.   ANYA – GYERMEK</a:t>
            </a:r>
          </a:p>
          <a:p>
            <a:pPr lvl="1"/>
            <a:r>
              <a:rPr lang="hu-HU" sz="2700" dirty="0"/>
              <a:t>Pl.  OSZTÁLY – TANULÓ</a:t>
            </a:r>
          </a:p>
          <a:p>
            <a:pPr lvl="1"/>
            <a:r>
              <a:rPr lang="hu-HU" sz="2700" dirty="0"/>
              <a:t>Pl.  ORSZÁG – VÁROS</a:t>
            </a:r>
          </a:p>
          <a:p>
            <a:pPr lvl="1"/>
            <a:r>
              <a:rPr lang="hu-HU" sz="2700" dirty="0"/>
              <a:t>Pl.   AUTÓ - TULAJDONOS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01080" cy="914400"/>
          </a:xfrm>
        </p:spPr>
        <p:txBody>
          <a:bodyPr>
            <a:normAutofit/>
          </a:bodyPr>
          <a:lstStyle/>
          <a:p>
            <a:pPr lvl="1"/>
            <a:r>
              <a:rPr lang="hu-HU" sz="3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Példák 1:N kapcsolatra </a:t>
            </a:r>
            <a:r>
              <a:rPr lang="hu-HU" sz="3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Bachmann-ábrán</a:t>
            </a:r>
            <a:endParaRPr lang="hu-HU" sz="3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áblázat 2"/>
          <p:cNvGraphicFramePr>
            <a:graphicFrameLocks noGrp="1"/>
          </p:cNvGraphicFramePr>
          <p:nvPr/>
        </p:nvGraphicFramePr>
        <p:xfrm>
          <a:off x="1071538" y="1142984"/>
          <a:ext cx="2500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ANYA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u="sng" dirty="0" err="1"/>
                        <a:t>Szem.ig.szám</a:t>
                      </a:r>
                      <a:endParaRPr lang="hu-HU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Anya neve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Szül.</a:t>
                      </a:r>
                      <a:r>
                        <a:rPr lang="hu-HU" baseline="0" dirty="0"/>
                        <a:t> 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Szül. idő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Születési név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Táblázat 3"/>
          <p:cNvGraphicFramePr>
            <a:graphicFrameLocks noGrp="1"/>
          </p:cNvGraphicFramePr>
          <p:nvPr/>
        </p:nvGraphicFramePr>
        <p:xfrm>
          <a:off x="6000760" y="1142984"/>
          <a:ext cx="2500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GYERMEK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u="sng" dirty="0"/>
                        <a:t>Gyermek AZ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Gyermek neve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Szül.</a:t>
                      </a:r>
                      <a:r>
                        <a:rPr lang="hu-HU" baseline="0" dirty="0"/>
                        <a:t> 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Szül. idő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Anyja </a:t>
                      </a:r>
                      <a:r>
                        <a:rPr lang="hu-HU" dirty="0" err="1"/>
                        <a:t>szem.ig.száma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Táblázat 10"/>
          <p:cNvGraphicFramePr>
            <a:graphicFrameLocks noGrp="1"/>
          </p:cNvGraphicFramePr>
          <p:nvPr/>
        </p:nvGraphicFramePr>
        <p:xfrm>
          <a:off x="1071538" y="3500438"/>
          <a:ext cx="25003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OSZTÁLY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u="sng" dirty="0"/>
                        <a:t>Osztálykód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Osztályterem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Évfolyam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Szakközép/szakiskola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áblázat 11"/>
          <p:cNvGraphicFramePr>
            <a:graphicFrameLocks noGrp="1"/>
          </p:cNvGraphicFramePr>
          <p:nvPr/>
        </p:nvGraphicFramePr>
        <p:xfrm>
          <a:off x="6000760" y="3500438"/>
          <a:ext cx="2500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TANULÓ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u="sng" dirty="0"/>
                        <a:t>Tanulókód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Tanuló neve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Szül.</a:t>
                      </a:r>
                      <a:r>
                        <a:rPr lang="hu-HU" baseline="0" dirty="0"/>
                        <a:t> 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Szül. idő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Osztálykód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Tartalom helye 2"/>
          <p:cNvSpPr txBox="1">
            <a:spLocks/>
          </p:cNvSpPr>
          <p:nvPr/>
        </p:nvSpPr>
        <p:spPr>
          <a:xfrm>
            <a:off x="285720" y="5643578"/>
            <a:ext cx="8643998" cy="71438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hu-HU" sz="3000" dirty="0"/>
              <a:t>Ebben az esetben az egyik tábla elsődleges kulcsát a másik tábla egy azonos tartalmú mezőjével (idegen kulcs) kötöttük össze.</a:t>
            </a:r>
          </a:p>
        </p:txBody>
      </p:sp>
      <p:grpSp>
        <p:nvGrpSpPr>
          <p:cNvPr id="26" name="Csoportba foglalás 25"/>
          <p:cNvGrpSpPr/>
          <p:nvPr/>
        </p:nvGrpSpPr>
        <p:grpSpPr>
          <a:xfrm>
            <a:off x="3571868" y="1345156"/>
            <a:ext cx="2428892" cy="1869530"/>
            <a:chOff x="3571868" y="1357298"/>
            <a:chExt cx="2428892" cy="1869530"/>
          </a:xfrm>
        </p:grpSpPr>
        <p:sp>
          <p:nvSpPr>
            <p:cNvPr id="9" name="Szövegdoboz 8"/>
            <p:cNvSpPr txBox="1"/>
            <p:nvPr/>
          </p:nvSpPr>
          <p:spPr>
            <a:xfrm>
              <a:off x="3571868" y="135729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" name="Szövegdoboz 9"/>
            <p:cNvSpPr txBox="1"/>
            <p:nvPr/>
          </p:nvSpPr>
          <p:spPr>
            <a:xfrm>
              <a:off x="5715008" y="285749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cxnSp>
          <p:nvCxnSpPr>
            <p:cNvPr id="20" name="Alak 19"/>
            <p:cNvCxnSpPr/>
            <p:nvPr/>
          </p:nvCxnSpPr>
          <p:spPr>
            <a:xfrm>
              <a:off x="3571868" y="1714488"/>
              <a:ext cx="2428892" cy="1500198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Csoportba foglalás 26"/>
          <p:cNvGrpSpPr/>
          <p:nvPr/>
        </p:nvGrpSpPr>
        <p:grpSpPr>
          <a:xfrm>
            <a:off x="3571868" y="3714752"/>
            <a:ext cx="2428892" cy="1869530"/>
            <a:chOff x="3571868" y="1357298"/>
            <a:chExt cx="2428892" cy="1869530"/>
          </a:xfrm>
        </p:grpSpPr>
        <p:sp>
          <p:nvSpPr>
            <p:cNvPr id="28" name="Szövegdoboz 27"/>
            <p:cNvSpPr txBox="1"/>
            <p:nvPr/>
          </p:nvSpPr>
          <p:spPr>
            <a:xfrm>
              <a:off x="3571868" y="135729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9" name="Szövegdoboz 28"/>
            <p:cNvSpPr txBox="1"/>
            <p:nvPr/>
          </p:nvSpPr>
          <p:spPr>
            <a:xfrm>
              <a:off x="5715008" y="285749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cxnSp>
          <p:nvCxnSpPr>
            <p:cNvPr id="30" name="Alak 19"/>
            <p:cNvCxnSpPr/>
            <p:nvPr/>
          </p:nvCxnSpPr>
          <p:spPr>
            <a:xfrm>
              <a:off x="3571868" y="1714488"/>
              <a:ext cx="2428892" cy="1500198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01080" cy="914400"/>
          </a:xfrm>
        </p:spPr>
        <p:txBody>
          <a:bodyPr>
            <a:normAutofit/>
          </a:bodyPr>
          <a:lstStyle/>
          <a:p>
            <a:pPr lvl="1"/>
            <a:r>
              <a:rPr lang="hu-HU" sz="3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Példák 1:N kapcsolatra </a:t>
            </a:r>
            <a:r>
              <a:rPr lang="hu-HU" sz="3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Bachmann-ábrán</a:t>
            </a:r>
            <a:endParaRPr lang="hu-HU" sz="3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áblázat 2"/>
          <p:cNvGraphicFramePr>
            <a:graphicFrameLocks noGrp="1"/>
          </p:cNvGraphicFramePr>
          <p:nvPr/>
        </p:nvGraphicFramePr>
        <p:xfrm>
          <a:off x="1071538" y="1142984"/>
          <a:ext cx="2500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ANYA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u="sng" dirty="0" err="1"/>
                        <a:t>Szem.ig.szám</a:t>
                      </a:r>
                      <a:endParaRPr lang="hu-HU" b="1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Anya neve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Szül.</a:t>
                      </a:r>
                      <a:r>
                        <a:rPr lang="hu-HU" baseline="0" dirty="0"/>
                        <a:t> 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Szül. idő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Születési név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Táblázat 3"/>
          <p:cNvGraphicFramePr>
            <a:graphicFrameLocks noGrp="1"/>
          </p:cNvGraphicFramePr>
          <p:nvPr/>
        </p:nvGraphicFramePr>
        <p:xfrm>
          <a:off x="6000760" y="1142984"/>
          <a:ext cx="2500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GYERMEK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u="sng" dirty="0"/>
                        <a:t>Gyermek AZ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Gyermek neve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Szül.</a:t>
                      </a:r>
                      <a:r>
                        <a:rPr lang="hu-HU" baseline="0" dirty="0"/>
                        <a:t> 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Szül. idő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Anyja </a:t>
                      </a:r>
                      <a:r>
                        <a:rPr lang="hu-HU" dirty="0" err="1"/>
                        <a:t>szem.ig.száma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Tartalom helye 2"/>
          <p:cNvSpPr txBox="1">
            <a:spLocks/>
          </p:cNvSpPr>
          <p:nvPr/>
        </p:nvSpPr>
        <p:spPr>
          <a:xfrm>
            <a:off x="285720" y="4357694"/>
            <a:ext cx="8643998" cy="200026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hu-HU" sz="3000" dirty="0"/>
              <a:t>Az összekapcsolt mezők azonos tartalma azt jelenti, hogy a másodlagos (GYERMEK) táblába nem vihetünk fel olyan gyermeket,  akinek az édesanyja még nem szerepel az elsődleges (ANYA) táblában.</a:t>
            </a:r>
          </a:p>
        </p:txBody>
      </p:sp>
      <p:grpSp>
        <p:nvGrpSpPr>
          <p:cNvPr id="5" name="Csoportba foglalás 25"/>
          <p:cNvGrpSpPr/>
          <p:nvPr/>
        </p:nvGrpSpPr>
        <p:grpSpPr>
          <a:xfrm>
            <a:off x="3571868" y="1345156"/>
            <a:ext cx="2428892" cy="1869530"/>
            <a:chOff x="3571868" y="1357298"/>
            <a:chExt cx="2428892" cy="1869530"/>
          </a:xfrm>
        </p:grpSpPr>
        <p:sp>
          <p:nvSpPr>
            <p:cNvPr id="9" name="Szövegdoboz 8"/>
            <p:cNvSpPr txBox="1"/>
            <p:nvPr/>
          </p:nvSpPr>
          <p:spPr>
            <a:xfrm>
              <a:off x="3571868" y="1357298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" name="Szövegdoboz 9"/>
            <p:cNvSpPr txBox="1"/>
            <p:nvPr/>
          </p:nvSpPr>
          <p:spPr>
            <a:xfrm>
              <a:off x="5715008" y="2857496"/>
              <a:ext cx="2857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cxnSp>
          <p:nvCxnSpPr>
            <p:cNvPr id="20" name="Alak 19"/>
            <p:cNvCxnSpPr/>
            <p:nvPr/>
          </p:nvCxnSpPr>
          <p:spPr>
            <a:xfrm>
              <a:off x="3571868" y="1714488"/>
              <a:ext cx="2428892" cy="1500198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zövegdoboz 15"/>
          <p:cNvSpPr txBox="1"/>
          <p:nvPr/>
        </p:nvSpPr>
        <p:spPr>
          <a:xfrm>
            <a:off x="928662" y="3643314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F0000"/>
                </a:solidFill>
              </a:rPr>
              <a:t>Elsődleges tábla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6000760" y="3643314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F0000"/>
                </a:solidFill>
              </a:rPr>
              <a:t>Másodlagos tábla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990600"/>
          </a:xfrm>
        </p:spPr>
        <p:txBody>
          <a:bodyPr>
            <a:normAutofit/>
          </a:bodyPr>
          <a:lstStyle/>
          <a:p>
            <a:pPr lvl="1"/>
            <a:r>
              <a:rPr lang="hu-HU" sz="3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N:M(több-több) kapcsolat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72518" cy="5138758"/>
          </a:xfrm>
        </p:spPr>
        <p:txBody>
          <a:bodyPr>
            <a:normAutofit/>
          </a:bodyPr>
          <a:lstStyle/>
          <a:p>
            <a:r>
              <a:rPr lang="hu-HU" sz="3000" dirty="0">
                <a:solidFill>
                  <a:srgbClr val="FF0000"/>
                </a:solidFill>
              </a:rPr>
              <a:t>N:M kapcsolat: </a:t>
            </a:r>
            <a:r>
              <a:rPr lang="hu-HU" sz="3000" dirty="0"/>
              <a:t>az egyik tábla egyik egyedéhez</a:t>
            </a:r>
            <a:br>
              <a:rPr lang="hu-HU" sz="3000" dirty="0"/>
            </a:br>
            <a:r>
              <a:rPr lang="hu-HU" sz="3000" dirty="0"/>
              <a:t>a másik táblából több egyed tartozik, és ez fordítva is igaz</a:t>
            </a:r>
          </a:p>
          <a:p>
            <a:pPr lvl="1"/>
            <a:r>
              <a:rPr lang="hu-HU" sz="2700" dirty="0"/>
              <a:t>Pl.  KÖNYV– OLVASÓ (egy könyvtárban)</a:t>
            </a:r>
          </a:p>
          <a:p>
            <a:pPr lvl="1"/>
            <a:r>
              <a:rPr lang="hu-HU" sz="2700" dirty="0"/>
              <a:t>Pl.  TANULÓ – TANTÁRGY</a:t>
            </a:r>
          </a:p>
          <a:p>
            <a:pPr lvl="1"/>
            <a:r>
              <a:rPr lang="hu-HU" sz="2700" dirty="0"/>
              <a:t>Pl.  FILM – SZÍNÉSZ </a:t>
            </a:r>
          </a:p>
          <a:p>
            <a:pPr lvl="1"/>
            <a:r>
              <a:rPr lang="hu-HU" sz="2700" dirty="0"/>
              <a:t>Pl.  JÁRMŰ – UTAS</a:t>
            </a:r>
          </a:p>
          <a:p>
            <a:pPr lvl="1"/>
            <a:r>
              <a:rPr lang="hu-HU" sz="2700" dirty="0"/>
              <a:t>Pl.  MŰVÉSZ – DÍJ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01080" cy="914400"/>
          </a:xfrm>
        </p:spPr>
        <p:txBody>
          <a:bodyPr>
            <a:normAutofit/>
          </a:bodyPr>
          <a:lstStyle/>
          <a:p>
            <a:pPr lvl="1"/>
            <a:r>
              <a:rPr lang="hu-HU" sz="3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Példák N:M kapcsolatra </a:t>
            </a:r>
            <a:r>
              <a:rPr lang="hu-HU" sz="3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Bachmann-ábrán</a:t>
            </a:r>
            <a:endParaRPr lang="hu-HU" sz="3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áblázat 2"/>
          <p:cNvGraphicFramePr>
            <a:graphicFrameLocks noGrp="1"/>
          </p:cNvGraphicFramePr>
          <p:nvPr/>
        </p:nvGraphicFramePr>
        <p:xfrm>
          <a:off x="285720" y="1214422"/>
          <a:ext cx="2500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FILM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u="sng" dirty="0"/>
                        <a:t>Filmkód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Film címe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Játékidő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Gyártási év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Költség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Táblázat 3"/>
          <p:cNvGraphicFramePr>
            <a:graphicFrameLocks noGrp="1"/>
          </p:cNvGraphicFramePr>
          <p:nvPr/>
        </p:nvGraphicFramePr>
        <p:xfrm>
          <a:off x="6500826" y="1142984"/>
          <a:ext cx="2500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SZÍNÉSZ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u="sng" dirty="0" err="1"/>
                        <a:t>SzínészAZ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Színész neve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Végzettsége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Legmagasabb elismerése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Születési éve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Táblázat 10"/>
          <p:cNvGraphicFramePr>
            <a:graphicFrameLocks noGrp="1"/>
          </p:cNvGraphicFramePr>
          <p:nvPr/>
        </p:nvGraphicFramePr>
        <p:xfrm>
          <a:off x="285720" y="3500438"/>
          <a:ext cx="25003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TANTÁRGY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u="sng" dirty="0"/>
                        <a:t>Tantárgykód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Tantárgy</a:t>
                      </a:r>
                      <a:r>
                        <a:rPr lang="hu-HU" baseline="0" dirty="0"/>
                        <a:t> neve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Közismereti/szakmai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Szaktanterem</a:t>
                      </a:r>
                      <a:r>
                        <a:rPr lang="hu-HU" baseline="0" dirty="0"/>
                        <a:t> száma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áblázat 11"/>
          <p:cNvGraphicFramePr>
            <a:graphicFrameLocks noGrp="1"/>
          </p:cNvGraphicFramePr>
          <p:nvPr/>
        </p:nvGraphicFramePr>
        <p:xfrm>
          <a:off x="6500826" y="3500438"/>
          <a:ext cx="2500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TANULÓ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u="sng" dirty="0"/>
                        <a:t>Tanulókód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Tanuló neve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Szül.</a:t>
                      </a:r>
                      <a:r>
                        <a:rPr lang="hu-HU" baseline="0" dirty="0"/>
                        <a:t> hely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Szül. idő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Első</a:t>
                      </a:r>
                      <a:r>
                        <a:rPr lang="hu-HU" baseline="0" dirty="0"/>
                        <a:t> </a:t>
                      </a:r>
                      <a:r>
                        <a:rPr lang="hu-HU" baseline="0" dirty="0" err="1"/>
                        <a:t>id.nyelv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Tartalom helye 2"/>
          <p:cNvSpPr txBox="1">
            <a:spLocks/>
          </p:cNvSpPr>
          <p:nvPr/>
        </p:nvSpPr>
        <p:spPr>
          <a:xfrm>
            <a:off x="285720" y="5643578"/>
            <a:ext cx="8643998" cy="785818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hu-HU" sz="2500" dirty="0"/>
              <a:t>Ebben az esetben a két tábla közé egy </a:t>
            </a:r>
            <a:r>
              <a:rPr lang="hu-HU" sz="2500" dirty="0">
                <a:solidFill>
                  <a:srgbClr val="FF0000"/>
                </a:solidFill>
              </a:rPr>
              <a:t>kapcsolótáblát</a:t>
            </a:r>
            <a:r>
              <a:rPr lang="hu-HU" sz="2500" dirty="0"/>
              <a:t> kell beépíteni.</a:t>
            </a:r>
          </a:p>
        </p:txBody>
      </p:sp>
      <p:graphicFrame>
        <p:nvGraphicFramePr>
          <p:cNvPr id="16" name="Tábláza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149050"/>
              </p:ext>
            </p:extLst>
          </p:nvPr>
        </p:nvGraphicFramePr>
        <p:xfrm>
          <a:off x="3357554" y="3500438"/>
          <a:ext cx="25003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TANULÁS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u="sng" dirty="0"/>
                        <a:t>Tantárgykód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u="sng" dirty="0"/>
                        <a:t>Tanulókód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u="sng" dirty="0"/>
                        <a:t>Dátumidő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Jegy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7" name="Csoportba foglalás 16"/>
          <p:cNvGrpSpPr/>
          <p:nvPr/>
        </p:nvGrpSpPr>
        <p:grpSpPr>
          <a:xfrm>
            <a:off x="2643174" y="3857628"/>
            <a:ext cx="726988" cy="369332"/>
            <a:chOff x="3529004" y="1643050"/>
            <a:chExt cx="2471759" cy="369332"/>
          </a:xfrm>
        </p:grpSpPr>
        <p:cxnSp>
          <p:nvCxnSpPr>
            <p:cNvPr id="19" name="Egyenes összekötő 18"/>
            <p:cNvCxnSpPr/>
            <p:nvPr/>
          </p:nvCxnSpPr>
          <p:spPr>
            <a:xfrm>
              <a:off x="3571868" y="1928802"/>
              <a:ext cx="2428892" cy="1588"/>
            </a:xfrm>
            <a:prstGeom prst="line">
              <a:avLst/>
            </a:prstGeom>
            <a:ln w="254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Szövegdoboz 20"/>
            <p:cNvSpPr txBox="1"/>
            <p:nvPr/>
          </p:nvSpPr>
          <p:spPr>
            <a:xfrm>
              <a:off x="3529004" y="1643050"/>
              <a:ext cx="771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2" name="Szövegdoboz 21"/>
            <p:cNvSpPr txBox="1"/>
            <p:nvPr/>
          </p:nvSpPr>
          <p:spPr>
            <a:xfrm>
              <a:off x="5229228" y="1643050"/>
              <a:ext cx="77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</p:grpSp>
      <p:grpSp>
        <p:nvGrpSpPr>
          <p:cNvPr id="23" name="Csoportba foglalás 25"/>
          <p:cNvGrpSpPr/>
          <p:nvPr/>
        </p:nvGrpSpPr>
        <p:grpSpPr>
          <a:xfrm flipH="1">
            <a:off x="5429256" y="3786190"/>
            <a:ext cx="1143008" cy="797960"/>
            <a:chOff x="3571868" y="941847"/>
            <a:chExt cx="2428892" cy="2320287"/>
          </a:xfrm>
        </p:grpSpPr>
        <p:sp>
          <p:nvSpPr>
            <p:cNvPr id="24" name="Szövegdoboz 23"/>
            <p:cNvSpPr txBox="1"/>
            <p:nvPr/>
          </p:nvSpPr>
          <p:spPr>
            <a:xfrm>
              <a:off x="3589726" y="941847"/>
              <a:ext cx="437559" cy="1073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5" name="Szövegdoboz 24"/>
            <p:cNvSpPr txBox="1"/>
            <p:nvPr/>
          </p:nvSpPr>
          <p:spPr>
            <a:xfrm>
              <a:off x="5241731" y="2188200"/>
              <a:ext cx="759029" cy="1073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cxnSp>
          <p:nvCxnSpPr>
            <p:cNvPr id="26" name="Alak 19"/>
            <p:cNvCxnSpPr/>
            <p:nvPr/>
          </p:nvCxnSpPr>
          <p:spPr>
            <a:xfrm>
              <a:off x="3571868" y="1714488"/>
              <a:ext cx="2428892" cy="1500198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" name="Táblázat 26"/>
          <p:cNvGraphicFramePr>
            <a:graphicFrameLocks noGrp="1"/>
          </p:cNvGraphicFramePr>
          <p:nvPr/>
        </p:nvGraphicFramePr>
        <p:xfrm>
          <a:off x="3428992" y="1285860"/>
          <a:ext cx="25003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SZEREP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u="sng" dirty="0"/>
                        <a:t>Filmkód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u="sng" dirty="0" err="1"/>
                        <a:t>SzínészAZ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0" u="none" dirty="0"/>
                        <a:t>Szerep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Díj</a:t>
                      </a:r>
                      <a:r>
                        <a:rPr lang="hu-HU" baseline="0" dirty="0"/>
                        <a:t> (alakításért)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1" name="Csoportba foglalás 30"/>
          <p:cNvGrpSpPr/>
          <p:nvPr/>
        </p:nvGrpSpPr>
        <p:grpSpPr>
          <a:xfrm>
            <a:off x="2714612" y="1571612"/>
            <a:ext cx="726988" cy="369332"/>
            <a:chOff x="3529004" y="1643050"/>
            <a:chExt cx="2471759" cy="369332"/>
          </a:xfrm>
        </p:grpSpPr>
        <p:cxnSp>
          <p:nvCxnSpPr>
            <p:cNvPr id="32" name="Egyenes összekötő 31"/>
            <p:cNvCxnSpPr/>
            <p:nvPr/>
          </p:nvCxnSpPr>
          <p:spPr>
            <a:xfrm>
              <a:off x="3571868" y="1928802"/>
              <a:ext cx="2428892" cy="1588"/>
            </a:xfrm>
            <a:prstGeom prst="line">
              <a:avLst/>
            </a:prstGeom>
            <a:ln w="254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Szövegdoboz 32"/>
            <p:cNvSpPr txBox="1"/>
            <p:nvPr/>
          </p:nvSpPr>
          <p:spPr>
            <a:xfrm>
              <a:off x="3529004" y="1643050"/>
              <a:ext cx="771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4" name="Szövegdoboz 33"/>
            <p:cNvSpPr txBox="1"/>
            <p:nvPr/>
          </p:nvSpPr>
          <p:spPr>
            <a:xfrm>
              <a:off x="5229228" y="1643050"/>
              <a:ext cx="77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</p:grpSp>
      <p:grpSp>
        <p:nvGrpSpPr>
          <p:cNvPr id="35" name="Csoportba foglalás 25"/>
          <p:cNvGrpSpPr/>
          <p:nvPr/>
        </p:nvGrpSpPr>
        <p:grpSpPr>
          <a:xfrm flipH="1">
            <a:off x="5357818" y="1500174"/>
            <a:ext cx="1143008" cy="797960"/>
            <a:chOff x="3571868" y="941847"/>
            <a:chExt cx="2428892" cy="2320287"/>
          </a:xfrm>
        </p:grpSpPr>
        <p:sp>
          <p:nvSpPr>
            <p:cNvPr id="36" name="Szövegdoboz 35"/>
            <p:cNvSpPr txBox="1"/>
            <p:nvPr/>
          </p:nvSpPr>
          <p:spPr>
            <a:xfrm>
              <a:off x="3589726" y="941847"/>
              <a:ext cx="437559" cy="1073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37" name="Szövegdoboz 36"/>
            <p:cNvSpPr txBox="1"/>
            <p:nvPr/>
          </p:nvSpPr>
          <p:spPr>
            <a:xfrm>
              <a:off x="5241731" y="2188200"/>
              <a:ext cx="759029" cy="1073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cxnSp>
          <p:nvCxnSpPr>
            <p:cNvPr id="38" name="Alak 19"/>
            <p:cNvCxnSpPr/>
            <p:nvPr/>
          </p:nvCxnSpPr>
          <p:spPr>
            <a:xfrm>
              <a:off x="3571868" y="1714488"/>
              <a:ext cx="2428892" cy="1500198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01080" cy="914400"/>
          </a:xfrm>
        </p:spPr>
        <p:txBody>
          <a:bodyPr>
            <a:normAutofit/>
          </a:bodyPr>
          <a:lstStyle/>
          <a:p>
            <a:pPr lvl="1"/>
            <a:r>
              <a:rPr lang="hu-HU" sz="3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Példák N:M kapcsolatra </a:t>
            </a:r>
            <a:r>
              <a:rPr lang="hu-HU" sz="30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Bachmann-ábrán</a:t>
            </a:r>
            <a:endParaRPr lang="hu-HU" sz="3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Tartalom helye 2"/>
          <p:cNvSpPr txBox="1">
            <a:spLocks/>
          </p:cNvSpPr>
          <p:nvPr/>
        </p:nvSpPr>
        <p:spPr>
          <a:xfrm>
            <a:off x="285720" y="3714752"/>
            <a:ext cx="8643998" cy="2643206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hu-HU" sz="3000" dirty="0"/>
              <a:t>A kapcsolótáblába mindenképpen fel kell venni a két tábla elsődleges kulcsát. Így tudjuk az N:M kapcsolatot felbontani két db 1:N kapcsolatra.</a:t>
            </a:r>
            <a:br>
              <a:rPr lang="hu-HU" sz="3000" dirty="0"/>
            </a:br>
            <a:r>
              <a:rPr lang="hu-HU" sz="3000" dirty="0"/>
              <a:t>A kapcsolótáblában így minden esetben összetett kulcs alakul ki.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3286116" y="3214686"/>
            <a:ext cx="2786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>
                <a:solidFill>
                  <a:srgbClr val="FF0000"/>
                </a:solidFill>
              </a:rPr>
              <a:t>Kapcsolótábla</a:t>
            </a:r>
          </a:p>
        </p:txBody>
      </p:sp>
      <p:graphicFrame>
        <p:nvGraphicFramePr>
          <p:cNvPr id="12" name="Táblázat 11"/>
          <p:cNvGraphicFramePr>
            <a:graphicFrameLocks noGrp="1"/>
          </p:cNvGraphicFramePr>
          <p:nvPr/>
        </p:nvGraphicFramePr>
        <p:xfrm>
          <a:off x="285720" y="1214422"/>
          <a:ext cx="2500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FILM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u="sng" dirty="0"/>
                        <a:t>Filmkód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Film címe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Játékidő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Gyártási év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Költség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" name="Táblázat 12"/>
          <p:cNvGraphicFramePr>
            <a:graphicFrameLocks noGrp="1"/>
          </p:cNvGraphicFramePr>
          <p:nvPr/>
        </p:nvGraphicFramePr>
        <p:xfrm>
          <a:off x="6500826" y="1142984"/>
          <a:ext cx="250033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SZÍNÉSZ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u="sng" dirty="0" err="1"/>
                        <a:t>SzínészAZ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Színész neve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Végzettsége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Legmagasabb elismerése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Születési éve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Táblázat 13"/>
          <p:cNvGraphicFramePr>
            <a:graphicFrameLocks noGrp="1"/>
          </p:cNvGraphicFramePr>
          <p:nvPr/>
        </p:nvGraphicFramePr>
        <p:xfrm>
          <a:off x="3428992" y="1285860"/>
          <a:ext cx="25003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0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TANULÁS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u="sng" dirty="0"/>
                        <a:t>Filmkód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1" u="sng" dirty="0" err="1"/>
                        <a:t>SzínészAZ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b="0" u="none" dirty="0"/>
                        <a:t>Szerep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Díj</a:t>
                      </a:r>
                      <a:r>
                        <a:rPr lang="hu-HU" baseline="0" dirty="0"/>
                        <a:t> (alakításért)</a:t>
                      </a:r>
                      <a:endParaRPr lang="hu-H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5" name="Csoportba foglalás 14"/>
          <p:cNvGrpSpPr/>
          <p:nvPr/>
        </p:nvGrpSpPr>
        <p:grpSpPr>
          <a:xfrm>
            <a:off x="2714612" y="1571612"/>
            <a:ext cx="726988" cy="369332"/>
            <a:chOff x="3529004" y="1643050"/>
            <a:chExt cx="2471759" cy="369332"/>
          </a:xfrm>
        </p:grpSpPr>
        <p:cxnSp>
          <p:nvCxnSpPr>
            <p:cNvPr id="19" name="Egyenes összekötő 18"/>
            <p:cNvCxnSpPr/>
            <p:nvPr/>
          </p:nvCxnSpPr>
          <p:spPr>
            <a:xfrm>
              <a:off x="3571868" y="1928802"/>
              <a:ext cx="2428892" cy="1588"/>
            </a:xfrm>
            <a:prstGeom prst="line">
              <a:avLst/>
            </a:prstGeom>
            <a:ln w="254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Szövegdoboz 20"/>
            <p:cNvSpPr txBox="1"/>
            <p:nvPr/>
          </p:nvSpPr>
          <p:spPr>
            <a:xfrm>
              <a:off x="3529004" y="1643050"/>
              <a:ext cx="7715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2" name="Szövegdoboz 21"/>
            <p:cNvSpPr txBox="1"/>
            <p:nvPr/>
          </p:nvSpPr>
          <p:spPr>
            <a:xfrm>
              <a:off x="5229228" y="1643050"/>
              <a:ext cx="77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</p:grpSp>
      <p:grpSp>
        <p:nvGrpSpPr>
          <p:cNvPr id="23" name="Csoportba foglalás 25"/>
          <p:cNvGrpSpPr/>
          <p:nvPr/>
        </p:nvGrpSpPr>
        <p:grpSpPr>
          <a:xfrm flipH="1">
            <a:off x="5357818" y="1500174"/>
            <a:ext cx="1143008" cy="797960"/>
            <a:chOff x="3571868" y="941847"/>
            <a:chExt cx="2428892" cy="2320287"/>
          </a:xfrm>
        </p:grpSpPr>
        <p:sp>
          <p:nvSpPr>
            <p:cNvPr id="24" name="Szövegdoboz 23"/>
            <p:cNvSpPr txBox="1"/>
            <p:nvPr/>
          </p:nvSpPr>
          <p:spPr>
            <a:xfrm>
              <a:off x="3589726" y="941847"/>
              <a:ext cx="437559" cy="1073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25" name="Szövegdoboz 24"/>
            <p:cNvSpPr txBox="1"/>
            <p:nvPr/>
          </p:nvSpPr>
          <p:spPr>
            <a:xfrm>
              <a:off x="5241731" y="2188200"/>
              <a:ext cx="759029" cy="1073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dirty="0"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cxnSp>
          <p:nvCxnSpPr>
            <p:cNvPr id="26" name="Alak 19"/>
            <p:cNvCxnSpPr/>
            <p:nvPr/>
          </p:nvCxnSpPr>
          <p:spPr>
            <a:xfrm>
              <a:off x="3571868" y="1714488"/>
              <a:ext cx="2428892" cy="1500198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01080" cy="990600"/>
          </a:xfrm>
        </p:spPr>
        <p:txBody>
          <a:bodyPr>
            <a:normAutofit/>
          </a:bodyPr>
          <a:lstStyle/>
          <a:p>
            <a:r>
              <a:rPr lang="hu-HU" dirty="0"/>
              <a:t>Miért „relációs adatmodell”? Mi a reláció?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8758"/>
          </a:xfrm>
        </p:spPr>
        <p:txBody>
          <a:bodyPr>
            <a:normAutofit lnSpcReduction="10000"/>
          </a:bodyPr>
          <a:lstStyle/>
          <a:p>
            <a:r>
              <a:rPr lang="hu-HU" sz="3000" dirty="0"/>
              <a:t>A relációs halmazelméleti (matematikai) fogalom.</a:t>
            </a:r>
          </a:p>
          <a:p>
            <a:r>
              <a:rPr lang="hu-HU" sz="3000" dirty="0"/>
              <a:t>Legyen adottak az alábbi halmazok!</a:t>
            </a:r>
          </a:p>
          <a:p>
            <a:pPr lvl="1"/>
            <a:r>
              <a:rPr lang="hu-HU" sz="2700" dirty="0"/>
              <a:t>	Vezetéknév = {Szabó, Kovács, Balogh}</a:t>
            </a:r>
          </a:p>
          <a:p>
            <a:pPr lvl="1"/>
            <a:r>
              <a:rPr lang="hu-HU" sz="2700" dirty="0"/>
              <a:t>	Keresztnév = {Péter, Éva, András, Imre}</a:t>
            </a:r>
          </a:p>
          <a:p>
            <a:pPr lvl="1"/>
            <a:r>
              <a:rPr lang="hu-HU" sz="2700" dirty="0"/>
              <a:t>	Dátum = {2000/1/5, 1997/11/14, 2001/7/2}</a:t>
            </a:r>
          </a:p>
          <a:p>
            <a:pPr lvl="1"/>
            <a:r>
              <a:rPr lang="hu-HU" sz="2700" dirty="0"/>
              <a:t>	Lakhely = {Szeged, Makó, Pécs, Baja, Eger}</a:t>
            </a:r>
          </a:p>
          <a:p>
            <a:r>
              <a:rPr lang="hu-HU" sz="3000" dirty="0"/>
              <a:t>Vegyünk mindegyik halmazból egy-egy elemet és írjuk ezeket egymás mellé mindig ugyanabban a sorrendben – vegyük az összes lehetséges párosítást!</a:t>
            </a:r>
            <a:br>
              <a:rPr lang="hu-HU" sz="3000" dirty="0"/>
            </a:br>
            <a:r>
              <a:rPr lang="hu-HU" sz="3000" dirty="0">
                <a:solidFill>
                  <a:srgbClr val="FF0000"/>
                </a:solidFill>
              </a:rPr>
              <a:t>Mit kapunk? Hány elemű lesz ez a halmaz?</a:t>
            </a:r>
          </a:p>
          <a:p>
            <a:endParaRPr lang="hu-HU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01080" cy="990600"/>
          </a:xfrm>
        </p:spPr>
        <p:txBody>
          <a:bodyPr>
            <a:normAutofit/>
          </a:bodyPr>
          <a:lstStyle/>
          <a:p>
            <a:r>
              <a:rPr lang="hu-HU" dirty="0"/>
              <a:t>Miért „relációs adatmodell”? Mi a reláció?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81634"/>
          </a:xfrm>
        </p:spPr>
        <p:txBody>
          <a:bodyPr>
            <a:normAutofit fontScale="92500" lnSpcReduction="10000"/>
          </a:bodyPr>
          <a:lstStyle/>
          <a:p>
            <a:r>
              <a:rPr lang="hu-HU" sz="3000" dirty="0">
                <a:solidFill>
                  <a:srgbClr val="FF0000"/>
                </a:solidFill>
              </a:rPr>
              <a:t>Válasz: </a:t>
            </a:r>
            <a:r>
              <a:rPr lang="hu-HU" sz="3000" dirty="0"/>
              <a:t>elem-négyeseket kapunk, </a:t>
            </a:r>
            <a:br>
              <a:rPr lang="hu-HU" sz="3000" dirty="0"/>
            </a:br>
            <a:r>
              <a:rPr lang="hu-HU" sz="3000" dirty="0"/>
              <a:t>összesen 3*4*3*5=180 elemű halmaz alakul ki.</a:t>
            </a:r>
          </a:p>
          <a:p>
            <a:r>
              <a:rPr lang="hu-HU" sz="3000" dirty="0"/>
              <a:t>Ez az elem-négyekből álló halmaz a négy halmaz </a:t>
            </a:r>
            <a:r>
              <a:rPr lang="hu-HU" sz="3000" dirty="0">
                <a:solidFill>
                  <a:srgbClr val="FF0000"/>
                </a:solidFill>
              </a:rPr>
              <a:t>Descartes-szorzat</a:t>
            </a:r>
            <a:r>
              <a:rPr lang="hu-HU" sz="3000" dirty="0"/>
              <a:t>a (direkt szorzat)</a:t>
            </a:r>
            <a:br>
              <a:rPr lang="hu-HU" sz="3000" dirty="0"/>
            </a:br>
            <a:r>
              <a:rPr lang="hu-HU" sz="3000" dirty="0"/>
              <a:t>Jelölés: </a:t>
            </a:r>
            <a:r>
              <a:rPr lang="hu-HU" sz="3000" dirty="0" err="1"/>
              <a:t>Vnév</a:t>
            </a:r>
            <a:r>
              <a:rPr lang="hu-HU" sz="3000" dirty="0"/>
              <a:t> X </a:t>
            </a:r>
            <a:r>
              <a:rPr lang="hu-HU" sz="3000" dirty="0" err="1"/>
              <a:t>Knév</a:t>
            </a:r>
            <a:r>
              <a:rPr lang="hu-HU" sz="3000" dirty="0"/>
              <a:t> X Dátum X Lakhely</a:t>
            </a:r>
          </a:p>
          <a:p>
            <a:r>
              <a:rPr lang="hu-HU" sz="3000" dirty="0"/>
              <a:t>Ha ezekből az elem-négyesekből néhányat kiválasztunk, akkor kapunk egy relációt.</a:t>
            </a:r>
            <a:br>
              <a:rPr lang="hu-HU" sz="3000" dirty="0"/>
            </a:br>
            <a:r>
              <a:rPr lang="hu-HU" sz="3000" dirty="0"/>
              <a:t>Tehát a </a:t>
            </a:r>
            <a:r>
              <a:rPr lang="hu-HU" sz="3000" dirty="0">
                <a:solidFill>
                  <a:srgbClr val="FF0000"/>
                </a:solidFill>
              </a:rPr>
              <a:t>reláció</a:t>
            </a:r>
            <a:r>
              <a:rPr lang="hu-HU" sz="3000" dirty="0"/>
              <a:t> a halmazok Descartes-szorzatának egy részhalmaza.</a:t>
            </a:r>
          </a:p>
          <a:p>
            <a:r>
              <a:rPr lang="hu-HU" sz="3000" dirty="0"/>
              <a:t>Ha ezeket az elem-négyeseket egymás alá írjuk, akkor egy táblázatot kapunk.</a:t>
            </a:r>
            <a:br>
              <a:rPr lang="hu-HU" sz="3000" dirty="0"/>
            </a:br>
            <a:r>
              <a:rPr lang="hu-HU" sz="3000" dirty="0">
                <a:solidFill>
                  <a:srgbClr val="FF0000"/>
                </a:solidFill>
              </a:rPr>
              <a:t>reláció = táblázat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Miért „relációs adatmodell”? Mi a reláció?</a:t>
            </a:r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692133115"/>
              </p:ext>
            </p:extLst>
          </p:nvPr>
        </p:nvGraphicFramePr>
        <p:xfrm>
          <a:off x="500034" y="3143248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Vezetéknév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Keresztnév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Dátum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 dirty="0"/>
                        <a:t>Lakhely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Szabó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Éva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dirty="0"/>
                        <a:t>1987/11/14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Makó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Szabó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Imre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dirty="0"/>
                        <a:t>1990/1/5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Szeged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Balogh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András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z="1800" dirty="0"/>
                        <a:t>2000/7/2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Baja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Kovács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Péter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dirty="0"/>
                        <a:t>1987/11/14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Kovács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Imre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dirty="0"/>
                        <a:t>2000/7/2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Pécs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artalom helye 2"/>
          <p:cNvSpPr txBox="1">
            <a:spLocks/>
          </p:cNvSpPr>
          <p:nvPr/>
        </p:nvSpPr>
        <p:spPr>
          <a:xfrm>
            <a:off x="457200" y="1219200"/>
            <a:ext cx="8229600" cy="6381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hu-HU" sz="3000" dirty="0"/>
              <a:t>Például ebből lehet egy dolgozói adattábla:</a:t>
            </a:r>
          </a:p>
        </p:txBody>
      </p:sp>
      <p:grpSp>
        <p:nvGrpSpPr>
          <p:cNvPr id="20" name="Csoportba foglalás 19"/>
          <p:cNvGrpSpPr/>
          <p:nvPr/>
        </p:nvGrpSpPr>
        <p:grpSpPr>
          <a:xfrm>
            <a:off x="500034" y="2071678"/>
            <a:ext cx="7600358" cy="1141298"/>
            <a:chOff x="500034" y="2071678"/>
            <a:chExt cx="6786610" cy="1143008"/>
          </a:xfrm>
        </p:grpSpPr>
        <p:sp>
          <p:nvSpPr>
            <p:cNvPr id="6" name="Tartalom helye 2"/>
            <p:cNvSpPr txBox="1">
              <a:spLocks/>
            </p:cNvSpPr>
            <p:nvPr/>
          </p:nvSpPr>
          <p:spPr>
            <a:xfrm>
              <a:off x="500034" y="2071678"/>
              <a:ext cx="6572296" cy="638164"/>
            </a:xfrm>
            <a:prstGeom prst="rect">
              <a:avLst/>
            </a:prstGeom>
          </p:spPr>
          <p:txBody>
            <a:bodyPr vert="horz">
              <a:normAutofit fontScale="92500"/>
            </a:bodyPr>
            <a:lstStyle/>
            <a:p>
              <a:pPr marL="274320" indent="-274320">
                <a:spcBef>
                  <a:spcPts val="600"/>
                </a:spcBef>
                <a:buClr>
                  <a:schemeClr val="accent1"/>
                </a:buClr>
                <a:buSzPct val="76000"/>
                <a:defRPr/>
              </a:pPr>
              <a:r>
                <a:rPr lang="hu-HU" sz="3000" dirty="0">
                  <a:solidFill>
                    <a:srgbClr val="FF0000"/>
                  </a:solidFill>
                </a:rPr>
                <a:t>Mezőnevek (oszlopnév, tulajdonság, attribútum)</a:t>
              </a:r>
            </a:p>
          </p:txBody>
        </p:sp>
        <p:cxnSp>
          <p:nvCxnSpPr>
            <p:cNvPr id="9" name="Egyenes összekötő nyíllal 8"/>
            <p:cNvCxnSpPr/>
            <p:nvPr/>
          </p:nvCxnSpPr>
          <p:spPr>
            <a:xfrm rot="5400000">
              <a:off x="1143257" y="2500587"/>
              <a:ext cx="714380" cy="71381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gyenes összekötő nyíllal 9"/>
            <p:cNvCxnSpPr/>
            <p:nvPr/>
          </p:nvCxnSpPr>
          <p:spPr>
            <a:xfrm>
              <a:off x="1857356" y="2500306"/>
              <a:ext cx="1643074" cy="71438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gyenes összekötő nyíllal 12"/>
            <p:cNvCxnSpPr/>
            <p:nvPr/>
          </p:nvCxnSpPr>
          <p:spPr>
            <a:xfrm>
              <a:off x="1928794" y="2500306"/>
              <a:ext cx="3214710" cy="64294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gyenes összekötő nyíllal 15"/>
            <p:cNvCxnSpPr/>
            <p:nvPr/>
          </p:nvCxnSpPr>
          <p:spPr>
            <a:xfrm>
              <a:off x="2000232" y="2500306"/>
              <a:ext cx="5286412" cy="64294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Csoportba foglalás 26"/>
          <p:cNvGrpSpPr/>
          <p:nvPr/>
        </p:nvGrpSpPr>
        <p:grpSpPr>
          <a:xfrm>
            <a:off x="500034" y="4643446"/>
            <a:ext cx="8429684" cy="1785950"/>
            <a:chOff x="500034" y="4643446"/>
            <a:chExt cx="8429684" cy="1785950"/>
          </a:xfrm>
        </p:grpSpPr>
        <p:sp>
          <p:nvSpPr>
            <p:cNvPr id="21" name="Téglalap 20"/>
            <p:cNvSpPr/>
            <p:nvPr/>
          </p:nvSpPr>
          <p:spPr>
            <a:xfrm>
              <a:off x="500034" y="4643446"/>
              <a:ext cx="8215370" cy="35719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26" name="Csoportba foglalás 25"/>
            <p:cNvGrpSpPr/>
            <p:nvPr/>
          </p:nvGrpSpPr>
          <p:grpSpPr>
            <a:xfrm>
              <a:off x="4143372" y="5000636"/>
              <a:ext cx="4786346" cy="1428760"/>
              <a:chOff x="4143372" y="5000636"/>
              <a:chExt cx="4786346" cy="1428760"/>
            </a:xfrm>
          </p:grpSpPr>
          <p:sp>
            <p:nvSpPr>
              <p:cNvPr id="7" name="Tartalom helye 2"/>
              <p:cNvSpPr txBox="1">
                <a:spLocks/>
              </p:cNvSpPr>
              <p:nvPr/>
            </p:nvSpPr>
            <p:spPr>
              <a:xfrm>
                <a:off x="6072198" y="5429264"/>
                <a:ext cx="2857520" cy="1000132"/>
              </a:xfrm>
              <a:prstGeom prst="rect">
                <a:avLst/>
              </a:prstGeom>
            </p:spPr>
            <p:txBody>
              <a:bodyPr vert="horz">
                <a:normAutofit fontScale="92500" lnSpcReduction="20000"/>
              </a:bodyPr>
              <a:lstStyle/>
              <a:p>
                <a:pPr>
                  <a:spcBef>
                    <a:spcPts val="600"/>
                  </a:spcBef>
                  <a:buClr>
                    <a:schemeClr val="accent1"/>
                  </a:buClr>
                  <a:buSzPct val="76000"/>
                  <a:defRPr/>
                </a:pPr>
                <a:r>
                  <a:rPr lang="hu-HU" sz="3000" dirty="0">
                    <a:solidFill>
                      <a:srgbClr val="FF0000"/>
                    </a:solidFill>
                  </a:rPr>
                  <a:t>Rekord = egy sor </a:t>
                </a:r>
                <a:r>
                  <a:rPr lang="hu-HU" sz="2200" dirty="0">
                    <a:solidFill>
                      <a:srgbClr val="FF0000"/>
                    </a:solidFill>
                  </a:rPr>
                  <a:t>egy konkrét egyed összes tulajdonsága</a:t>
                </a:r>
              </a:p>
            </p:txBody>
          </p:sp>
          <p:cxnSp>
            <p:nvCxnSpPr>
              <p:cNvPr id="23" name="Egyenes összekötő nyíllal 22"/>
              <p:cNvCxnSpPr>
                <a:stCxn id="7" idx="1"/>
              </p:cNvCxnSpPr>
              <p:nvPr/>
            </p:nvCxnSpPr>
            <p:spPr>
              <a:xfrm rot="10800000">
                <a:off x="4143372" y="5000636"/>
                <a:ext cx="1928826" cy="928694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artalom helye 2"/>
          <p:cNvSpPr txBox="1">
            <a:spLocks/>
          </p:cNvSpPr>
          <p:nvPr/>
        </p:nvSpPr>
        <p:spPr>
          <a:xfrm>
            <a:off x="500034" y="5715016"/>
            <a:ext cx="4286280" cy="63816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hu-HU" sz="3000" dirty="0"/>
              <a:t>A tábla neve: DOLGOZO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01080" cy="990600"/>
          </a:xfrm>
        </p:spPr>
        <p:txBody>
          <a:bodyPr>
            <a:normAutofit/>
          </a:bodyPr>
          <a:lstStyle/>
          <a:p>
            <a:r>
              <a:rPr lang="hu-HU" dirty="0"/>
              <a:t>Mikor tekinthető a táblázat relációnak?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67320"/>
          </a:xfrm>
        </p:spPr>
        <p:txBody>
          <a:bodyPr>
            <a:normAutofit/>
          </a:bodyPr>
          <a:lstStyle/>
          <a:p>
            <a:r>
              <a:rPr lang="hu-HU" sz="3000" dirty="0"/>
              <a:t>a táblázatnak van </a:t>
            </a:r>
            <a:r>
              <a:rPr lang="hu-HU" sz="3000" dirty="0">
                <a:solidFill>
                  <a:srgbClr val="FF0000"/>
                </a:solidFill>
              </a:rPr>
              <a:t>egyértelmű</a:t>
            </a:r>
            <a:r>
              <a:rPr lang="hu-HU" sz="3000" dirty="0"/>
              <a:t>, kizárólagos </a:t>
            </a:r>
            <a:r>
              <a:rPr lang="hu-HU" sz="3000" dirty="0">
                <a:solidFill>
                  <a:srgbClr val="FF0000"/>
                </a:solidFill>
              </a:rPr>
              <a:t>neve</a:t>
            </a:r>
          </a:p>
          <a:p>
            <a:r>
              <a:rPr lang="hu-HU" sz="3000" dirty="0"/>
              <a:t>minden </a:t>
            </a:r>
            <a:r>
              <a:rPr lang="hu-HU" sz="3000" dirty="0">
                <a:solidFill>
                  <a:srgbClr val="FF0000"/>
                </a:solidFill>
              </a:rPr>
              <a:t>oszlopának egyedi neve </a:t>
            </a:r>
            <a:r>
              <a:rPr lang="hu-HU" sz="3000" dirty="0"/>
              <a:t>van</a:t>
            </a:r>
          </a:p>
          <a:p>
            <a:r>
              <a:rPr lang="hu-HU" sz="3000" dirty="0"/>
              <a:t>az egyes </a:t>
            </a:r>
            <a:r>
              <a:rPr lang="hu-HU" sz="3000" dirty="0">
                <a:solidFill>
                  <a:srgbClr val="FF0000"/>
                </a:solidFill>
              </a:rPr>
              <a:t>oszlopok</a:t>
            </a:r>
            <a:r>
              <a:rPr lang="hu-HU" sz="3000" dirty="0"/>
              <a:t> csak </a:t>
            </a:r>
            <a:r>
              <a:rPr lang="hu-HU" sz="3000" dirty="0">
                <a:solidFill>
                  <a:srgbClr val="FF0000"/>
                </a:solidFill>
              </a:rPr>
              <a:t>azonos típusú adatokat </a:t>
            </a:r>
            <a:r>
              <a:rPr lang="hu-HU" sz="3000" dirty="0"/>
              <a:t>tartalmaznak</a:t>
            </a:r>
          </a:p>
          <a:p>
            <a:r>
              <a:rPr lang="hu-HU" sz="3000" dirty="0"/>
              <a:t>minden </a:t>
            </a:r>
            <a:r>
              <a:rPr lang="hu-HU" sz="3000" dirty="0">
                <a:solidFill>
                  <a:srgbClr val="FF0000"/>
                </a:solidFill>
              </a:rPr>
              <a:t>sorban</a:t>
            </a:r>
            <a:r>
              <a:rPr lang="hu-HU" sz="3000" dirty="0"/>
              <a:t> (rekordban) pontosan </a:t>
            </a:r>
            <a:r>
              <a:rPr lang="hu-HU" sz="3000" dirty="0">
                <a:solidFill>
                  <a:srgbClr val="FF0000"/>
                </a:solidFill>
              </a:rPr>
              <a:t>ugyanannyi</a:t>
            </a:r>
            <a:r>
              <a:rPr lang="hu-HU" sz="3000" dirty="0"/>
              <a:t> </a:t>
            </a:r>
            <a:r>
              <a:rPr lang="hu-HU" sz="3000" dirty="0">
                <a:solidFill>
                  <a:srgbClr val="FF0000"/>
                </a:solidFill>
              </a:rPr>
              <a:t>oszlop</a:t>
            </a:r>
            <a:r>
              <a:rPr lang="hu-HU" sz="3000" dirty="0"/>
              <a:t> (mező) van</a:t>
            </a:r>
          </a:p>
          <a:p>
            <a:r>
              <a:rPr lang="hu-HU" sz="3000" dirty="0">
                <a:solidFill>
                  <a:srgbClr val="FF0000"/>
                </a:solidFill>
              </a:rPr>
              <a:t>nincs két egyforma sor</a:t>
            </a:r>
          </a:p>
          <a:p>
            <a:r>
              <a:rPr lang="hu-HU" sz="3000" dirty="0"/>
              <a:t>a sorok és oszlopok </a:t>
            </a:r>
            <a:r>
              <a:rPr lang="hu-HU" sz="3000" dirty="0">
                <a:solidFill>
                  <a:srgbClr val="FF0000"/>
                </a:solidFill>
              </a:rPr>
              <a:t>sorrendje tetszőleges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01080" cy="990600"/>
          </a:xfrm>
        </p:spPr>
        <p:txBody>
          <a:bodyPr>
            <a:normAutofit/>
          </a:bodyPr>
          <a:lstStyle/>
          <a:p>
            <a:r>
              <a:rPr lang="hu-HU" dirty="0"/>
              <a:t>A relációs adatbázis fogalma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995486"/>
          </a:xfrm>
        </p:spPr>
        <p:txBody>
          <a:bodyPr>
            <a:normAutofit/>
          </a:bodyPr>
          <a:lstStyle/>
          <a:p>
            <a:r>
              <a:rPr lang="hu-HU" sz="3000" dirty="0">
                <a:solidFill>
                  <a:srgbClr val="FF0000"/>
                </a:solidFill>
              </a:rPr>
              <a:t>Relációs adatbázis: </a:t>
            </a:r>
            <a:r>
              <a:rPr lang="hu-HU" sz="3000" dirty="0"/>
              <a:t>több táblából (relációból) álló objektum, ahol a táblák között kapcsolat van.</a:t>
            </a:r>
            <a:br>
              <a:rPr lang="hu-HU" sz="3000" dirty="0"/>
            </a:br>
            <a:r>
              <a:rPr lang="hu-HU" sz="3000" dirty="0"/>
              <a:t>A táblákat a tulajdonságok (oszlopnevek) definiálják.</a:t>
            </a:r>
            <a:endParaRPr lang="hu-HU" sz="3000" dirty="0">
              <a:solidFill>
                <a:srgbClr val="FF0000"/>
              </a:solidFill>
            </a:endParaRPr>
          </a:p>
        </p:txBody>
      </p:sp>
      <p:grpSp>
        <p:nvGrpSpPr>
          <p:cNvPr id="4" name="Csoportba foglalás 3"/>
          <p:cNvGrpSpPr/>
          <p:nvPr/>
        </p:nvGrpSpPr>
        <p:grpSpPr>
          <a:xfrm>
            <a:off x="1381500" y="2938463"/>
            <a:ext cx="7315200" cy="3919537"/>
            <a:chOff x="1381500" y="2938463"/>
            <a:chExt cx="7315200" cy="3919537"/>
          </a:xfrm>
        </p:grpSpPr>
        <p:grpSp>
          <p:nvGrpSpPr>
            <p:cNvPr id="8" name="Csoportba foglalás 7"/>
            <p:cNvGrpSpPr/>
            <p:nvPr/>
          </p:nvGrpSpPr>
          <p:grpSpPr>
            <a:xfrm>
              <a:off x="1381500" y="2938463"/>
              <a:ext cx="7315200" cy="3919537"/>
              <a:chOff x="1381500" y="1727846"/>
              <a:chExt cx="7315200" cy="3919537"/>
            </a:xfrm>
          </p:grpSpPr>
          <p:graphicFrame>
            <p:nvGraphicFramePr>
              <p:cNvPr id="1026" name="Object 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20066366"/>
                  </p:ext>
                </p:extLst>
              </p:nvPr>
            </p:nvGraphicFramePr>
            <p:xfrm>
              <a:off x="1381500" y="1727846"/>
              <a:ext cx="7315200" cy="39195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4" name="Microsoft Draw Drawing" r:id="rId3" imgW="4749800" imgH="2540000" progId="">
                      <p:embed/>
                    </p:oleObj>
                  </mc:Choice>
                  <mc:Fallback>
                    <p:oleObj name="Microsoft Draw Drawing" r:id="rId3" imgW="4749800" imgH="2540000" progId="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81500" y="1727846"/>
                            <a:ext cx="7315200" cy="39195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FF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" name="Szövegdoboz 5"/>
              <p:cNvSpPr txBox="1"/>
              <p:nvPr/>
            </p:nvSpPr>
            <p:spPr>
              <a:xfrm>
                <a:off x="4464144" y="2794447"/>
                <a:ext cx="1404000" cy="5232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hu-HU" sz="1400" dirty="0">
                    <a:latin typeface="Times New Roman" pitchFamily="18" charset="0"/>
                    <a:cs typeface="Times New Roman" pitchFamily="18" charset="0"/>
                  </a:rPr>
                  <a:t>kölcsönzés dátuma</a:t>
                </a:r>
              </a:p>
            </p:txBody>
          </p:sp>
          <p:sp>
            <p:nvSpPr>
              <p:cNvPr id="7" name="Szövegdoboz 6"/>
              <p:cNvSpPr txBox="1"/>
              <p:nvPr/>
            </p:nvSpPr>
            <p:spPr>
              <a:xfrm>
                <a:off x="4447760" y="3298503"/>
                <a:ext cx="1420384" cy="5232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hu-HU" sz="1400" dirty="0" err="1">
                    <a:latin typeface="Times New Roman" pitchFamily="18" charset="0"/>
                    <a:cs typeface="Times New Roman" pitchFamily="18" charset="0"/>
                  </a:rPr>
                  <a:t>visszahozatal</a:t>
                </a:r>
                <a:r>
                  <a:rPr lang="hu-HU" sz="1400" dirty="0">
                    <a:latin typeface="Times New Roman" pitchFamily="18" charset="0"/>
                    <a:cs typeface="Times New Roman" pitchFamily="18" charset="0"/>
                  </a:rPr>
                  <a:t> dátuma</a:t>
                </a:r>
              </a:p>
            </p:txBody>
          </p:sp>
        </p:grpSp>
        <p:cxnSp>
          <p:nvCxnSpPr>
            <p:cNvPr id="9" name="Egyenes összekötő 8">
              <a:extLst>
                <a:ext uri="{FF2B5EF4-FFF2-40B4-BE49-F238E27FC236}">
                  <a16:creationId xmlns:a16="http://schemas.microsoft.com/office/drawing/2014/main" id="{3F3BEA73-8473-6ABE-A516-C31D22E6CB2C}"/>
                </a:ext>
              </a:extLst>
            </p:cNvPr>
            <p:cNvCxnSpPr/>
            <p:nvPr/>
          </p:nvCxnSpPr>
          <p:spPr>
            <a:xfrm>
              <a:off x="1619672" y="3573016"/>
              <a:ext cx="10801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gyenes összekötő 9">
              <a:extLst>
                <a:ext uri="{FF2B5EF4-FFF2-40B4-BE49-F238E27FC236}">
                  <a16:creationId xmlns:a16="http://schemas.microsoft.com/office/drawing/2014/main" id="{FCA25981-F8EA-24B3-47D0-D6040DC1AB7D}"/>
                </a:ext>
              </a:extLst>
            </p:cNvPr>
            <p:cNvCxnSpPr/>
            <p:nvPr/>
          </p:nvCxnSpPr>
          <p:spPr>
            <a:xfrm>
              <a:off x="4644008" y="3573016"/>
              <a:ext cx="10801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gyenes összekötő 10">
              <a:extLst>
                <a:ext uri="{FF2B5EF4-FFF2-40B4-BE49-F238E27FC236}">
                  <a16:creationId xmlns:a16="http://schemas.microsoft.com/office/drawing/2014/main" id="{AB15E62E-D94D-0DEC-245F-45A1B4C2A0DD}"/>
                </a:ext>
              </a:extLst>
            </p:cNvPr>
            <p:cNvCxnSpPr/>
            <p:nvPr/>
          </p:nvCxnSpPr>
          <p:spPr>
            <a:xfrm>
              <a:off x="4644008" y="3933056"/>
              <a:ext cx="10801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gyenes összekötő 11">
              <a:extLst>
                <a:ext uri="{FF2B5EF4-FFF2-40B4-BE49-F238E27FC236}">
                  <a16:creationId xmlns:a16="http://schemas.microsoft.com/office/drawing/2014/main" id="{BBABDECC-9E6A-0CE5-549F-6ED4B64A6437}"/>
                </a:ext>
              </a:extLst>
            </p:cNvPr>
            <p:cNvCxnSpPr/>
            <p:nvPr/>
          </p:nvCxnSpPr>
          <p:spPr>
            <a:xfrm>
              <a:off x="4572000" y="4437112"/>
              <a:ext cx="10801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gyenes összekötő 12">
              <a:extLst>
                <a:ext uri="{FF2B5EF4-FFF2-40B4-BE49-F238E27FC236}">
                  <a16:creationId xmlns:a16="http://schemas.microsoft.com/office/drawing/2014/main" id="{DF35B9A4-1B6B-0DE6-3D63-29D075EA313A}"/>
                </a:ext>
              </a:extLst>
            </p:cNvPr>
            <p:cNvCxnSpPr/>
            <p:nvPr/>
          </p:nvCxnSpPr>
          <p:spPr>
            <a:xfrm>
              <a:off x="7452320" y="3933056"/>
              <a:ext cx="10801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990600"/>
          </a:xfrm>
        </p:spPr>
        <p:txBody>
          <a:bodyPr>
            <a:normAutofit/>
          </a:bodyPr>
          <a:lstStyle/>
          <a:p>
            <a:r>
              <a:rPr lang="hu-HU" sz="3000" dirty="0"/>
              <a:t>Mit jelent az elsődleges kulcs? Mi a szerepe?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72518" cy="5138758"/>
          </a:xfrm>
        </p:spPr>
        <p:txBody>
          <a:bodyPr>
            <a:normAutofit/>
          </a:bodyPr>
          <a:lstStyle/>
          <a:p>
            <a:r>
              <a:rPr lang="hu-HU" sz="3000" dirty="0">
                <a:solidFill>
                  <a:srgbClr val="FF0000"/>
                </a:solidFill>
              </a:rPr>
              <a:t>Elsődleges kulcs: </a:t>
            </a:r>
            <a:r>
              <a:rPr lang="hu-HU" sz="3000" dirty="0"/>
              <a:t>az egyed egy vagy több tulajdonsága, amely egyértelműen meghatározza</a:t>
            </a:r>
            <a:br>
              <a:rPr lang="hu-HU" sz="3000" dirty="0"/>
            </a:br>
            <a:r>
              <a:rPr lang="hu-HU" sz="3000" dirty="0"/>
              <a:t>az egyedet.</a:t>
            </a:r>
          </a:p>
          <a:p>
            <a:r>
              <a:rPr lang="hu-HU" sz="3000" dirty="0"/>
              <a:t>Az elsődleges kulcs lehet:</a:t>
            </a:r>
          </a:p>
          <a:p>
            <a:pPr lvl="1"/>
            <a:r>
              <a:rPr lang="hu-HU" sz="2700" dirty="0">
                <a:solidFill>
                  <a:srgbClr val="FF0000"/>
                </a:solidFill>
              </a:rPr>
              <a:t>egyszerű: </a:t>
            </a:r>
            <a:r>
              <a:rPr lang="hu-HU" sz="2700" dirty="0"/>
              <a:t>amikor egy tulajdonság azonosítja az egyedet</a:t>
            </a:r>
            <a:br>
              <a:rPr lang="hu-HU" sz="2700" dirty="0"/>
            </a:br>
            <a:r>
              <a:rPr lang="hu-HU" sz="2800" dirty="0"/>
              <a:t>Pl. OLVASÓ – </a:t>
            </a:r>
            <a:r>
              <a:rPr lang="hu-HU" sz="2800" dirty="0" err="1"/>
              <a:t>olvasójegyszám</a:t>
            </a:r>
            <a:br>
              <a:rPr lang="hu-HU" sz="2800" dirty="0"/>
            </a:br>
            <a:r>
              <a:rPr lang="hu-HU" sz="2800" dirty="0"/>
              <a:t>     KÖNYV – raktári szám</a:t>
            </a:r>
            <a:endParaRPr lang="hu-HU" sz="2700" dirty="0"/>
          </a:p>
          <a:p>
            <a:pPr lvl="1"/>
            <a:r>
              <a:rPr lang="hu-HU" sz="2700" dirty="0">
                <a:solidFill>
                  <a:srgbClr val="FF0000"/>
                </a:solidFill>
              </a:rPr>
              <a:t>összetett: </a:t>
            </a:r>
            <a:r>
              <a:rPr lang="hu-HU" sz="2700" dirty="0"/>
              <a:t>amikor 2 vagy több tulajdonság azonosítja</a:t>
            </a:r>
            <a:br>
              <a:rPr lang="hu-HU" sz="2700" dirty="0"/>
            </a:br>
            <a:r>
              <a:rPr lang="hu-HU" sz="2700" dirty="0"/>
              <a:t>az egyedet</a:t>
            </a:r>
            <a:br>
              <a:rPr lang="hu-HU" sz="2700" dirty="0"/>
            </a:br>
            <a:r>
              <a:rPr lang="hu-HU" sz="2700" dirty="0"/>
              <a:t>Pl. KÖLCSÖNZÉS – </a:t>
            </a:r>
            <a:r>
              <a:rPr lang="hu-HU" sz="2700" dirty="0" err="1"/>
              <a:t>olvasójegyszám</a:t>
            </a:r>
            <a:r>
              <a:rPr lang="hu-HU" sz="2700" dirty="0"/>
              <a:t>, raktári szám, kölcsönzés dátuma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990600"/>
          </a:xfrm>
        </p:spPr>
        <p:txBody>
          <a:bodyPr>
            <a:normAutofit/>
          </a:bodyPr>
          <a:lstStyle/>
          <a:p>
            <a:r>
              <a:rPr lang="hu-HU" sz="3000" dirty="0"/>
              <a:t>Attribútumok fajtái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72518" cy="5138758"/>
          </a:xfrm>
        </p:spPr>
        <p:txBody>
          <a:bodyPr>
            <a:normAutofit/>
          </a:bodyPr>
          <a:lstStyle/>
          <a:p>
            <a:r>
              <a:rPr lang="hu-HU" sz="3000" dirty="0">
                <a:solidFill>
                  <a:srgbClr val="FF0000"/>
                </a:solidFill>
              </a:rPr>
              <a:t>Elsődleges attribútum: </a:t>
            </a:r>
            <a:r>
              <a:rPr lang="hu-HU" sz="3000" dirty="0"/>
              <a:t>olyan tulajdonság, amely elsődleges kulcs vagy annak része</a:t>
            </a:r>
          </a:p>
          <a:p>
            <a:r>
              <a:rPr lang="hu-HU" sz="3000" dirty="0"/>
              <a:t>Pl. a Kölcsönzés táblában a raktári szám vagy</a:t>
            </a:r>
            <a:br>
              <a:rPr lang="hu-HU" sz="3000" dirty="0"/>
            </a:br>
            <a:r>
              <a:rPr lang="hu-HU" sz="3000" dirty="0"/>
              <a:t>a kölcsönzés dátuma</a:t>
            </a:r>
          </a:p>
          <a:p>
            <a:r>
              <a:rPr lang="hu-HU" sz="3000" dirty="0">
                <a:solidFill>
                  <a:srgbClr val="FF0000"/>
                </a:solidFill>
              </a:rPr>
              <a:t>Másodlagos attribútum: </a:t>
            </a:r>
            <a:r>
              <a:rPr lang="hu-HU" sz="3000" dirty="0"/>
              <a:t>olyan tulajdonság, amely nem része elsődleges kulcsnak (leíró jellegű tulajdonságok)</a:t>
            </a:r>
          </a:p>
          <a:p>
            <a:r>
              <a:rPr lang="hu-HU" sz="3000" dirty="0"/>
              <a:t>Pl. az Könyv táblában a szerző vagy a könyvcím</a:t>
            </a:r>
          </a:p>
        </p:txBody>
      </p:sp>
    </p:spTree>
    <p:extLst>
      <p:ext uri="{BB962C8B-B14F-4D97-AF65-F5344CB8AC3E}">
        <p14:creationId xmlns:p14="http://schemas.microsoft.com/office/powerpoint/2010/main" val="410217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990600"/>
          </a:xfrm>
        </p:spPr>
        <p:txBody>
          <a:bodyPr>
            <a:normAutofit/>
          </a:bodyPr>
          <a:lstStyle/>
          <a:p>
            <a:r>
              <a:rPr lang="hu-HU" sz="3000" dirty="0"/>
              <a:t>Mit jelent az alternáló kulcs kifejezés?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472518" cy="5138758"/>
          </a:xfrm>
        </p:spPr>
        <p:txBody>
          <a:bodyPr>
            <a:normAutofit/>
          </a:bodyPr>
          <a:lstStyle/>
          <a:p>
            <a:r>
              <a:rPr lang="hu-HU" sz="3000" dirty="0">
                <a:solidFill>
                  <a:srgbClr val="FF0000"/>
                </a:solidFill>
              </a:rPr>
              <a:t>Alternáló kulcs: </a:t>
            </a:r>
            <a:r>
              <a:rPr lang="hu-HU" sz="3000" dirty="0"/>
              <a:t>olyan tulajdonság, amely betöltheti az elsődleges kulcs szerepét, de az adott relációban nem azt választottuk kulcsnak.</a:t>
            </a:r>
          </a:p>
          <a:p>
            <a:pPr lvl="1"/>
            <a:r>
              <a:rPr lang="hu-HU" sz="2700" dirty="0"/>
              <a:t>PL. DOLGOZO(</a:t>
            </a:r>
            <a:r>
              <a:rPr lang="hu-HU" sz="2700" u="sng" dirty="0"/>
              <a:t>Dolgozókód</a:t>
            </a:r>
            <a:r>
              <a:rPr lang="hu-HU" sz="2700" dirty="0"/>
              <a:t>, Név, Anyja neve, Születési ideje, Születési helye, </a:t>
            </a:r>
            <a:r>
              <a:rPr lang="hu-HU" sz="2700" u="dash" dirty="0"/>
              <a:t>Személyi ig.szám</a:t>
            </a:r>
            <a:r>
              <a:rPr lang="hu-HU" sz="2700" dirty="0"/>
              <a:t>,  </a:t>
            </a:r>
            <a:r>
              <a:rPr lang="hu-HU" sz="2700" u="dash" dirty="0"/>
              <a:t>Adószám</a:t>
            </a:r>
            <a:r>
              <a:rPr lang="hu-HU" sz="2700" dirty="0"/>
              <a:t>, Belépés dátuma, Munkakör, Alapbér)</a:t>
            </a:r>
            <a:br>
              <a:rPr lang="hu-HU" sz="2700" dirty="0"/>
            </a:br>
            <a:r>
              <a:rPr lang="hu-HU" sz="2700" dirty="0"/>
              <a:t>A fenti tulajdonságok közül a Dolgozókód-</a:t>
            </a:r>
            <a:r>
              <a:rPr lang="hu-HU" sz="2700" dirty="0" err="1"/>
              <a:t>ot</a:t>
            </a:r>
            <a:r>
              <a:rPr lang="hu-HU" sz="2700" dirty="0"/>
              <a:t> választottuk elsődleges kulcsnak,</a:t>
            </a:r>
            <a:br>
              <a:rPr lang="hu-HU" sz="2700" dirty="0"/>
            </a:br>
            <a:r>
              <a:rPr lang="hu-HU" sz="2700" dirty="0">
                <a:solidFill>
                  <a:srgbClr val="FF0000"/>
                </a:solidFill>
              </a:rPr>
              <a:t>alternáló kulcs</a:t>
            </a:r>
            <a:r>
              <a:rPr lang="hu-HU" sz="2700" dirty="0"/>
              <a:t>: Személyi ig.szám illetve az Adószám,</a:t>
            </a:r>
            <a:br>
              <a:rPr lang="hu-HU" sz="2700" dirty="0"/>
            </a:br>
            <a:r>
              <a:rPr lang="hu-HU" sz="2700" dirty="0"/>
              <a:t>mert ezek alternatív lehetőségek elsődleges kulcsnak.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ó">
  <a:themeElements>
    <a:clrScheme name="Origó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ó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ó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369</TotalTime>
  <Words>1268</Words>
  <Application>Microsoft Office PowerPoint</Application>
  <PresentationFormat>Diavetítés a képernyőre (4:3 oldalarány)</PresentationFormat>
  <Paragraphs>244</Paragraphs>
  <Slides>19</Slides>
  <Notes>0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7" baseType="lpstr">
      <vt:lpstr>Bookman Old Style</vt:lpstr>
      <vt:lpstr>Calibri</vt:lpstr>
      <vt:lpstr>Gill Sans MT</vt:lpstr>
      <vt:lpstr>Times New Roman</vt:lpstr>
      <vt:lpstr>Wingdings</vt:lpstr>
      <vt:lpstr>Wingdings 3</vt:lpstr>
      <vt:lpstr>Origó</vt:lpstr>
      <vt:lpstr>Microsoft Draw Drawing</vt:lpstr>
      <vt:lpstr>Relációs adatmodell elemei</vt:lpstr>
      <vt:lpstr>Miért „relációs adatmodell”? Mi a reláció?</vt:lpstr>
      <vt:lpstr>Miért „relációs adatmodell”? Mi a reláció?</vt:lpstr>
      <vt:lpstr>Miért „relációs adatmodell”? Mi a reláció?</vt:lpstr>
      <vt:lpstr>Mikor tekinthető a táblázat relációnak?</vt:lpstr>
      <vt:lpstr>A relációs adatbázis fogalma</vt:lpstr>
      <vt:lpstr>Mit jelent az elsődleges kulcs? Mi a szerepe?</vt:lpstr>
      <vt:lpstr>Attribútumok fajtái</vt:lpstr>
      <vt:lpstr>Mit jelent az alternáló kulcs kifejezés?</vt:lpstr>
      <vt:lpstr>Mi az idegen kulcs? Mi a szerepe?</vt:lpstr>
      <vt:lpstr>Táblák közötti kapcsolatok</vt:lpstr>
      <vt:lpstr>1:1(egy-egy) kapcsolat</vt:lpstr>
      <vt:lpstr>Példák 1:1 kapcsolatra Bachmann-ábrán</vt:lpstr>
      <vt:lpstr>1:N(egy-több) kapcsolat</vt:lpstr>
      <vt:lpstr>Példák 1:N kapcsolatra Bachmann-ábrán</vt:lpstr>
      <vt:lpstr>Példák 1:N kapcsolatra Bachmann-ábrán</vt:lpstr>
      <vt:lpstr>N:M(több-több) kapcsolat</vt:lpstr>
      <vt:lpstr>Példák N:M kapcsolatra Bachmann-ábrán</vt:lpstr>
      <vt:lpstr>Példák N:M kapcsolatra Bachmann-ábrán</vt:lpstr>
    </vt:vector>
  </TitlesOfParts>
  <Company>Vasvári Pál Közgazdasági Szki.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tunde</dc:creator>
  <cp:lastModifiedBy>Kádár Tünde</cp:lastModifiedBy>
  <cp:revision>103</cp:revision>
  <cp:lastPrinted>2017-10-12T07:49:19Z</cp:lastPrinted>
  <dcterms:created xsi:type="dcterms:W3CDTF">2014-09-02T14:37:20Z</dcterms:created>
  <dcterms:modified xsi:type="dcterms:W3CDTF">2025-09-10T10:03:29Z</dcterms:modified>
</cp:coreProperties>
</file>