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1"/>
  </p:notesMasterIdLst>
  <p:sldIdLst>
    <p:sldId id="257" r:id="rId3"/>
    <p:sldId id="258" r:id="rId4"/>
    <p:sldId id="265" r:id="rId5"/>
    <p:sldId id="260" r:id="rId6"/>
    <p:sldId id="261" r:id="rId7"/>
    <p:sldId id="264"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203232"/>
                </a:solidFill>
                <a:latin typeface="Arial"/>
              </a:rPr>
              <a:t>Click to move the slide</a:t>
            </a:r>
          </a:p>
        </p:txBody>
      </p:sp>
      <p:sp>
        <p:nvSpPr>
          <p:cNvPr id="84"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85"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86"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87"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88"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AAA52E85-46BB-478F-9B90-F5E3374B36EC}"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noRot="1" noChangeAspect="1"/>
          </p:cNvSpPr>
          <p:nvPr>
            <p:ph type="sldImg"/>
          </p:nvPr>
        </p:nvSpPr>
        <p:spPr>
          <a:xfrm>
            <a:off x="685800" y="1143000"/>
            <a:ext cx="5486400" cy="3086100"/>
          </a:xfrm>
          <a:prstGeom prst="rect">
            <a:avLst/>
          </a:prstGeom>
        </p:spPr>
      </p:sp>
      <p:sp>
        <p:nvSpPr>
          <p:cNvPr id="140"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1"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57CC6F23-8E84-4016-97B1-94C1094E9B29}" type="slidenum">
              <a:rPr lang="en-GB" sz="1200" b="0" strike="noStrike" spc="-1">
                <a:latin typeface="Times New Roman"/>
              </a:rPr>
              <a:t>2</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noRot="1" noChangeAspect="1"/>
          </p:cNvSpPr>
          <p:nvPr>
            <p:ph type="sldImg"/>
          </p:nvPr>
        </p:nvSpPr>
        <p:spPr>
          <a:xfrm>
            <a:off x="685800" y="1143000"/>
            <a:ext cx="5486400" cy="3086100"/>
          </a:xfrm>
          <a:prstGeom prst="rect">
            <a:avLst/>
          </a:prstGeom>
        </p:spPr>
      </p:sp>
      <p:sp>
        <p:nvSpPr>
          <p:cNvPr id="14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F2152A03-473D-4693-94B3-2C4A26E4B7E1}" type="slidenum">
              <a:rPr lang="en-GB" sz="1200" b="0" strike="noStrike" spc="-1">
                <a:latin typeface="Times New Roman"/>
              </a:rPr>
              <a:t>4</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noRot="1" noChangeAspect="1"/>
          </p:cNvSpPr>
          <p:nvPr>
            <p:ph type="sldImg"/>
          </p:nvPr>
        </p:nvSpPr>
        <p:spPr>
          <a:xfrm>
            <a:off x="685800" y="1143000"/>
            <a:ext cx="5486400" cy="3086100"/>
          </a:xfrm>
          <a:prstGeom prst="rect">
            <a:avLst/>
          </a:prstGeom>
        </p:spPr>
      </p:sp>
      <p:sp>
        <p:nvSpPr>
          <p:cNvPr id="146"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7"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9CC74A4D-E600-4B52-BF69-B8B2F0EE1375}" type="slidenum">
              <a:rPr lang="en-GB" sz="1200" b="0" strike="noStrike" spc="-1">
                <a:latin typeface="Times New Roman"/>
              </a:rPr>
              <a:t>5</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6C121-3BD3-0BCD-5149-8C576F6EFDF6}"/>
            </a:ext>
          </a:extLst>
        </p:cNvPr>
        <p:cNvGrpSpPr/>
        <p:nvPr/>
      </p:nvGrpSpPr>
      <p:grpSpPr>
        <a:xfrm>
          <a:off x="0" y="0"/>
          <a:ext cx="0" cy="0"/>
          <a:chOff x="0" y="0"/>
          <a:chExt cx="0" cy="0"/>
        </a:xfrm>
      </p:grpSpPr>
      <p:sp>
        <p:nvSpPr>
          <p:cNvPr id="145" name="PlaceHolder 1">
            <a:extLst>
              <a:ext uri="{FF2B5EF4-FFF2-40B4-BE49-F238E27FC236}">
                <a16:creationId xmlns:a16="http://schemas.microsoft.com/office/drawing/2014/main" id="{E4D264C4-4787-24C0-09AC-8DC91885B61C}"/>
              </a:ext>
            </a:extLst>
          </p:cNvPr>
          <p:cNvSpPr>
            <a:spLocks noGrp="1" noRot="1" noChangeAspect="1"/>
          </p:cNvSpPr>
          <p:nvPr>
            <p:ph type="sldImg"/>
          </p:nvPr>
        </p:nvSpPr>
        <p:spPr>
          <a:xfrm>
            <a:off x="685800" y="1143000"/>
            <a:ext cx="5486400" cy="3086100"/>
          </a:xfrm>
          <a:prstGeom prst="rect">
            <a:avLst/>
          </a:prstGeom>
        </p:spPr>
      </p:sp>
      <p:sp>
        <p:nvSpPr>
          <p:cNvPr id="146" name="PlaceHolder 2">
            <a:extLst>
              <a:ext uri="{FF2B5EF4-FFF2-40B4-BE49-F238E27FC236}">
                <a16:creationId xmlns:a16="http://schemas.microsoft.com/office/drawing/2014/main" id="{F297D589-6D5E-8FAB-2E4F-5CE9E4F21285}"/>
              </a:ext>
            </a:extLst>
          </p:cNvPr>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7" name="TextShape 3">
            <a:extLst>
              <a:ext uri="{FF2B5EF4-FFF2-40B4-BE49-F238E27FC236}">
                <a16:creationId xmlns:a16="http://schemas.microsoft.com/office/drawing/2014/main" id="{F869AE27-1237-D300-3C9D-7CAE68659D76}"/>
              </a:ext>
            </a:extLst>
          </p:cNvPr>
          <p:cNvSpPr txBox="1"/>
          <p:nvPr/>
        </p:nvSpPr>
        <p:spPr>
          <a:xfrm>
            <a:off x="3884760" y="8685360"/>
            <a:ext cx="2971440" cy="458280"/>
          </a:xfrm>
          <a:prstGeom prst="rect">
            <a:avLst/>
          </a:prstGeom>
          <a:noFill/>
          <a:ln>
            <a:noFill/>
          </a:ln>
        </p:spPr>
        <p:txBody>
          <a:bodyPr anchor="b">
            <a:noAutofit/>
          </a:bodyPr>
          <a:lstStyle/>
          <a:p>
            <a:pPr algn="r">
              <a:lnSpc>
                <a:spcPct val="100000"/>
              </a:lnSpc>
            </a:pPr>
            <a:fld id="{9CC74A4D-E600-4B52-BF69-B8B2F0EE1375}" type="slidenum">
              <a:rPr lang="en-GB" sz="1200" b="0" strike="noStrike" spc="-1">
                <a:latin typeface="Times New Roman"/>
              </a:rPr>
              <a:t>6</a:t>
            </a:fld>
            <a:endParaRPr lang="en-US" sz="1200" b="0" strike="noStrike" spc="-1">
              <a:latin typeface="Times New Roman"/>
            </a:endParaRPr>
          </a:p>
        </p:txBody>
      </p:sp>
    </p:spTree>
    <p:extLst>
      <p:ext uri="{BB962C8B-B14F-4D97-AF65-F5344CB8AC3E}">
        <p14:creationId xmlns:p14="http://schemas.microsoft.com/office/powerpoint/2010/main" val="399590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noRot="1" noChangeAspect="1"/>
          </p:cNvSpPr>
          <p:nvPr>
            <p:ph type="sldImg"/>
          </p:nvPr>
        </p:nvSpPr>
        <p:spPr>
          <a:xfrm>
            <a:off x="685800" y="1143000"/>
            <a:ext cx="5486400" cy="3086100"/>
          </a:xfrm>
          <a:prstGeom prst="rect">
            <a:avLst/>
          </a:prstGeom>
        </p:spPr>
      </p:sp>
      <p:sp>
        <p:nvSpPr>
          <p:cNvPr id="149"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5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677DA20C-D3E3-4F02-A624-D52A93CA4942}" type="slidenum">
              <a:rPr lang="en-GB" sz="1200" b="0" strike="noStrike" spc="-1">
                <a:latin typeface="Times New Roman"/>
              </a:rPr>
              <a:t>7</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4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954000" y="2579760"/>
            <a:ext cx="10030680" cy="1001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954000" y="2579760"/>
            <a:ext cx="10030680" cy="1001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ftr"/>
          </p:nvPr>
        </p:nvSpPr>
        <p:spPr>
          <a:xfrm>
            <a:off x="965160" y="790920"/>
            <a:ext cx="7176600" cy="230400"/>
          </a:xfrm>
          <a:prstGeom prst="rect">
            <a:avLst/>
          </a:prstGeom>
        </p:spPr>
        <p:txBody>
          <a:bodyPr lIns="0" tIns="0" rIns="0" bIns="0">
            <a:noAutofit/>
          </a:bodyPr>
          <a:lstStyle/>
          <a:p>
            <a:pPr>
              <a:lnSpc>
                <a:spcPct val="100000"/>
              </a:lnSpc>
            </a:pPr>
            <a:r>
              <a:rPr lang="en-GB" sz="1500" b="0" strike="noStrike" spc="-1">
                <a:solidFill>
                  <a:srgbClr val="B3B9B9"/>
                </a:solidFill>
                <a:latin typeface="Arial"/>
              </a:rPr>
              <a:t>PRESENTATION TITLE (ADD VIA INSERT, HEADER &amp; FOOTER)</a:t>
            </a:r>
            <a:endParaRPr lang="en-US" sz="1500" b="0" strike="noStrike" spc="-1">
              <a:latin typeface="Times New Roman"/>
            </a:endParaRPr>
          </a:p>
        </p:txBody>
      </p:sp>
      <p:sp>
        <p:nvSpPr>
          <p:cNvPr id="7" name="PlaceHolder 2"/>
          <p:cNvSpPr>
            <a:spLocks noGrp="1"/>
          </p:cNvSpPr>
          <p:nvPr>
            <p:ph type="sldNum"/>
          </p:nvPr>
        </p:nvSpPr>
        <p:spPr>
          <a:xfrm>
            <a:off x="10616400" y="790920"/>
            <a:ext cx="622440" cy="230400"/>
          </a:xfrm>
          <a:prstGeom prst="rect">
            <a:avLst/>
          </a:prstGeom>
        </p:spPr>
        <p:txBody>
          <a:bodyPr lIns="0" tIns="0" rIns="0" bIns="0">
            <a:noAutofit/>
          </a:bodyPr>
          <a:lstStyle/>
          <a:p>
            <a:pPr algn="r">
              <a:lnSpc>
                <a:spcPct val="100000"/>
              </a:lnSpc>
            </a:pPr>
            <a:fld id="{8C5CF792-EC3F-4960-8972-785816571BAA}" type="slidenum">
              <a:rPr lang="en-GB" sz="1500" b="1" strike="noStrike" spc="-1">
                <a:solidFill>
                  <a:srgbClr val="B3B9B9"/>
                </a:solidFill>
                <a:latin typeface="Arial"/>
              </a:rPr>
              <a:t>‹#›</a:t>
            </a:fld>
            <a:endParaRPr lang="en-US" sz="1500" b="0" strike="noStrike" spc="-1">
              <a:latin typeface="Times New Roman"/>
            </a:endParaRPr>
          </a:p>
        </p:txBody>
      </p:sp>
      <p:sp>
        <p:nvSpPr>
          <p:cNvPr id="2" name="PlaceHolder 3"/>
          <p:cNvSpPr>
            <a:spLocks noGrp="1"/>
          </p:cNvSpPr>
          <p:nvPr>
            <p:ph type="title"/>
          </p:nvPr>
        </p:nvSpPr>
        <p:spPr>
          <a:xfrm>
            <a:off x="954000" y="2579760"/>
            <a:ext cx="10030680" cy="2159640"/>
          </a:xfrm>
          <a:prstGeom prst="rect">
            <a:avLst/>
          </a:prstGeom>
        </p:spPr>
        <p:txBody>
          <a:bodyPr lIns="0" tIns="0" rIns="0" bIns="0">
            <a:normAutofit/>
          </a:bodyPr>
          <a:lstStyle/>
          <a:p>
            <a:pPr>
              <a:lnSpc>
                <a:spcPts val="7999"/>
              </a:lnSpc>
            </a:pPr>
            <a:r>
              <a:rPr lang="en-US" sz="7500" b="1" strike="noStrike" spc="-202">
                <a:solidFill>
                  <a:srgbClr val="203232"/>
                </a:solidFill>
                <a:latin typeface="Arial"/>
              </a:rPr>
              <a:t>Click to edit master title</a:t>
            </a:r>
            <a:endParaRPr lang="en-US" sz="7500" b="0" strike="noStrike" spc="-1">
              <a:solidFill>
                <a:srgbClr val="203232"/>
              </a:solidFill>
              <a:latin typeface="Arial"/>
            </a:endParaRPr>
          </a:p>
        </p:txBody>
      </p:sp>
      <p:sp>
        <p:nvSpPr>
          <p:cNvPr id="3" name="CustomShape 4"/>
          <p:cNvSpPr/>
          <p:nvPr/>
        </p:nvSpPr>
        <p:spPr>
          <a:xfrm>
            <a:off x="0" y="0"/>
            <a:ext cx="12191760" cy="14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pic>
        <p:nvPicPr>
          <p:cNvPr id="4" name="Picture 10"/>
          <p:cNvPicPr/>
          <p:nvPr/>
        </p:nvPicPr>
        <p:blipFill>
          <a:blip r:embed="rId14"/>
          <a:stretch/>
        </p:blipFill>
        <p:spPr>
          <a:xfrm>
            <a:off x="954000" y="5517360"/>
            <a:ext cx="2244600" cy="396720"/>
          </a:xfrm>
          <a:prstGeom prst="rect">
            <a:avLst/>
          </a:prstGeom>
          <a:ln>
            <a:noFill/>
          </a:ln>
        </p:spPr>
      </p:pic>
      <p:sp>
        <p:nvSpPr>
          <p:cNvPr id="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1" strike="noStrike" spc="-100">
                <a:solidFill>
                  <a:srgbClr val="20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00">
                <a:solidFill>
                  <a:srgbClr val="20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03232"/>
                </a:solidFill>
                <a:latin typeface="Arial"/>
              </a:rPr>
              <a:t>Third Outline Level</a:t>
            </a:r>
          </a:p>
          <a:p>
            <a:pPr marL="1728000" lvl="3" indent="-216000">
              <a:spcBef>
                <a:spcPts val="567"/>
              </a:spcBef>
              <a:buClr>
                <a:srgbClr val="000000"/>
              </a:buClr>
              <a:buSzPct val="75000"/>
              <a:buFont typeface="Symbol" charset="2"/>
              <a:buChar char=""/>
            </a:pPr>
            <a:r>
              <a:rPr lang="en-US" sz="1800" b="1" strike="noStrike" spc="-1">
                <a:solidFill>
                  <a:srgbClr val="203232"/>
                </a:solidFill>
                <a:latin typeface="Arial"/>
              </a:rPr>
              <a:t>Fourth Outline Level</a:t>
            </a:r>
          </a:p>
          <a:p>
            <a:pPr marL="2160000" lvl="4" indent="-216000">
              <a:spcBef>
                <a:spcPts val="283"/>
              </a:spcBef>
              <a:buClr>
                <a:srgbClr val="000000"/>
              </a:buClr>
              <a:buSzPct val="45000"/>
              <a:buFont typeface="Wingdings" charset="2"/>
              <a:buChar char=""/>
            </a:pPr>
            <a:r>
              <a:rPr lang="en-US" sz="2000" b="1" strike="noStrike" spc="-1">
                <a:solidFill>
                  <a:srgbClr val="203232"/>
                </a:solidFill>
                <a:latin typeface="Arial"/>
              </a:rPr>
              <a:t>Fifth Outline Level</a:t>
            </a:r>
          </a:p>
          <a:p>
            <a:pPr marL="2592000" lvl="5" indent="-216000">
              <a:spcBef>
                <a:spcPts val="283"/>
              </a:spcBef>
              <a:buClr>
                <a:srgbClr val="000000"/>
              </a:buClr>
              <a:buSzPct val="45000"/>
              <a:buFont typeface="Wingdings" charset="2"/>
              <a:buChar char=""/>
            </a:pPr>
            <a:r>
              <a:rPr lang="en-US" sz="2000" b="1" strike="noStrike" spc="-1">
                <a:solidFill>
                  <a:srgbClr val="203232"/>
                </a:solidFill>
                <a:latin typeface="Arial"/>
              </a:rPr>
              <a:t>Sixth Outline Level</a:t>
            </a:r>
          </a:p>
          <a:p>
            <a:pPr marL="3024000" lvl="6" indent="-216000">
              <a:spcBef>
                <a:spcPts val="283"/>
              </a:spcBef>
              <a:buClr>
                <a:srgbClr val="000000"/>
              </a:buClr>
              <a:buSzPct val="45000"/>
              <a:buFont typeface="Wingdings" charset="2"/>
              <a:buChar char=""/>
            </a:pPr>
            <a:r>
              <a:rPr lang="en-US" sz="2000" b="1" strike="noStrike" spc="-1">
                <a:solidFill>
                  <a:srgbClr val="203232"/>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9C5FB5"/>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954000" y="2579760"/>
            <a:ext cx="10030680" cy="2159640"/>
          </a:xfrm>
          <a:prstGeom prst="rect">
            <a:avLst/>
          </a:prstGeom>
        </p:spPr>
        <p:txBody>
          <a:bodyPr lIns="0" tIns="0" rIns="0" bIns="0">
            <a:normAutofit/>
          </a:bodyPr>
          <a:lstStyle/>
          <a:p>
            <a:pPr>
              <a:lnSpc>
                <a:spcPts val="7999"/>
              </a:lnSpc>
            </a:pPr>
            <a:r>
              <a:rPr lang="en-US" sz="7500" b="1" strike="noStrike" spc="-202">
                <a:solidFill>
                  <a:srgbClr val="FFFFFF"/>
                </a:solidFill>
                <a:latin typeface="Arial"/>
              </a:rPr>
              <a:t>Click to edit master title</a:t>
            </a:r>
            <a:endParaRPr lang="en-US" sz="7500" b="0" strike="noStrike" spc="-1">
              <a:solidFill>
                <a:srgbClr val="203232"/>
              </a:solidFill>
              <a:latin typeface="Arial"/>
            </a:endParaRPr>
          </a:p>
        </p:txBody>
      </p:sp>
      <p:sp>
        <p:nvSpPr>
          <p:cNvPr id="43" name="PlaceHolder 2"/>
          <p:cNvSpPr>
            <a:spLocks noGrp="1"/>
          </p:cNvSpPr>
          <p:nvPr>
            <p:ph type="ftr"/>
          </p:nvPr>
        </p:nvSpPr>
        <p:spPr>
          <a:xfrm>
            <a:off x="965160" y="779760"/>
            <a:ext cx="7176600" cy="230400"/>
          </a:xfrm>
          <a:prstGeom prst="rect">
            <a:avLst/>
          </a:prstGeom>
        </p:spPr>
        <p:txBody>
          <a:bodyPr lIns="0" tIns="0" rIns="0" bIns="0">
            <a:noAutofit/>
          </a:bodyPr>
          <a:lstStyle/>
          <a:p>
            <a:pPr>
              <a:lnSpc>
                <a:spcPct val="100000"/>
              </a:lnSpc>
            </a:pPr>
            <a:r>
              <a:rPr lang="en-GB" sz="1500" b="0" strike="noStrike" spc="-1">
                <a:solidFill>
                  <a:srgbClr val="FFFFFF"/>
                </a:solidFill>
                <a:latin typeface="Arial"/>
              </a:rPr>
              <a:t>PRESENTATION TITLE (ADD VIA INSERT, HEADER &amp; FOOTER)</a:t>
            </a:r>
            <a:endParaRPr lang="en-US" sz="1500" b="0" strike="noStrike" spc="-1">
              <a:latin typeface="Times New Roman"/>
            </a:endParaRPr>
          </a:p>
        </p:txBody>
      </p:sp>
      <p:sp>
        <p:nvSpPr>
          <p:cNvPr id="44" name="PlaceHolder 3"/>
          <p:cNvSpPr>
            <a:spLocks noGrp="1"/>
          </p:cNvSpPr>
          <p:nvPr>
            <p:ph type="sldNum"/>
          </p:nvPr>
        </p:nvSpPr>
        <p:spPr>
          <a:xfrm>
            <a:off x="10616400" y="779760"/>
            <a:ext cx="622440" cy="230400"/>
          </a:xfrm>
          <a:prstGeom prst="rect">
            <a:avLst/>
          </a:prstGeom>
        </p:spPr>
        <p:txBody>
          <a:bodyPr lIns="0" tIns="0" rIns="0" bIns="0">
            <a:noAutofit/>
          </a:bodyPr>
          <a:lstStyle/>
          <a:p>
            <a:pPr algn="r">
              <a:lnSpc>
                <a:spcPct val="100000"/>
              </a:lnSpc>
            </a:pPr>
            <a:fld id="{876E94C7-478D-41B1-83CB-4B08D116676D}" type="slidenum">
              <a:rPr lang="en-GB" sz="1500" b="1" strike="noStrike" spc="-1">
                <a:solidFill>
                  <a:srgbClr val="FFFFFF"/>
                </a:solidFill>
                <a:latin typeface="Arial"/>
              </a:rPr>
              <a:t>‹#›</a:t>
            </a:fld>
            <a:endParaRPr lang="en-US" sz="1500" b="0" strike="noStrike" spc="-1">
              <a:latin typeface="Times New Roman"/>
            </a:endParaRPr>
          </a:p>
        </p:txBody>
      </p:sp>
      <p:pic>
        <p:nvPicPr>
          <p:cNvPr id="45" name="Picture 7" descr="A picture containing drawing&#10;&#10;Description automatically generated"/>
          <p:cNvPicPr/>
          <p:nvPr/>
        </p:nvPicPr>
        <p:blipFill>
          <a:blip r:embed="rId14"/>
          <a:stretch/>
        </p:blipFill>
        <p:spPr>
          <a:xfrm>
            <a:off x="954000" y="5511600"/>
            <a:ext cx="2242440" cy="397440"/>
          </a:xfrm>
          <a:prstGeom prst="rect">
            <a:avLst/>
          </a:prstGeom>
          <a:ln>
            <a:noFill/>
          </a:ln>
        </p:spPr>
      </p:pic>
      <p:sp>
        <p:nvSpPr>
          <p:cNvPr id="4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1" strike="noStrike" spc="-100">
                <a:solidFill>
                  <a:srgbClr val="20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00">
                <a:solidFill>
                  <a:srgbClr val="20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03232"/>
                </a:solidFill>
                <a:latin typeface="Arial"/>
              </a:rPr>
              <a:t>Third Outline Level</a:t>
            </a:r>
          </a:p>
          <a:p>
            <a:pPr marL="1728000" lvl="3" indent="-216000">
              <a:spcBef>
                <a:spcPts val="567"/>
              </a:spcBef>
              <a:buClr>
                <a:srgbClr val="000000"/>
              </a:buClr>
              <a:buSzPct val="75000"/>
              <a:buFont typeface="Symbol" charset="2"/>
              <a:buChar char=""/>
            </a:pPr>
            <a:r>
              <a:rPr lang="en-US" sz="1800" b="1" strike="noStrike" spc="-1">
                <a:solidFill>
                  <a:srgbClr val="203232"/>
                </a:solidFill>
                <a:latin typeface="Arial"/>
              </a:rPr>
              <a:t>Fourth Outline Level</a:t>
            </a:r>
          </a:p>
          <a:p>
            <a:pPr marL="2160000" lvl="4" indent="-216000">
              <a:spcBef>
                <a:spcPts val="283"/>
              </a:spcBef>
              <a:buClr>
                <a:srgbClr val="000000"/>
              </a:buClr>
              <a:buSzPct val="45000"/>
              <a:buFont typeface="Wingdings" charset="2"/>
              <a:buChar char=""/>
            </a:pPr>
            <a:r>
              <a:rPr lang="en-US" sz="2000" b="1" strike="noStrike" spc="-1">
                <a:solidFill>
                  <a:srgbClr val="203232"/>
                </a:solidFill>
                <a:latin typeface="Arial"/>
              </a:rPr>
              <a:t>Fifth Outline Level</a:t>
            </a:r>
          </a:p>
          <a:p>
            <a:pPr marL="2592000" lvl="5" indent="-216000">
              <a:spcBef>
                <a:spcPts val="283"/>
              </a:spcBef>
              <a:buClr>
                <a:srgbClr val="000000"/>
              </a:buClr>
              <a:buSzPct val="45000"/>
              <a:buFont typeface="Wingdings" charset="2"/>
              <a:buChar char=""/>
            </a:pPr>
            <a:r>
              <a:rPr lang="en-US" sz="2000" b="1" strike="noStrike" spc="-1">
                <a:solidFill>
                  <a:srgbClr val="203232"/>
                </a:solidFill>
                <a:latin typeface="Arial"/>
              </a:rPr>
              <a:t>Sixth Outline Level</a:t>
            </a:r>
          </a:p>
          <a:p>
            <a:pPr marL="3024000" lvl="6" indent="-216000">
              <a:spcBef>
                <a:spcPts val="283"/>
              </a:spcBef>
              <a:buClr>
                <a:srgbClr val="000000"/>
              </a:buClr>
              <a:buSzPct val="45000"/>
              <a:buFont typeface="Wingdings" charset="2"/>
              <a:buChar char=""/>
            </a:pPr>
            <a:r>
              <a:rPr lang="en-US" sz="2000" b="1" strike="noStrike" spc="-1">
                <a:solidFill>
                  <a:srgbClr val="203232"/>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93" name="TextShape 1"/>
          <p:cNvSpPr txBox="1"/>
          <p:nvPr/>
        </p:nvSpPr>
        <p:spPr>
          <a:xfrm>
            <a:off x="953999" y="3239310"/>
            <a:ext cx="9592935" cy="1500089"/>
          </a:xfrm>
          <a:prstGeom prst="rect">
            <a:avLst/>
          </a:prstGeom>
          <a:noFill/>
          <a:ln>
            <a:noFill/>
          </a:ln>
        </p:spPr>
        <p:txBody>
          <a:bodyPr lIns="0" tIns="0" rIns="0" bIns="0">
            <a:noAutofit/>
          </a:bodyPr>
          <a:lstStyle/>
          <a:p>
            <a:pPr algn="l" fontAlgn="base">
              <a:lnSpc>
                <a:spcPts val="3300"/>
              </a:lnSpc>
              <a:spcAft>
                <a:spcPts val="1200"/>
              </a:spcAft>
            </a:pPr>
            <a:r>
              <a:rPr lang="en-US" sz="4000" b="1" i="0" dirty="0">
                <a:solidFill>
                  <a:schemeClr val="bg1"/>
                </a:solidFill>
                <a:effectLst/>
                <a:latin typeface="zeitung"/>
              </a:rPr>
              <a:t>COVID-19 Healthy Diet Dataset Visualization</a:t>
            </a:r>
          </a:p>
        </p:txBody>
      </p:sp>
      <p:sp>
        <p:nvSpPr>
          <p:cNvPr id="94" name="TextShape 2"/>
          <p:cNvSpPr txBox="1"/>
          <p:nvPr/>
        </p:nvSpPr>
        <p:spPr>
          <a:xfrm>
            <a:off x="953999" y="1247974"/>
            <a:ext cx="10030680" cy="359640"/>
          </a:xfrm>
          <a:prstGeom prst="rect">
            <a:avLst/>
          </a:prstGeom>
          <a:noFill/>
          <a:ln>
            <a:noFill/>
          </a:ln>
        </p:spPr>
        <p:txBody>
          <a:bodyPr lIns="0" tIns="0" rIns="0" bIns="0">
            <a:noAutofit/>
          </a:bodyPr>
          <a:lstStyle/>
          <a:p>
            <a:pPr>
              <a:lnSpc>
                <a:spcPts val="2880"/>
              </a:lnSpc>
              <a:spcAft>
                <a:spcPts val="992"/>
              </a:spcAft>
              <a:tabLst>
                <a:tab pos="0" algn="l"/>
              </a:tabLst>
            </a:pPr>
            <a:r>
              <a:rPr lang="en-US" sz="2000" b="1" strike="noStrike" spc="-100" dirty="0">
                <a:solidFill>
                  <a:srgbClr val="FFFFFF"/>
                </a:solidFill>
                <a:latin typeface="Arial"/>
              </a:rPr>
              <a:t>Group Id:        A23                                               </a:t>
            </a:r>
          </a:p>
          <a:p>
            <a:pPr>
              <a:lnSpc>
                <a:spcPts val="2880"/>
              </a:lnSpc>
              <a:spcAft>
                <a:spcPts val="992"/>
              </a:spcAft>
              <a:tabLst>
                <a:tab pos="0" algn="l"/>
              </a:tabLst>
            </a:pPr>
            <a:r>
              <a:rPr lang="en-US" sz="2000" b="1" strike="noStrike" spc="-100" dirty="0">
                <a:solidFill>
                  <a:srgbClr val="FFFFFF"/>
                </a:solidFill>
                <a:latin typeface="Arial"/>
              </a:rPr>
              <a:t>Name of Student Presenting: Mateen Ahmad</a:t>
            </a:r>
            <a:endParaRPr lang="en-US" sz="2000" b="0" strike="noStrike" spc="-1" dirty="0">
              <a:latin typeface="Arial"/>
            </a:endParaRPr>
          </a:p>
        </p:txBody>
      </p:sp>
      <p:sp>
        <p:nvSpPr>
          <p:cNvPr id="95" name="TextShape 3"/>
          <p:cNvSpPr txBox="1"/>
          <p:nvPr/>
        </p:nvSpPr>
        <p:spPr>
          <a:xfrm>
            <a:off x="965160" y="274320"/>
            <a:ext cx="10406474" cy="735840"/>
          </a:xfrm>
          <a:prstGeom prst="rect">
            <a:avLst/>
          </a:prstGeom>
          <a:noFill/>
          <a:ln>
            <a:noFill/>
          </a:ln>
        </p:spPr>
        <p:txBody>
          <a:bodyPr lIns="0" tIns="0" rIns="0" bIns="0">
            <a:noAutofit/>
          </a:bodyPr>
          <a:lstStyle/>
          <a:p>
            <a:r>
              <a:rPr lang="en-GB" sz="1500" b="1" strike="noStrike" spc="-1" dirty="0">
                <a:solidFill>
                  <a:srgbClr val="FFFFFF"/>
                </a:solidFill>
                <a:latin typeface="Arial"/>
              </a:rPr>
              <a:t>7COM1079-2022</a:t>
            </a:r>
            <a:r>
              <a:rPr lang="en-GB" sz="1500" b="0" strike="noStrike" spc="-1" dirty="0">
                <a:solidFill>
                  <a:srgbClr val="FFFFFF"/>
                </a:solidFill>
                <a:latin typeface="Arial"/>
              </a:rPr>
              <a:t> </a:t>
            </a:r>
          </a:p>
          <a:p>
            <a:r>
              <a:rPr lang="en-GB" sz="1500" b="0" strike="noStrike" spc="-1" dirty="0">
                <a:solidFill>
                  <a:srgbClr val="FFFFFF"/>
                </a:solidFill>
                <a:latin typeface="Arial"/>
              </a:rPr>
              <a:t> </a:t>
            </a:r>
            <a:r>
              <a:rPr lang="en-GB" sz="1500" b="1" strike="noStrike" spc="-1" dirty="0">
                <a:solidFill>
                  <a:srgbClr val="FFFFFF"/>
                </a:solidFill>
                <a:latin typeface="Arial"/>
              </a:rPr>
              <a:t>Student Group No</a:t>
            </a:r>
            <a:r>
              <a:rPr lang="en-GB" sz="1500" b="0" strike="noStrike" spc="-1" dirty="0">
                <a:solidFill>
                  <a:srgbClr val="FFFFFF"/>
                </a:solidFill>
                <a:latin typeface="Arial"/>
              </a:rPr>
              <a:t>: A23                  </a:t>
            </a:r>
          </a:p>
          <a:p>
            <a:r>
              <a:rPr lang="en-GB" sz="1500" b="0" strike="noStrike" spc="-1" dirty="0">
                <a:solidFill>
                  <a:srgbClr val="FFFFFF"/>
                </a:solidFill>
                <a:latin typeface="Arial"/>
              </a:rPr>
              <a:t> </a:t>
            </a:r>
            <a:r>
              <a:rPr lang="en-GB" sz="1500" b="1" strike="noStrike" spc="-1" dirty="0">
                <a:solidFill>
                  <a:srgbClr val="FFFFFF"/>
                </a:solidFill>
                <a:latin typeface="Arial"/>
              </a:rPr>
              <a:t>Names of Student Attendees: </a:t>
            </a:r>
            <a:r>
              <a:rPr lang="en-GB" sz="1500" b="0" strike="noStrike" spc="-1" dirty="0">
                <a:solidFill>
                  <a:schemeClr val="bg1"/>
                </a:solidFill>
                <a:latin typeface="Arial"/>
              </a:rPr>
              <a:t>Mateen Ahmad, Abdul Moeed Khan, Rehman Naseer, Muhammad Adeel, Nouman Sadiq</a:t>
            </a:r>
            <a:endParaRPr lang="en-US" sz="1500" b="0" strike="noStrike" spc="-1" dirty="0">
              <a:solidFill>
                <a:schemeClr val="bg1"/>
              </a:solidFill>
              <a:latin typeface="Times New Roman"/>
            </a:endParaRPr>
          </a:p>
          <a:p>
            <a:pPr>
              <a:lnSpc>
                <a:spcPct val="100000"/>
              </a:lnSpc>
            </a:pPr>
            <a:r>
              <a:rPr lang="en-GB" sz="1500" b="0" strike="noStrike" spc="-1" dirty="0">
                <a:solidFill>
                  <a:srgbClr val="FFFFFF"/>
                </a:solidFill>
                <a:latin typeface="Arial"/>
              </a:rPr>
              <a:t> </a:t>
            </a:r>
            <a:endParaRPr lang="en-US" sz="1500" b="0" strike="noStrike" spc="-1" dirty="0">
              <a:latin typeface="Times New Roman"/>
            </a:endParaRPr>
          </a:p>
        </p:txBody>
      </p:sp>
      <p:sp>
        <p:nvSpPr>
          <p:cNvPr id="96" name="TextShape 4"/>
          <p:cNvSpPr txBox="1"/>
          <p:nvPr/>
        </p:nvSpPr>
        <p:spPr>
          <a:xfrm>
            <a:off x="10616400" y="779760"/>
            <a:ext cx="622440" cy="230400"/>
          </a:xfrm>
          <a:prstGeom prst="rect">
            <a:avLst/>
          </a:prstGeom>
          <a:noFill/>
          <a:ln>
            <a:noFill/>
          </a:ln>
        </p:spPr>
        <p:txBody>
          <a:bodyPr lIns="0" tIns="0" rIns="0" bIns="0">
            <a:noAutofit/>
          </a:bodyPr>
          <a:lstStyle/>
          <a:p>
            <a:pPr algn="r">
              <a:lnSpc>
                <a:spcPct val="100000"/>
              </a:lnSpc>
            </a:pPr>
            <a:endParaRPr lang="en-US" sz="1500" b="0" strike="noStrike" spc="-1" dirty="0">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817560" y="813960"/>
            <a:ext cx="10109880" cy="587520"/>
          </a:xfrm>
          <a:prstGeom prst="rect">
            <a:avLst/>
          </a:prstGeom>
          <a:noFill/>
          <a:ln>
            <a:noFill/>
          </a:ln>
        </p:spPr>
        <p:txBody>
          <a:bodyPr lIns="0" tIns="0" rIns="0" bIns="0">
            <a:noAutofit/>
          </a:bodyPr>
          <a:lstStyle/>
          <a:p>
            <a:pPr>
              <a:lnSpc>
                <a:spcPts val="2880"/>
              </a:lnSpc>
              <a:spcAft>
                <a:spcPts val="992"/>
              </a:spcAft>
              <a:tabLst>
                <a:tab pos="0" algn="l"/>
              </a:tabLst>
            </a:pPr>
            <a:r>
              <a:rPr lang="en-US" sz="2400" b="0" strike="noStrike" spc="-100" dirty="0">
                <a:solidFill>
                  <a:srgbClr val="203232"/>
                </a:solidFill>
                <a:latin typeface="Calibri"/>
              </a:rPr>
              <a:t>We are using the </a:t>
            </a:r>
            <a:r>
              <a:rPr lang="en-US" sz="2400" spc="-100" dirty="0">
                <a:solidFill>
                  <a:srgbClr val="203232"/>
                </a:solidFill>
                <a:latin typeface="Calibri"/>
              </a:rPr>
              <a:t>COVID-19 Healthy Diet Dataset (</a:t>
            </a:r>
            <a:r>
              <a:rPr lang="en-US" sz="2400" b="1" spc="-100" dirty="0">
                <a:solidFill>
                  <a:srgbClr val="203232"/>
                </a:solidFill>
                <a:latin typeface="Calibri"/>
              </a:rPr>
              <a:t>DS055    Fat_Supply_Quantity_Data.csv) </a:t>
            </a:r>
            <a:r>
              <a:rPr lang="en-US" sz="2400" spc="-100" dirty="0">
                <a:solidFill>
                  <a:srgbClr val="203232"/>
                </a:solidFill>
                <a:latin typeface="Calibri"/>
              </a:rPr>
              <a:t>to answer our research question </a:t>
            </a:r>
            <a:r>
              <a:rPr lang="en-US" sz="2400" b="1" spc="-100" dirty="0">
                <a:solidFill>
                  <a:srgbClr val="203232"/>
                </a:solidFill>
                <a:latin typeface="Calibri"/>
              </a:rPr>
              <a:t>“</a:t>
            </a:r>
            <a:r>
              <a:rPr lang="en-US" sz="2400" b="1" dirty="0"/>
              <a:t>Is there a correlation between the consumption of vegetables and the COVID-19 recovery rates across different countries?”</a:t>
            </a:r>
            <a:br>
              <a:rPr dirty="0"/>
            </a:br>
            <a:endParaRPr lang="en-US" sz="2400" b="0" strike="noStrike" spc="-1" dirty="0">
              <a:latin typeface="Arial"/>
            </a:endParaRPr>
          </a:p>
        </p:txBody>
      </p:sp>
      <p:graphicFrame>
        <p:nvGraphicFramePr>
          <p:cNvPr id="100" name="Table 4"/>
          <p:cNvGraphicFramePr/>
          <p:nvPr>
            <p:extLst>
              <p:ext uri="{D42A27DB-BD31-4B8C-83A1-F6EECF244321}">
                <p14:modId xmlns:p14="http://schemas.microsoft.com/office/powerpoint/2010/main" val="3505584819"/>
              </p:ext>
            </p:extLst>
          </p:nvPr>
        </p:nvGraphicFramePr>
        <p:xfrm>
          <a:off x="6096000" y="2198451"/>
          <a:ext cx="5517720" cy="3044755"/>
        </p:xfrm>
        <a:graphic>
          <a:graphicData uri="http://schemas.openxmlformats.org/drawingml/2006/table">
            <a:tbl>
              <a:tblPr/>
              <a:tblGrid>
                <a:gridCol w="848673">
                  <a:extLst>
                    <a:ext uri="{9D8B030D-6E8A-4147-A177-3AD203B41FA5}">
                      <a16:colId xmlns:a16="http://schemas.microsoft.com/office/drawing/2014/main" val="20000"/>
                    </a:ext>
                  </a:extLst>
                </a:gridCol>
                <a:gridCol w="1070918">
                  <a:extLst>
                    <a:ext uri="{9D8B030D-6E8A-4147-A177-3AD203B41FA5}">
                      <a16:colId xmlns:a16="http://schemas.microsoft.com/office/drawing/2014/main" val="20001"/>
                    </a:ext>
                  </a:extLst>
                </a:gridCol>
                <a:gridCol w="1391056">
                  <a:extLst>
                    <a:ext uri="{9D8B030D-6E8A-4147-A177-3AD203B41FA5}">
                      <a16:colId xmlns:a16="http://schemas.microsoft.com/office/drawing/2014/main" val="20002"/>
                    </a:ext>
                  </a:extLst>
                </a:gridCol>
                <a:gridCol w="846306">
                  <a:extLst>
                    <a:ext uri="{9D8B030D-6E8A-4147-A177-3AD203B41FA5}">
                      <a16:colId xmlns:a16="http://schemas.microsoft.com/office/drawing/2014/main" val="20003"/>
                    </a:ext>
                  </a:extLst>
                </a:gridCol>
                <a:gridCol w="1360767">
                  <a:extLst>
                    <a:ext uri="{9D8B030D-6E8A-4147-A177-3AD203B41FA5}">
                      <a16:colId xmlns:a16="http://schemas.microsoft.com/office/drawing/2014/main" val="3007344604"/>
                    </a:ext>
                  </a:extLst>
                </a:gridCol>
              </a:tblGrid>
              <a:tr h="365126">
                <a:tc>
                  <a:txBody>
                    <a:bodyPr/>
                    <a:lstStyle/>
                    <a:p>
                      <a:pPr algn="l" fontAlgn="b"/>
                      <a:r>
                        <a:rPr lang="en-US" sz="1400" b="1" i="0" u="none" strike="noStrike">
                          <a:solidFill>
                            <a:srgbClr val="000000"/>
                          </a:solidFill>
                          <a:effectLst/>
                          <a:latin typeface="Aptos Narrow" panose="020B0004020202020204" pitchFamily="34" charset="0"/>
                        </a:rPr>
                        <a:t>Country</a:t>
                      </a:r>
                    </a:p>
                  </a:txBody>
                  <a:tcPr marL="7620" marR="7620" marT="7620" marB="0" anchor="b">
                    <a:lnL w="12240">
                      <a:solidFill>
                        <a:srgbClr val="FFFFFF"/>
                      </a:solidFill>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EFEAF2"/>
                    </a:solidFill>
                  </a:tcPr>
                </a:tc>
                <a:tc>
                  <a:txBody>
                    <a:bodyPr/>
                    <a:lstStyle/>
                    <a:p>
                      <a:pPr algn="l" fontAlgn="b"/>
                      <a:r>
                        <a:rPr lang="en-US" sz="1400" b="1" i="0" u="none" strike="noStrike">
                          <a:solidFill>
                            <a:srgbClr val="000000"/>
                          </a:solidFill>
                          <a:effectLst/>
                          <a:latin typeface="Aptos Narrow" panose="020B0004020202020204" pitchFamily="34" charset="0"/>
                        </a:rPr>
                        <a:t>Vegetables</a:t>
                      </a:r>
                    </a:p>
                  </a:txBody>
                  <a:tcPr marL="7620" marR="7620" marT="7620" marB="0" anchor="b">
                    <a:lnL w="12240">
                      <a:solidFill>
                        <a:srgbClr val="FFFFFF"/>
                      </a:solidFill>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EFEAF2"/>
                    </a:solidFill>
                  </a:tcPr>
                </a:tc>
                <a:tc>
                  <a:txBody>
                    <a:bodyPr/>
                    <a:lstStyle/>
                    <a:p>
                      <a:pPr algn="l" fontAlgn="b"/>
                      <a:r>
                        <a:rPr lang="en-US" sz="1400" b="1" i="0" u="none" strike="noStrike">
                          <a:solidFill>
                            <a:srgbClr val="000000"/>
                          </a:solidFill>
                          <a:effectLst/>
                          <a:latin typeface="Aptos Narrow" panose="020B0004020202020204" pitchFamily="34" charset="0"/>
                        </a:rPr>
                        <a:t>Recovered</a:t>
                      </a:r>
                    </a:p>
                  </a:txBody>
                  <a:tcPr marL="7620" marR="7620" marT="7620" marB="0" anchor="b">
                    <a:lnL w="12240">
                      <a:solidFill>
                        <a:srgbClr val="FFFFFF"/>
                      </a:solidFill>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EFEAF2"/>
                    </a:solidFill>
                  </a:tcPr>
                </a:tc>
                <a:tc>
                  <a:txBody>
                    <a:bodyPr/>
                    <a:lstStyle/>
                    <a:p>
                      <a:pPr algn="l" fontAlgn="b"/>
                      <a:r>
                        <a:rPr lang="en-US" sz="1400" b="1" i="0" u="none" strike="noStrike">
                          <a:solidFill>
                            <a:srgbClr val="000000"/>
                          </a:solidFill>
                          <a:effectLst/>
                          <a:latin typeface="Aptos Narrow" panose="020B0004020202020204" pitchFamily="34" charset="0"/>
                        </a:rPr>
                        <a:t>Obesity</a:t>
                      </a:r>
                    </a:p>
                  </a:txBody>
                  <a:tcPr marL="7620" marR="7620" marT="7620" marB="0" anchor="b">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cap="flat" cmpd="sng" algn="ctr">
                      <a:solidFill>
                        <a:srgbClr val="FFFFFF"/>
                      </a:solidFill>
                      <a:prstDash val="solid"/>
                      <a:round/>
                      <a:headEnd type="none" w="med" len="med"/>
                      <a:tailEnd type="none" w="med" len="med"/>
                    </a:lnB>
                    <a:solidFill>
                      <a:srgbClr val="EFEAF2"/>
                    </a:solidFill>
                  </a:tcPr>
                </a:tc>
                <a:tc>
                  <a:txBody>
                    <a:bodyPr/>
                    <a:lstStyle/>
                    <a:p>
                      <a:pPr algn="l" fontAlgn="b"/>
                      <a:r>
                        <a:rPr lang="en-US" sz="1400" b="1" i="0" u="none" strike="noStrike" dirty="0">
                          <a:solidFill>
                            <a:srgbClr val="000000"/>
                          </a:solidFill>
                          <a:effectLst/>
                          <a:latin typeface="Aptos Narrow" panose="020B0004020202020204" pitchFamily="34" charset="0"/>
                        </a:rPr>
                        <a:t>Undernourished</a:t>
                      </a:r>
                    </a:p>
                  </a:txBody>
                  <a:tcPr marL="7620" marR="7620" marT="7620" marB="0" anchor="b">
                    <a:lnL w="12240">
                      <a:solidFill>
                        <a:srgbClr val="FFFFFF"/>
                      </a:solidFill>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EFEAF2"/>
                    </a:solidFill>
                  </a:tcPr>
                </a:tc>
                <a:extLst>
                  <a:ext uri="{0D108BD9-81ED-4DB2-BD59-A6C34878D82A}">
                    <a16:rowId xmlns:a16="http://schemas.microsoft.com/office/drawing/2014/main" val="10000"/>
                  </a:ext>
                </a:extLst>
              </a:tr>
              <a:tr h="252448">
                <a:tc>
                  <a:txBody>
                    <a:bodyPr/>
                    <a:lstStyle/>
                    <a:p>
                      <a:pPr algn="l" fontAlgn="b"/>
                      <a:r>
                        <a:rPr lang="en-US" sz="1200" b="0" i="0" u="none" strike="noStrike">
                          <a:solidFill>
                            <a:srgbClr val="000000"/>
                          </a:solidFill>
                          <a:effectLst/>
                          <a:latin typeface="Aptos Narrow" panose="020B0004020202020204" pitchFamily="34" charset="0"/>
                        </a:rPr>
                        <a:t>Afghanistan</a:t>
                      </a:r>
                    </a:p>
                  </a:txBody>
                  <a:tcPr marL="7620" marR="7620" marT="7620" marB="0" anchor="b">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EFEAF2"/>
                    </a:solidFill>
                  </a:tcPr>
                </a:tc>
                <a:tc>
                  <a:txBody>
                    <a:bodyPr/>
                    <a:lstStyle/>
                    <a:p>
                      <a:pPr algn="l" fontAlgn="b"/>
                      <a:r>
                        <a:rPr lang="en-US" sz="1200" b="0" i="0" u="none" strike="noStrike">
                          <a:solidFill>
                            <a:srgbClr val="000000"/>
                          </a:solidFill>
                          <a:effectLst/>
                          <a:latin typeface="Aptos Narrow" panose="020B0004020202020204" pitchFamily="34" charset="0"/>
                        </a:rPr>
                        <a:t>6.7642</a:t>
                      </a:r>
                    </a:p>
                  </a:txBody>
                  <a:tcPr marL="7620" marR="7620" marT="7620" marB="0" anchor="b">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EFEAF2"/>
                    </a:solidFill>
                  </a:tcPr>
                </a:tc>
                <a:tc>
                  <a:txBody>
                    <a:bodyPr/>
                    <a:lstStyle/>
                    <a:p>
                      <a:pPr algn="l" fontAlgn="b"/>
                      <a:r>
                        <a:rPr lang="en-US" sz="1200" b="0" i="0" u="none" strike="noStrike">
                          <a:solidFill>
                            <a:srgbClr val="000000"/>
                          </a:solidFill>
                          <a:effectLst/>
                          <a:latin typeface="Aptos Narrow" panose="020B0004020202020204" pitchFamily="34" charset="0"/>
                        </a:rPr>
                        <a:t>0.123373921</a:t>
                      </a:r>
                    </a:p>
                  </a:txBody>
                  <a:tcPr marL="7620" marR="7620" marT="7620" marB="0" anchor="b">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EFEAF2"/>
                    </a:solidFill>
                  </a:tcPr>
                </a:tc>
                <a:tc>
                  <a:txBody>
                    <a:bodyPr/>
                    <a:lstStyle/>
                    <a:p>
                      <a:pPr algn="l" fontAlgn="b"/>
                      <a:r>
                        <a:rPr lang="en-US" sz="1200" b="0" i="0" u="none" strike="noStrike">
                          <a:solidFill>
                            <a:srgbClr val="000000"/>
                          </a:solidFill>
                          <a:effectLst/>
                          <a:latin typeface="Aptos Narrow" panose="020B0004020202020204" pitchFamily="34" charset="0"/>
                        </a:rPr>
                        <a:t>4.5</a:t>
                      </a:r>
                    </a:p>
                  </a:txBody>
                  <a:tcPr marL="7620" marR="7620" marT="7620" marB="0" anchor="b">
                    <a:lnL w="12240">
                      <a:solidFill>
                        <a:srgbClr val="FFFFFF"/>
                      </a:solidFill>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EFEAF2"/>
                    </a:solidFill>
                  </a:tcPr>
                </a:tc>
                <a:tc>
                  <a:txBody>
                    <a:bodyPr/>
                    <a:lstStyle/>
                    <a:p>
                      <a:pPr algn="l" fontAlgn="b"/>
                      <a:r>
                        <a:rPr lang="en-US" sz="1200" b="0" i="0" u="none" strike="noStrike" dirty="0">
                          <a:solidFill>
                            <a:srgbClr val="000000"/>
                          </a:solidFill>
                          <a:effectLst/>
                          <a:latin typeface="Aptos Narrow" panose="020B0004020202020204" pitchFamily="34" charset="0"/>
                        </a:rPr>
                        <a:t>29.8</a:t>
                      </a:r>
                    </a:p>
                  </a:txBody>
                  <a:tcPr marL="7620" marR="7620" marT="7620" marB="0" anchor="b">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FEAF2"/>
                    </a:solidFill>
                  </a:tcPr>
                </a:tc>
                <a:extLst>
                  <a:ext uri="{0D108BD9-81ED-4DB2-BD59-A6C34878D82A}">
                    <a16:rowId xmlns:a16="http://schemas.microsoft.com/office/drawing/2014/main" val="10001"/>
                  </a:ext>
                </a:extLst>
              </a:tr>
              <a:tr h="252448">
                <a:tc>
                  <a:txBody>
                    <a:bodyPr/>
                    <a:lstStyle/>
                    <a:p>
                      <a:pPr algn="l" fontAlgn="b"/>
                      <a:r>
                        <a:rPr lang="en-US" sz="1200" b="0" i="0" u="none" strike="noStrike">
                          <a:solidFill>
                            <a:srgbClr val="000000"/>
                          </a:solidFill>
                          <a:effectLst/>
                          <a:latin typeface="Aptos Narrow" panose="020B0004020202020204" pitchFamily="34" charset="0"/>
                        </a:rPr>
                        <a:t>Albania</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l" fontAlgn="b"/>
                      <a:r>
                        <a:rPr lang="en-US" sz="1200" b="0" i="0" u="none" strike="noStrike">
                          <a:solidFill>
                            <a:srgbClr val="000000"/>
                          </a:solidFill>
                          <a:effectLst/>
                          <a:latin typeface="Aptos Narrow" panose="020B0004020202020204" pitchFamily="34" charset="0"/>
                        </a:rPr>
                        <a:t>11.7753</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l" fontAlgn="b"/>
                      <a:r>
                        <a:rPr lang="en-US" sz="1200" b="0" i="0" u="none" strike="noStrike">
                          <a:solidFill>
                            <a:srgbClr val="000000"/>
                          </a:solidFill>
                          <a:effectLst/>
                          <a:latin typeface="Aptos Narrow" panose="020B0004020202020204" pitchFamily="34" charset="0"/>
                        </a:rPr>
                        <a:t>1.792635659</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l" fontAlgn="b"/>
                      <a:r>
                        <a:rPr lang="en-US" sz="1200" b="0" i="0" u="none" strike="noStrike">
                          <a:solidFill>
                            <a:srgbClr val="000000"/>
                          </a:solidFill>
                          <a:effectLst/>
                          <a:latin typeface="Aptos Narrow" panose="020B0004020202020204" pitchFamily="34" charset="0"/>
                        </a:rPr>
                        <a:t>22.3</a:t>
                      </a:r>
                    </a:p>
                  </a:txBody>
                  <a:tcPr marL="7620" marR="7620" marT="7620" marB="0" anchor="b">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EFEAF2"/>
                    </a:solidFill>
                  </a:tcPr>
                </a:tc>
                <a:tc>
                  <a:txBody>
                    <a:bodyPr/>
                    <a:lstStyle/>
                    <a:p>
                      <a:pPr algn="l" fontAlgn="b"/>
                      <a:r>
                        <a:rPr lang="en-US" sz="1200" b="0" i="0" u="none" strike="noStrike" dirty="0">
                          <a:solidFill>
                            <a:srgbClr val="000000"/>
                          </a:solidFill>
                          <a:effectLst/>
                          <a:latin typeface="Aptos Narrow" panose="020B0004020202020204" pitchFamily="34" charset="0"/>
                        </a:rPr>
                        <a:t>6.2</a:t>
                      </a:r>
                    </a:p>
                  </a:txBody>
                  <a:tcPr marL="7620" marR="7620" marT="7620" marB="0" anchor="b">
                    <a:lnL w="12240">
                      <a:solidFill>
                        <a:srgbClr val="FFFFFF"/>
                      </a:solidFill>
                    </a:lnL>
                    <a:lnR w="12700" cap="flat" cmpd="sng" algn="ctr">
                      <a:solidFill>
                        <a:schemeClr val="tx1"/>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FEAF2"/>
                    </a:solidFill>
                  </a:tcPr>
                </a:tc>
                <a:extLst>
                  <a:ext uri="{0D108BD9-81ED-4DB2-BD59-A6C34878D82A}">
                    <a16:rowId xmlns:a16="http://schemas.microsoft.com/office/drawing/2014/main" val="10002"/>
                  </a:ext>
                </a:extLst>
              </a:tr>
              <a:tr h="252448">
                <a:tc>
                  <a:txBody>
                    <a:bodyPr/>
                    <a:lstStyle/>
                    <a:p>
                      <a:pPr algn="l" fontAlgn="b"/>
                      <a:r>
                        <a:rPr lang="en-US" sz="1200" b="0" i="0" u="none" strike="noStrike">
                          <a:solidFill>
                            <a:srgbClr val="000000"/>
                          </a:solidFill>
                          <a:effectLst/>
                          <a:latin typeface="Aptos Narrow" panose="020B0004020202020204" pitchFamily="34" charset="0"/>
                        </a:rPr>
                        <a:t>Algeria</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l" fontAlgn="b"/>
                      <a:r>
                        <a:rPr lang="en-US" sz="1200" b="0" i="0" u="none" strike="noStrike">
                          <a:solidFill>
                            <a:srgbClr val="000000"/>
                          </a:solidFill>
                          <a:effectLst/>
                          <a:latin typeface="Aptos Narrow" panose="020B0004020202020204" pitchFamily="34" charset="0"/>
                        </a:rPr>
                        <a:t>11.6484</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l" fontAlgn="b"/>
                      <a:r>
                        <a:rPr lang="en-US" sz="1200" b="0" i="0" u="none" strike="noStrike">
                          <a:solidFill>
                            <a:srgbClr val="000000"/>
                          </a:solidFill>
                          <a:effectLst/>
                          <a:latin typeface="Aptos Narrow" panose="020B0004020202020204" pitchFamily="34" charset="0"/>
                        </a:rPr>
                        <a:t>0.167572198</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l" fontAlgn="b"/>
                      <a:r>
                        <a:rPr lang="en-US" sz="1200" b="0" i="0" u="none" strike="noStrike">
                          <a:solidFill>
                            <a:srgbClr val="000000"/>
                          </a:solidFill>
                          <a:effectLst/>
                          <a:latin typeface="Aptos Narrow" panose="020B0004020202020204" pitchFamily="34" charset="0"/>
                        </a:rPr>
                        <a:t>26.6</a:t>
                      </a:r>
                    </a:p>
                  </a:txBody>
                  <a:tcPr marL="7620" marR="7620" marT="7620" marB="0" anchor="b">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EFEAF2"/>
                    </a:solidFill>
                  </a:tcPr>
                </a:tc>
                <a:tc>
                  <a:txBody>
                    <a:bodyPr/>
                    <a:lstStyle/>
                    <a:p>
                      <a:pPr algn="l" fontAlgn="b"/>
                      <a:r>
                        <a:rPr lang="en-US" sz="1200" b="0" i="0" u="none" strike="noStrike">
                          <a:solidFill>
                            <a:srgbClr val="000000"/>
                          </a:solidFill>
                          <a:effectLst/>
                          <a:latin typeface="Aptos Narrow" panose="020B0004020202020204" pitchFamily="34" charset="0"/>
                        </a:rPr>
                        <a:t>3.9</a:t>
                      </a:r>
                    </a:p>
                  </a:txBody>
                  <a:tcPr marL="7620" marR="7620" marT="7620" marB="0" anchor="b">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FEAF2"/>
                    </a:solidFill>
                  </a:tcPr>
                </a:tc>
                <a:extLst>
                  <a:ext uri="{0D108BD9-81ED-4DB2-BD59-A6C34878D82A}">
                    <a16:rowId xmlns:a16="http://schemas.microsoft.com/office/drawing/2014/main" val="10003"/>
                  </a:ext>
                </a:extLst>
              </a:tr>
              <a:tr h="241929">
                <a:tc>
                  <a:txBody>
                    <a:bodyPr/>
                    <a:lstStyle/>
                    <a:p>
                      <a:pPr algn="l" fontAlgn="b"/>
                      <a:r>
                        <a:rPr lang="en-US" sz="1200" b="0" i="0" u="none" strike="noStrike">
                          <a:solidFill>
                            <a:srgbClr val="000000"/>
                          </a:solidFill>
                          <a:effectLst/>
                          <a:latin typeface="Aptos Narrow" panose="020B0004020202020204" pitchFamily="34" charset="0"/>
                        </a:rPr>
                        <a:t>Angola</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l" fontAlgn="b"/>
                      <a:r>
                        <a:rPr lang="en-US" sz="1200" b="0" i="0" u="none" strike="noStrike">
                          <a:solidFill>
                            <a:srgbClr val="000000"/>
                          </a:solidFill>
                          <a:effectLst/>
                          <a:latin typeface="Aptos Narrow" panose="020B0004020202020204" pitchFamily="34" charset="0"/>
                        </a:rPr>
                        <a:t>2.3041</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l" fontAlgn="b"/>
                      <a:r>
                        <a:rPr lang="en-US" sz="1200" b="0" i="0" u="none" strike="noStrike">
                          <a:solidFill>
                            <a:srgbClr val="000000"/>
                          </a:solidFill>
                          <a:effectLst/>
                          <a:latin typeface="Aptos Narrow" panose="020B0004020202020204" pitchFamily="34" charset="0"/>
                        </a:rPr>
                        <a:t>0.056807699</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l" fontAlgn="b"/>
                      <a:r>
                        <a:rPr lang="en-US" sz="1200" b="0" i="0" u="none" strike="noStrike">
                          <a:solidFill>
                            <a:srgbClr val="000000"/>
                          </a:solidFill>
                          <a:effectLst/>
                          <a:latin typeface="Aptos Narrow" panose="020B0004020202020204" pitchFamily="34" charset="0"/>
                        </a:rPr>
                        <a:t>6.8</a:t>
                      </a:r>
                    </a:p>
                  </a:txBody>
                  <a:tcPr marL="7620" marR="7620" marT="7620" marB="0" anchor="b">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EFEAF2"/>
                    </a:solidFill>
                  </a:tcPr>
                </a:tc>
                <a:tc>
                  <a:txBody>
                    <a:bodyPr/>
                    <a:lstStyle/>
                    <a:p>
                      <a:pPr algn="l" fontAlgn="b"/>
                      <a:r>
                        <a:rPr lang="en-US" sz="1200" b="0" i="0" u="none" strike="noStrike" dirty="0">
                          <a:solidFill>
                            <a:srgbClr val="000000"/>
                          </a:solidFill>
                          <a:effectLst/>
                          <a:latin typeface="Aptos Narrow" panose="020B0004020202020204" pitchFamily="34" charset="0"/>
                        </a:rPr>
                        <a:t>25</a:t>
                      </a:r>
                    </a:p>
                  </a:txBody>
                  <a:tcPr marL="7620" marR="7620" marT="7620" marB="0" anchor="b">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FEAF2"/>
                    </a:solidFill>
                  </a:tcPr>
                </a:tc>
                <a:extLst>
                  <a:ext uri="{0D108BD9-81ED-4DB2-BD59-A6C34878D82A}">
                    <a16:rowId xmlns:a16="http://schemas.microsoft.com/office/drawing/2014/main" val="10004"/>
                  </a:ext>
                </a:extLst>
              </a:tr>
              <a:tr h="385347">
                <a:tc>
                  <a:txBody>
                    <a:bodyPr/>
                    <a:lstStyle/>
                    <a:p>
                      <a:pPr algn="l" fontAlgn="b"/>
                      <a:r>
                        <a:rPr lang="en-US" sz="1200" b="0" i="0" u="none" strike="noStrike">
                          <a:solidFill>
                            <a:srgbClr val="000000"/>
                          </a:solidFill>
                          <a:effectLst/>
                          <a:latin typeface="Aptos Narrow" panose="020B0004020202020204" pitchFamily="34" charset="0"/>
                        </a:rPr>
                        <a:t>Antigua and Barbuda</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l" fontAlgn="b"/>
                      <a:r>
                        <a:rPr lang="en-US" sz="1200" b="0" i="0" u="none" strike="noStrike">
                          <a:solidFill>
                            <a:srgbClr val="000000"/>
                          </a:solidFill>
                          <a:effectLst/>
                          <a:latin typeface="Aptos Narrow" panose="020B0004020202020204" pitchFamily="34" charset="0"/>
                        </a:rPr>
                        <a:t>5.4495</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l" fontAlgn="b"/>
                      <a:r>
                        <a:rPr lang="en-US" sz="1200" b="0" i="0" u="none" strike="noStrike">
                          <a:solidFill>
                            <a:srgbClr val="000000"/>
                          </a:solidFill>
                          <a:effectLst/>
                          <a:latin typeface="Aptos Narrow" panose="020B0004020202020204" pitchFamily="34" charset="0"/>
                        </a:rPr>
                        <a:t>0.190816327</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l" fontAlgn="b"/>
                      <a:r>
                        <a:rPr lang="en-US" sz="1200" b="0" i="0" u="none" strike="noStrike">
                          <a:solidFill>
                            <a:srgbClr val="000000"/>
                          </a:solidFill>
                          <a:effectLst/>
                          <a:latin typeface="Aptos Narrow" panose="020B0004020202020204" pitchFamily="34" charset="0"/>
                        </a:rPr>
                        <a:t>19.1</a:t>
                      </a:r>
                    </a:p>
                  </a:txBody>
                  <a:tcPr marL="7620" marR="7620" marT="7620" marB="0" anchor="b">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EFEAF2"/>
                    </a:solidFill>
                  </a:tcPr>
                </a:tc>
                <a:tc>
                  <a:txBody>
                    <a:bodyPr/>
                    <a:lstStyle/>
                    <a:p>
                      <a:pPr algn="l" fontAlgn="b"/>
                      <a:r>
                        <a:rPr lang="en-US" sz="1200" b="0" i="0" u="none" strike="noStrike" dirty="0">
                          <a:solidFill>
                            <a:srgbClr val="000000"/>
                          </a:solidFill>
                          <a:effectLst/>
                          <a:latin typeface="Aptos Narrow" panose="020B0004020202020204" pitchFamily="34" charset="0"/>
                        </a:rPr>
                        <a:t>NA</a:t>
                      </a:r>
                    </a:p>
                  </a:txBody>
                  <a:tcPr marL="7620" marR="7620" marT="7620" marB="0" anchor="b">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FEAF2"/>
                    </a:solidFill>
                  </a:tcPr>
                </a:tc>
                <a:extLst>
                  <a:ext uri="{0D108BD9-81ED-4DB2-BD59-A6C34878D82A}">
                    <a16:rowId xmlns:a16="http://schemas.microsoft.com/office/drawing/2014/main" val="10005"/>
                  </a:ext>
                </a:extLst>
              </a:tr>
              <a:tr h="252448">
                <a:tc>
                  <a:txBody>
                    <a:bodyPr/>
                    <a:lstStyle/>
                    <a:p>
                      <a:pPr algn="l" fontAlgn="b"/>
                      <a:r>
                        <a:rPr lang="en-US" sz="1200" b="0" i="0" u="none" strike="noStrike">
                          <a:solidFill>
                            <a:srgbClr val="000000"/>
                          </a:solidFill>
                          <a:effectLst/>
                          <a:latin typeface="Aptos Narrow" panose="020B0004020202020204" pitchFamily="34" charset="0"/>
                        </a:rPr>
                        <a:t>Argentina</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l" fontAlgn="b"/>
                      <a:r>
                        <a:rPr lang="en-US" sz="1200" b="0" i="0" u="none" strike="noStrike">
                          <a:solidFill>
                            <a:srgbClr val="000000"/>
                          </a:solidFill>
                          <a:effectLst/>
                          <a:latin typeface="Aptos Narrow" panose="020B0004020202020204" pitchFamily="34" charset="0"/>
                        </a:rPr>
                        <a:t>4.3503</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l" fontAlgn="b"/>
                      <a:r>
                        <a:rPr lang="en-US" sz="1200" b="0" i="0" u="none" strike="noStrike">
                          <a:solidFill>
                            <a:srgbClr val="000000"/>
                          </a:solidFill>
                          <a:effectLst/>
                          <a:latin typeface="Aptos Narrow" panose="020B0004020202020204" pitchFamily="34" charset="0"/>
                        </a:rPr>
                        <a:t>3.905192058</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l" fontAlgn="b"/>
                      <a:r>
                        <a:rPr lang="en-US" sz="1200" b="0" i="0" u="none" strike="noStrike">
                          <a:solidFill>
                            <a:srgbClr val="000000"/>
                          </a:solidFill>
                          <a:effectLst/>
                          <a:latin typeface="Aptos Narrow" panose="020B0004020202020204" pitchFamily="34" charset="0"/>
                        </a:rPr>
                        <a:t>28.5</a:t>
                      </a:r>
                    </a:p>
                  </a:txBody>
                  <a:tcPr marL="7620" marR="7620" marT="7620" marB="0" anchor="b">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EFEAF2"/>
                    </a:solidFill>
                  </a:tcPr>
                </a:tc>
                <a:tc>
                  <a:txBody>
                    <a:bodyPr/>
                    <a:lstStyle/>
                    <a:p>
                      <a:pPr algn="l" fontAlgn="b"/>
                      <a:r>
                        <a:rPr lang="en-US" sz="1200" b="0" i="0" u="none" strike="noStrike" dirty="0">
                          <a:solidFill>
                            <a:srgbClr val="000000"/>
                          </a:solidFill>
                          <a:effectLst/>
                          <a:latin typeface="Aptos Narrow" panose="020B0004020202020204" pitchFamily="34" charset="0"/>
                        </a:rPr>
                        <a:t>4.6</a:t>
                      </a:r>
                    </a:p>
                  </a:txBody>
                  <a:tcPr marL="7620" marR="7620" marT="7620" marB="0" anchor="b">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FEAF2"/>
                    </a:solidFill>
                  </a:tcPr>
                </a:tc>
                <a:extLst>
                  <a:ext uri="{0D108BD9-81ED-4DB2-BD59-A6C34878D82A}">
                    <a16:rowId xmlns:a16="http://schemas.microsoft.com/office/drawing/2014/main" val="10006"/>
                  </a:ext>
                </a:extLst>
              </a:tr>
              <a:tr h="295736">
                <a:tc>
                  <a:txBody>
                    <a:bodyPr/>
                    <a:lstStyle/>
                    <a:p>
                      <a:pPr algn="l" fontAlgn="b"/>
                      <a:r>
                        <a:rPr lang="en-US" sz="1200" b="0" i="0" u="none" strike="noStrike">
                          <a:solidFill>
                            <a:srgbClr val="000000"/>
                          </a:solidFill>
                          <a:effectLst/>
                          <a:latin typeface="Aptos Narrow" panose="020B0004020202020204" pitchFamily="34" charset="0"/>
                        </a:rPr>
                        <a:t>Armenia</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l" fontAlgn="b"/>
                      <a:r>
                        <a:rPr lang="en-US" sz="1200" b="0" i="0" u="none" strike="noStrike">
                          <a:solidFill>
                            <a:srgbClr val="000000"/>
                          </a:solidFill>
                          <a:effectLst/>
                          <a:latin typeface="Aptos Narrow" panose="020B0004020202020204" pitchFamily="34" charset="0"/>
                        </a:rPr>
                        <a:t>16.7019</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l" fontAlgn="b"/>
                      <a:r>
                        <a:rPr lang="en-US" sz="1200" b="0" i="0" u="none" strike="noStrike">
                          <a:solidFill>
                            <a:srgbClr val="000000"/>
                          </a:solidFill>
                          <a:effectLst/>
                          <a:latin typeface="Aptos Narrow" panose="020B0004020202020204" pitchFamily="34" charset="0"/>
                        </a:rPr>
                        <a:t>5.398410014</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l" fontAlgn="b"/>
                      <a:r>
                        <a:rPr lang="en-US" sz="1200" b="0" i="0" u="none" strike="noStrike">
                          <a:solidFill>
                            <a:srgbClr val="000000"/>
                          </a:solidFill>
                          <a:effectLst/>
                          <a:latin typeface="Aptos Narrow" panose="020B0004020202020204" pitchFamily="34" charset="0"/>
                        </a:rPr>
                        <a:t>20.9</a:t>
                      </a:r>
                    </a:p>
                  </a:txBody>
                  <a:tcPr marL="7620" marR="7620" marT="7620" marB="0" anchor="b">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EFEAF2"/>
                    </a:solidFill>
                  </a:tcPr>
                </a:tc>
                <a:tc>
                  <a:txBody>
                    <a:bodyPr/>
                    <a:lstStyle/>
                    <a:p>
                      <a:pPr algn="l" fontAlgn="b"/>
                      <a:r>
                        <a:rPr lang="en-US" sz="1200" b="0" i="0" u="none" strike="noStrike" dirty="0">
                          <a:solidFill>
                            <a:srgbClr val="000000"/>
                          </a:solidFill>
                          <a:effectLst/>
                          <a:latin typeface="Aptos Narrow" panose="020B0004020202020204" pitchFamily="34" charset="0"/>
                        </a:rPr>
                        <a:t>4.3</a:t>
                      </a:r>
                    </a:p>
                  </a:txBody>
                  <a:tcPr marL="7620" marR="7620" marT="7620" marB="0" anchor="b">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FEAF2"/>
                    </a:solidFill>
                  </a:tcPr>
                </a:tc>
                <a:extLst>
                  <a:ext uri="{0D108BD9-81ED-4DB2-BD59-A6C34878D82A}">
                    <a16:rowId xmlns:a16="http://schemas.microsoft.com/office/drawing/2014/main" val="10007"/>
                  </a:ext>
                </a:extLst>
              </a:tr>
              <a:tr h="241929">
                <a:tc>
                  <a:txBody>
                    <a:bodyPr/>
                    <a:lstStyle/>
                    <a:p>
                      <a:pPr algn="l" fontAlgn="b"/>
                      <a:r>
                        <a:rPr lang="en-US" sz="1200" b="0" i="0" u="none" strike="noStrike">
                          <a:solidFill>
                            <a:srgbClr val="000000"/>
                          </a:solidFill>
                          <a:effectLst/>
                          <a:latin typeface="Aptos Narrow" panose="020B0004020202020204" pitchFamily="34" charset="0"/>
                        </a:rPr>
                        <a:t>Australia</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l" fontAlgn="b"/>
                      <a:r>
                        <a:rPr lang="en-US" sz="1200" b="0" i="0" u="none" strike="noStrike">
                          <a:solidFill>
                            <a:srgbClr val="000000"/>
                          </a:solidFill>
                          <a:effectLst/>
                          <a:latin typeface="Aptos Narrow" panose="020B0004020202020204" pitchFamily="34" charset="0"/>
                        </a:rPr>
                        <a:t>5.1406</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l" fontAlgn="b"/>
                      <a:r>
                        <a:rPr lang="en-US" sz="1200" b="0" i="0" u="none" strike="noStrike">
                          <a:solidFill>
                            <a:srgbClr val="000000"/>
                          </a:solidFill>
                          <a:effectLst/>
                          <a:latin typeface="Aptos Narrow" panose="020B0004020202020204" pitchFamily="34" charset="0"/>
                        </a:rPr>
                        <a:t>0.10128912</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l" fontAlgn="b"/>
                      <a:r>
                        <a:rPr lang="en-US" sz="1200" b="0" i="0" u="none" strike="noStrike">
                          <a:solidFill>
                            <a:srgbClr val="000000"/>
                          </a:solidFill>
                          <a:effectLst/>
                          <a:latin typeface="Aptos Narrow" panose="020B0004020202020204" pitchFamily="34" charset="0"/>
                        </a:rPr>
                        <a:t>30.4</a:t>
                      </a:r>
                    </a:p>
                  </a:txBody>
                  <a:tcPr marL="7620" marR="7620" marT="7620" marB="0" anchor="b">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EFEAF2"/>
                    </a:solidFill>
                  </a:tcPr>
                </a:tc>
                <a:tc>
                  <a:txBody>
                    <a:bodyPr/>
                    <a:lstStyle/>
                    <a:p>
                      <a:pPr algn="l" fontAlgn="b"/>
                      <a:r>
                        <a:rPr lang="en-US" sz="1200" b="0" i="0" u="none" strike="noStrike" dirty="0">
                          <a:solidFill>
                            <a:srgbClr val="000000"/>
                          </a:solidFill>
                          <a:effectLst/>
                          <a:latin typeface="Aptos Narrow" panose="020B0004020202020204" pitchFamily="34" charset="0"/>
                        </a:rPr>
                        <a:t>&lt;2.5</a:t>
                      </a:r>
                    </a:p>
                  </a:txBody>
                  <a:tcPr marL="7620" marR="7620" marT="7620" marB="0" anchor="b">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FEAF2"/>
                    </a:solidFill>
                  </a:tcPr>
                </a:tc>
                <a:extLst>
                  <a:ext uri="{0D108BD9-81ED-4DB2-BD59-A6C34878D82A}">
                    <a16:rowId xmlns:a16="http://schemas.microsoft.com/office/drawing/2014/main" val="10008"/>
                  </a:ext>
                </a:extLst>
              </a:tr>
              <a:tr h="252448">
                <a:tc>
                  <a:txBody>
                    <a:bodyPr/>
                    <a:lstStyle/>
                    <a:p>
                      <a:pPr algn="l" fontAlgn="b"/>
                      <a:r>
                        <a:rPr lang="en-US" sz="1200" b="0" i="0" u="none" strike="noStrike">
                          <a:solidFill>
                            <a:srgbClr val="000000"/>
                          </a:solidFill>
                          <a:effectLst/>
                          <a:latin typeface="Aptos Narrow" panose="020B0004020202020204" pitchFamily="34" charset="0"/>
                        </a:rPr>
                        <a:t>Austria</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l" fontAlgn="b"/>
                      <a:r>
                        <a:rPr lang="en-US" sz="1200" b="0" i="0" u="none" strike="noStrike">
                          <a:solidFill>
                            <a:srgbClr val="000000"/>
                          </a:solidFill>
                          <a:effectLst/>
                          <a:latin typeface="Aptos Narrow" panose="020B0004020202020204" pitchFamily="34" charset="0"/>
                        </a:rPr>
                        <a:t>5.1098</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l" fontAlgn="b"/>
                      <a:r>
                        <a:rPr lang="en-US" sz="1200" b="0" i="0" u="none" strike="noStrike">
                          <a:solidFill>
                            <a:srgbClr val="000000"/>
                          </a:solidFill>
                          <a:effectLst/>
                          <a:latin typeface="Aptos Narrow" panose="020B0004020202020204" pitchFamily="34" charset="0"/>
                        </a:rPr>
                        <a:t>4.496870092</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l" fontAlgn="b"/>
                      <a:r>
                        <a:rPr lang="en-US" sz="1200" b="0" i="0" u="none" strike="noStrike">
                          <a:solidFill>
                            <a:srgbClr val="000000"/>
                          </a:solidFill>
                          <a:effectLst/>
                          <a:latin typeface="Aptos Narrow" panose="020B0004020202020204" pitchFamily="34" charset="0"/>
                        </a:rPr>
                        <a:t>21.9</a:t>
                      </a:r>
                    </a:p>
                  </a:txBody>
                  <a:tcPr marL="7620" marR="7620" marT="7620" marB="0" anchor="b">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EFEAF2"/>
                    </a:solidFill>
                  </a:tcPr>
                </a:tc>
                <a:tc>
                  <a:txBody>
                    <a:bodyPr/>
                    <a:lstStyle/>
                    <a:p>
                      <a:pPr algn="l" fontAlgn="b"/>
                      <a:r>
                        <a:rPr lang="en-US" sz="1200" b="0" i="0" u="none" strike="noStrike" dirty="0">
                          <a:solidFill>
                            <a:srgbClr val="000000"/>
                          </a:solidFill>
                          <a:effectLst/>
                          <a:latin typeface="Aptos Narrow" panose="020B0004020202020204" pitchFamily="34" charset="0"/>
                        </a:rPr>
                        <a:t>&lt;2.5</a:t>
                      </a:r>
                    </a:p>
                  </a:txBody>
                  <a:tcPr marL="7620" marR="7620" marT="7620" marB="0" anchor="b">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FEAF2"/>
                    </a:solidFill>
                  </a:tcPr>
                </a:tc>
                <a:extLst>
                  <a:ext uri="{0D108BD9-81ED-4DB2-BD59-A6C34878D82A}">
                    <a16:rowId xmlns:a16="http://schemas.microsoft.com/office/drawing/2014/main" val="10009"/>
                  </a:ext>
                </a:extLst>
              </a:tr>
              <a:tr h="252448">
                <a:tc>
                  <a:txBody>
                    <a:bodyPr/>
                    <a:lstStyle/>
                    <a:p>
                      <a:pPr algn="l" fontAlgn="b"/>
                      <a:r>
                        <a:rPr lang="en-US" sz="1200" b="0" i="0" u="none" strike="noStrike">
                          <a:solidFill>
                            <a:srgbClr val="000000"/>
                          </a:solidFill>
                          <a:effectLst/>
                          <a:latin typeface="Aptos Narrow" panose="020B0004020202020204" pitchFamily="34" charset="0"/>
                        </a:rPr>
                        <a:t>Afghanistan</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l" fontAlgn="b"/>
                      <a:r>
                        <a:rPr lang="en-US" sz="1200" b="0" i="0" u="none" strike="noStrike">
                          <a:solidFill>
                            <a:srgbClr val="000000"/>
                          </a:solidFill>
                          <a:effectLst/>
                          <a:latin typeface="Aptos Narrow" panose="020B0004020202020204" pitchFamily="34" charset="0"/>
                        </a:rPr>
                        <a:t>6.7642</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l" fontAlgn="b"/>
                      <a:r>
                        <a:rPr lang="en-US" sz="1200" b="0" i="0" u="none" strike="noStrike">
                          <a:solidFill>
                            <a:srgbClr val="000000"/>
                          </a:solidFill>
                          <a:effectLst/>
                          <a:latin typeface="Aptos Narrow" panose="020B0004020202020204" pitchFamily="34" charset="0"/>
                        </a:rPr>
                        <a:t>0.123373921</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l" fontAlgn="b"/>
                      <a:r>
                        <a:rPr lang="en-US" sz="1200" b="0" i="0" u="none" strike="noStrike">
                          <a:solidFill>
                            <a:srgbClr val="000000"/>
                          </a:solidFill>
                          <a:effectLst/>
                          <a:latin typeface="Aptos Narrow" panose="020B0004020202020204" pitchFamily="34" charset="0"/>
                        </a:rPr>
                        <a:t>4.5</a:t>
                      </a:r>
                    </a:p>
                  </a:txBody>
                  <a:tcPr marL="7620" marR="7620" marT="7620" marB="0" anchor="b">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EFEAF2"/>
                    </a:solidFill>
                  </a:tcPr>
                </a:tc>
                <a:tc>
                  <a:txBody>
                    <a:bodyPr/>
                    <a:lstStyle/>
                    <a:p>
                      <a:pPr algn="l" fontAlgn="b"/>
                      <a:r>
                        <a:rPr lang="en-US" sz="1200" b="0" i="0" u="none" strike="noStrike" dirty="0">
                          <a:solidFill>
                            <a:srgbClr val="000000"/>
                          </a:solidFill>
                          <a:effectLst/>
                          <a:latin typeface="Aptos Narrow" panose="020B0004020202020204" pitchFamily="34" charset="0"/>
                        </a:rPr>
                        <a:t>29.8</a:t>
                      </a:r>
                    </a:p>
                  </a:txBody>
                  <a:tcPr marL="7620" marR="7620" marT="7620" marB="0" anchor="b">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FEAF2"/>
                    </a:solidFill>
                  </a:tcPr>
                </a:tc>
                <a:extLst>
                  <a:ext uri="{0D108BD9-81ED-4DB2-BD59-A6C34878D82A}">
                    <a16:rowId xmlns:a16="http://schemas.microsoft.com/office/drawing/2014/main" val="10010"/>
                  </a:ext>
                </a:extLst>
              </a:tr>
            </a:tbl>
          </a:graphicData>
        </a:graphic>
      </p:graphicFrame>
      <p:sp>
        <p:nvSpPr>
          <p:cNvPr id="102" name="CustomShape 6"/>
          <p:cNvSpPr/>
          <p:nvPr/>
        </p:nvSpPr>
        <p:spPr>
          <a:xfrm>
            <a:off x="817560" y="2806918"/>
            <a:ext cx="4982251" cy="162976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latin typeface="Arial"/>
              </a:rPr>
              <a:t>The dataset has 170 rows and 32 columns and Our variables </a:t>
            </a:r>
            <a:r>
              <a:rPr lang="en-US" sz="2000" b="1" dirty="0"/>
              <a:t>Consumption of Vegetables </a:t>
            </a:r>
            <a:r>
              <a:rPr lang="en-US" sz="2000" dirty="0"/>
              <a:t>(Independent Variable) and </a:t>
            </a:r>
            <a:r>
              <a:rPr lang="en-US" sz="2000" b="1" dirty="0"/>
              <a:t>COVID-19 recovery rates </a:t>
            </a:r>
            <a:r>
              <a:rPr lang="en-US" sz="2000" dirty="0"/>
              <a:t>(Dependent Variables).</a:t>
            </a:r>
            <a:endParaRPr lang="en-US" sz="2000" strike="noStrike" spc="-1" dirty="0">
              <a:latin typeface="Arial"/>
            </a:endParaRPr>
          </a:p>
        </p:txBody>
      </p:sp>
      <p:sp>
        <p:nvSpPr>
          <p:cNvPr id="2" name="TextShape 2">
            <a:extLst>
              <a:ext uri="{FF2B5EF4-FFF2-40B4-BE49-F238E27FC236}">
                <a16:creationId xmlns:a16="http://schemas.microsoft.com/office/drawing/2014/main" id="{2D7E4634-D7A5-4DB9-DCED-7B36613FE8DF}"/>
              </a:ext>
            </a:extLst>
          </p:cNvPr>
          <p:cNvSpPr txBox="1"/>
          <p:nvPr/>
        </p:nvSpPr>
        <p:spPr>
          <a:xfrm>
            <a:off x="4846546" y="401400"/>
            <a:ext cx="6347858" cy="412560"/>
          </a:xfrm>
          <a:prstGeom prst="rect">
            <a:avLst/>
          </a:prstGeom>
          <a:noFill/>
          <a:ln>
            <a:noFill/>
          </a:ln>
        </p:spPr>
        <p:txBody>
          <a:bodyPr lIns="0" tIns="0" rIns="0" bIns="0">
            <a:noAutofit/>
          </a:bodyPr>
          <a:lstStyle/>
          <a:p>
            <a:pPr>
              <a:lnSpc>
                <a:spcPct val="100000"/>
              </a:lnSpc>
            </a:pPr>
            <a:endParaRPr lang="en-US" sz="1500" b="0" strike="noStrike" spc="-1" dirty="0">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EE8718A-BA8B-816A-A5E1-8A89A362DF0A}"/>
              </a:ext>
            </a:extLst>
          </p:cNvPr>
          <p:cNvSpPr>
            <a:spLocks noGrp="1"/>
          </p:cNvSpPr>
          <p:nvPr>
            <p:ph type="subTitle"/>
          </p:nvPr>
        </p:nvSpPr>
        <p:spPr>
          <a:xfrm>
            <a:off x="954000" y="2142012"/>
            <a:ext cx="10030680" cy="2965009"/>
          </a:xfrm>
        </p:spPr>
        <p:txBody>
          <a:bodyPr/>
          <a:lstStyle/>
          <a:p>
            <a:r>
              <a:rPr lang="en-US" sz="2800" dirty="0">
                <a:solidFill>
                  <a:srgbClr val="FF0000"/>
                </a:solidFill>
                <a:latin typeface="Calibri" panose="020F0502020204030204" pitchFamily="34" charset="0"/>
                <a:ea typeface="Calibri" panose="020F0502020204030204" pitchFamily="34" charset="0"/>
                <a:cs typeface="Times New Roman" panose="02020603050405020304" pitchFamily="18" charset="0"/>
              </a:rPr>
              <a:t>Is there a correlation between the consumption of vegetables and the COVID-19 recovery rates across different countries?</a:t>
            </a:r>
            <a:endPar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800" b="0" dirty="0">
              <a:solidFill>
                <a:srgbClr val="FF0000"/>
              </a:solidFill>
              <a:latin typeface="Calibri" panose="020F0502020204030204" pitchFamily="34" charset="0"/>
              <a:cs typeface="Times New Roman" panose="02020603050405020304" pitchFamily="18" charset="0"/>
            </a:endParaRPr>
          </a:p>
          <a:p>
            <a:r>
              <a:rPr lang="en-GB" sz="2400" b="0" dirty="0">
                <a:solidFill>
                  <a:srgbClr val="FF0000"/>
                </a:solidFill>
                <a:cs typeface="Arial"/>
              </a:rPr>
              <a:t>Null hypothesis (H</a:t>
            </a:r>
            <a:r>
              <a:rPr lang="en-GB" sz="2400" b="0" baseline="-25000" dirty="0">
                <a:solidFill>
                  <a:srgbClr val="FF0000"/>
                </a:solidFill>
                <a:cs typeface="Arial"/>
              </a:rPr>
              <a:t>0</a:t>
            </a:r>
            <a:r>
              <a:rPr lang="en-GB" sz="2400" b="0" dirty="0">
                <a:solidFill>
                  <a:srgbClr val="FF0000"/>
                </a:solidFill>
                <a:cs typeface="Arial"/>
              </a:rPr>
              <a:t>):</a:t>
            </a:r>
            <a:r>
              <a:rPr lang="en-US" sz="2400" b="0" dirty="0">
                <a:solidFill>
                  <a:srgbClr val="FF0000"/>
                </a:solidFill>
                <a:cs typeface="Arial"/>
              </a:rPr>
              <a:t>There is no correlation between the consumption of vegetables and COVID-19 recovery rates.</a:t>
            </a:r>
          </a:p>
          <a:p>
            <a:r>
              <a:rPr lang="en-GB" sz="2400" b="0" dirty="0">
                <a:solidFill>
                  <a:srgbClr val="FF0000"/>
                </a:solidFill>
                <a:cs typeface="Arial"/>
              </a:rPr>
              <a:t>Alt hypothesis (H</a:t>
            </a:r>
            <a:r>
              <a:rPr lang="en-GB" sz="2400" b="0" baseline="-25000" dirty="0">
                <a:solidFill>
                  <a:srgbClr val="FF0000"/>
                </a:solidFill>
                <a:cs typeface="Arial"/>
              </a:rPr>
              <a:t>1</a:t>
            </a:r>
            <a:r>
              <a:rPr lang="en-GB" sz="2400" b="0" dirty="0">
                <a:solidFill>
                  <a:srgbClr val="FF0000"/>
                </a:solidFill>
                <a:cs typeface="Arial"/>
              </a:rPr>
              <a:t>):</a:t>
            </a:r>
            <a:r>
              <a:rPr lang="en-US" sz="2400" b="0" dirty="0">
                <a:solidFill>
                  <a:srgbClr val="FF0000"/>
                </a:solidFill>
                <a:cs typeface="Arial"/>
              </a:rPr>
              <a:t>There is a correlation between the consumption of vegetables and COVID-19 recovery rates.</a:t>
            </a:r>
            <a:endParaRPr lang="en-US" sz="2400" dirty="0"/>
          </a:p>
        </p:txBody>
      </p:sp>
      <p:sp>
        <p:nvSpPr>
          <p:cNvPr id="3" name="TextBox 2">
            <a:extLst>
              <a:ext uri="{FF2B5EF4-FFF2-40B4-BE49-F238E27FC236}">
                <a16:creationId xmlns:a16="http://schemas.microsoft.com/office/drawing/2014/main" id="{59001B71-7F69-0A94-87FD-D4FE3737F26F}"/>
              </a:ext>
            </a:extLst>
          </p:cNvPr>
          <p:cNvSpPr txBox="1"/>
          <p:nvPr/>
        </p:nvSpPr>
        <p:spPr>
          <a:xfrm>
            <a:off x="953999" y="1400783"/>
            <a:ext cx="6186103" cy="741229"/>
          </a:xfrm>
          <a:prstGeom prst="rect">
            <a:avLst/>
          </a:prstGeom>
          <a:noFill/>
        </p:spPr>
        <p:txBody>
          <a:bodyPr wrap="square" rtlCol="0">
            <a:spAutoFit/>
          </a:bodyPr>
          <a:lstStyle/>
          <a:p>
            <a:pPr marL="0" marR="0" lvl="0" indent="0" algn="l" defTabSz="914400" rtl="0" eaLnBrk="1" fontAlgn="auto" latinLnBrk="0" hangingPunct="1">
              <a:lnSpc>
                <a:spcPts val="2880"/>
              </a:lnSpc>
              <a:spcBef>
                <a:spcPts val="0"/>
              </a:spcBef>
              <a:spcAft>
                <a:spcPts val="0"/>
              </a:spcAft>
              <a:buClrTx/>
              <a:buSzTx/>
              <a:buFont typeface="Arial" panose="020B0604020202020204" pitchFamily="34" charset="0"/>
              <a:buNone/>
              <a:tabLst/>
              <a:defRPr/>
            </a:pPr>
            <a:r>
              <a:rPr kumimoji="0" lang="en-GB" sz="3600" b="1" i="0" u="none" strike="noStrike" kern="3000" cap="none" spc="-100" normalizeH="0" baseline="0" noProof="0" dirty="0">
                <a:ln>
                  <a:noFill/>
                </a:ln>
                <a:solidFill>
                  <a:srgbClr val="203232"/>
                </a:solidFill>
                <a:effectLst/>
                <a:uLnTx/>
                <a:uFillTx/>
                <a:latin typeface="Arial" panose="020B0604020202020204"/>
                <a:ea typeface="+mn-ea"/>
                <a:cs typeface="+mn-cs"/>
              </a:rPr>
              <a:t>Our Research Question is</a:t>
            </a:r>
          </a:p>
          <a:p>
            <a:endParaRPr lang="en-US" dirty="0"/>
          </a:p>
        </p:txBody>
      </p:sp>
      <p:sp>
        <p:nvSpPr>
          <p:cNvPr id="4" name="TextBox 3">
            <a:extLst>
              <a:ext uri="{FF2B5EF4-FFF2-40B4-BE49-F238E27FC236}">
                <a16:creationId xmlns:a16="http://schemas.microsoft.com/office/drawing/2014/main" id="{949BD9A2-F2E8-ACB8-7DF1-DC2F11985DE3}"/>
              </a:ext>
            </a:extLst>
          </p:cNvPr>
          <p:cNvSpPr txBox="1"/>
          <p:nvPr/>
        </p:nvSpPr>
        <p:spPr>
          <a:xfrm>
            <a:off x="953999" y="437745"/>
            <a:ext cx="5622587" cy="646331"/>
          </a:xfrm>
          <a:prstGeom prst="rect">
            <a:avLst/>
          </a:prstGeom>
          <a:noFill/>
        </p:spPr>
        <p:txBody>
          <a:bodyPr wrap="square" rtlCol="0">
            <a:spAutoFit/>
          </a:bodyPr>
          <a:lstStyle/>
          <a:p>
            <a:r>
              <a:rPr lang="en-GB" dirty="0"/>
              <a:t>PRE 7COM1079-2024  Student Group No:  A23</a:t>
            </a:r>
          </a:p>
          <a:p>
            <a:endParaRPr lang="en-US" dirty="0"/>
          </a:p>
        </p:txBody>
      </p:sp>
    </p:spTree>
    <p:extLst>
      <p:ext uri="{BB962C8B-B14F-4D97-AF65-F5344CB8AC3E}">
        <p14:creationId xmlns:p14="http://schemas.microsoft.com/office/powerpoint/2010/main" val="584280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6"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7"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8"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9" name="TextShape 5"/>
          <p:cNvSpPr txBox="1"/>
          <p:nvPr/>
        </p:nvSpPr>
        <p:spPr>
          <a:xfrm>
            <a:off x="290880" y="158400"/>
            <a:ext cx="7753894" cy="1158840"/>
          </a:xfrm>
          <a:prstGeom prst="rect">
            <a:avLst/>
          </a:prstGeom>
          <a:noFill/>
          <a:ln>
            <a:noFill/>
          </a:ln>
        </p:spPr>
        <p:txBody>
          <a:bodyPr anchor="ctr">
            <a:normAutofit/>
          </a:bodyPr>
          <a:lstStyle/>
          <a:p>
            <a:pPr>
              <a:lnSpc>
                <a:spcPct val="90000"/>
              </a:lnSpc>
            </a:pPr>
            <a:r>
              <a:rPr lang="en-US" sz="2400" b="0" strike="noStrike" spc="-202">
                <a:solidFill>
                  <a:srgbClr val="FFFFFF"/>
                </a:solidFill>
                <a:latin typeface="Arial"/>
              </a:rPr>
              <a:t> </a:t>
            </a:r>
            <a:br/>
            <a:br/>
            <a:endParaRPr lang="en-US" sz="2400" b="0" strike="noStrike" spc="-1">
              <a:solidFill>
                <a:srgbClr val="203232"/>
              </a:solidFill>
              <a:latin typeface="Arial"/>
            </a:endParaRPr>
          </a:p>
        </p:txBody>
      </p:sp>
      <p:sp>
        <p:nvSpPr>
          <p:cNvPr id="120" name="TextShape 6"/>
          <p:cNvSpPr txBox="1"/>
          <p:nvPr/>
        </p:nvSpPr>
        <p:spPr>
          <a:xfrm>
            <a:off x="8217720" y="343800"/>
            <a:ext cx="3386160" cy="1158840"/>
          </a:xfrm>
          <a:prstGeom prst="rect">
            <a:avLst/>
          </a:prstGeom>
          <a:noFill/>
          <a:ln>
            <a:noFill/>
          </a:ln>
        </p:spPr>
        <p:txBody>
          <a:bodyPr anchor="ctr">
            <a:noAutofit/>
          </a:bodyPr>
          <a:lstStyle/>
          <a:p>
            <a:pPr>
              <a:lnSpc>
                <a:spcPts val="2880"/>
              </a:lnSpc>
              <a:spcAft>
                <a:spcPts val="992"/>
              </a:spcAft>
              <a:tabLst>
                <a:tab pos="0" algn="l"/>
              </a:tabLst>
            </a:pPr>
            <a:r>
              <a:rPr lang="en-GB" sz="3200" b="0" strike="noStrike" spc="-100" dirty="0">
                <a:solidFill>
                  <a:srgbClr val="FFFFFF"/>
                </a:solidFill>
                <a:latin typeface="Arial"/>
              </a:rPr>
              <a:t>Our RQ asks about Correlation</a:t>
            </a:r>
            <a:endParaRPr lang="en-US" sz="3200" b="0" strike="noStrike" spc="-1" dirty="0">
              <a:latin typeface="Arial"/>
            </a:endParaRPr>
          </a:p>
        </p:txBody>
      </p:sp>
      <p:sp>
        <p:nvSpPr>
          <p:cNvPr id="121"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3AD1EC97-2E3A-4B5A-93B5-9F892C3DC423}" type="slidenum">
              <a:rPr lang="en-US" sz="1100" b="1" strike="noStrike" spc="-1">
                <a:solidFill>
                  <a:srgbClr val="7DABAB"/>
                </a:solidFill>
                <a:latin typeface="Arial"/>
              </a:rPr>
              <a:t>4</a:t>
            </a:fld>
            <a:endParaRPr lang="en-US" sz="1100" b="0" strike="noStrike" spc="-1">
              <a:latin typeface="Times New Roman"/>
            </a:endParaRPr>
          </a:p>
        </p:txBody>
      </p:sp>
      <p:sp>
        <p:nvSpPr>
          <p:cNvPr id="122" name="CustomShape 8"/>
          <p:cNvSpPr/>
          <p:nvPr/>
        </p:nvSpPr>
        <p:spPr>
          <a:xfrm>
            <a:off x="266979" y="40634"/>
            <a:ext cx="7753894" cy="147587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dirty="0">
                <a:solidFill>
                  <a:schemeClr val="bg1"/>
                </a:solidFill>
              </a:rPr>
              <a:t>This chart shows how average vegetable consumption varies across different countries. The red line highlights the trends in vegetable consumption, while the bar chart represents the per capita intake for each country. It illustrates that countries with higher average vegetable consumption tend to have a greater intake of vegetables overall.</a:t>
            </a:r>
          </a:p>
        </p:txBody>
      </p:sp>
      <p:sp>
        <p:nvSpPr>
          <p:cNvPr id="123" name="CustomShape 9"/>
          <p:cNvSpPr/>
          <p:nvPr/>
        </p:nvSpPr>
        <p:spPr>
          <a:xfrm>
            <a:off x="182880" y="1645920"/>
            <a:ext cx="11722680" cy="5046840"/>
          </a:xfrm>
          <a:prstGeom prst="roundRect">
            <a:avLst>
              <a:gd name="adj" fmla="val 16667"/>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dirty="0">
              <a:latin typeface="Arial"/>
            </a:endParaRPr>
          </a:p>
        </p:txBody>
      </p:sp>
      <p:pic>
        <p:nvPicPr>
          <p:cNvPr id="4" name="Picture 3" descr="A graph with blue bars and red lines&#10;&#10;Description automatically generated">
            <a:extLst>
              <a:ext uri="{FF2B5EF4-FFF2-40B4-BE49-F238E27FC236}">
                <a16:creationId xmlns:a16="http://schemas.microsoft.com/office/drawing/2014/main" id="{7DE9AAAC-A29D-32BD-786A-0F0D7FF323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952" y="1859948"/>
            <a:ext cx="10562405" cy="45955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7"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8"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9"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30" name="TextShape 5"/>
          <p:cNvSpPr txBox="1"/>
          <p:nvPr/>
        </p:nvSpPr>
        <p:spPr>
          <a:xfrm>
            <a:off x="385920" y="118753"/>
            <a:ext cx="7534922" cy="1383887"/>
          </a:xfrm>
          <a:prstGeom prst="rect">
            <a:avLst/>
          </a:prstGeom>
          <a:noFill/>
          <a:ln>
            <a:noFill/>
          </a:ln>
        </p:spPr>
        <p:txBody>
          <a:bodyPr anchor="ctr">
            <a:normAutofit fontScale="40000" lnSpcReduction="20000"/>
          </a:bodyPr>
          <a:lstStyle/>
          <a:p>
            <a:pPr>
              <a:lnSpc>
                <a:spcPct val="110000"/>
              </a:lnSpc>
            </a:pPr>
            <a:r>
              <a:rPr lang="en-US" sz="4000" b="0" strike="noStrike" dirty="0">
                <a:solidFill>
                  <a:srgbClr val="FFFFFF"/>
                </a:solidFill>
                <a:latin typeface="Arial"/>
              </a:rPr>
              <a:t>Here is a table (matrix/cross tabulation) showing our dependent variable as rows, and our independent variable as columns.  We have at least two values for both variables that are independent of each other (no overlap).  </a:t>
            </a:r>
          </a:p>
          <a:p>
            <a:pPr>
              <a:lnSpc>
                <a:spcPct val="110000"/>
              </a:lnSpc>
            </a:pPr>
            <a:r>
              <a:rPr lang="en-US" sz="4000" b="0" strike="noStrike" dirty="0">
                <a:solidFill>
                  <a:srgbClr val="FFFFFF"/>
                </a:solidFill>
                <a:latin typeface="Arial"/>
              </a:rPr>
              <a:t>For example:</a:t>
            </a:r>
            <a:br>
              <a:rPr dirty="0"/>
            </a:br>
            <a:endParaRPr lang="en-US" sz="2400" b="0" strike="noStrike" spc="-1" dirty="0">
              <a:solidFill>
                <a:srgbClr val="203232"/>
              </a:solidFill>
              <a:latin typeface="Arial"/>
            </a:endParaRPr>
          </a:p>
        </p:txBody>
      </p:sp>
      <p:sp>
        <p:nvSpPr>
          <p:cNvPr id="131" name="TextShape 6"/>
          <p:cNvSpPr txBox="1"/>
          <p:nvPr/>
        </p:nvSpPr>
        <p:spPr>
          <a:xfrm>
            <a:off x="8370720" y="350280"/>
            <a:ext cx="3233160" cy="873360"/>
          </a:xfrm>
          <a:prstGeom prst="rect">
            <a:avLst/>
          </a:prstGeom>
          <a:noFill/>
          <a:ln>
            <a:noFill/>
          </a:ln>
        </p:spPr>
        <p:txBody>
          <a:bodyPr anchor="ctr">
            <a:noAutofit/>
          </a:bodyPr>
          <a:lstStyle/>
          <a:p>
            <a:pPr>
              <a:lnSpc>
                <a:spcPct val="90000"/>
              </a:lnSpc>
              <a:spcBef>
                <a:spcPts val="1001"/>
              </a:spcBef>
              <a:spcAft>
                <a:spcPts val="992"/>
              </a:spcAft>
              <a:tabLst>
                <a:tab pos="0" algn="l"/>
              </a:tabLst>
            </a:pPr>
            <a:r>
              <a:rPr lang="en-US" sz="3200" b="1" strike="noStrike" spc="-100">
                <a:solidFill>
                  <a:srgbClr val="FFFFFF"/>
                </a:solidFill>
                <a:latin typeface="Arial"/>
              </a:rPr>
              <a:t>Our RQ is about differences in proportions</a:t>
            </a:r>
            <a:endParaRPr lang="en-US" sz="3200" b="0" strike="noStrike" spc="-1">
              <a:latin typeface="Arial"/>
            </a:endParaRPr>
          </a:p>
        </p:txBody>
      </p:sp>
      <p:sp>
        <p:nvSpPr>
          <p:cNvPr id="132"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5783AF93-FAFA-4E86-B9B0-359A2F820963}" type="slidenum">
              <a:rPr lang="en-US" sz="1100" b="1" strike="noStrike" spc="-1">
                <a:solidFill>
                  <a:srgbClr val="7DABAB"/>
                </a:solidFill>
                <a:latin typeface="Arial"/>
              </a:rPr>
              <a:t>5</a:t>
            </a:fld>
            <a:endParaRPr lang="en-US" sz="1100" b="0" strike="noStrike" spc="-1">
              <a:latin typeface="Times New Roman"/>
            </a:endParaRPr>
          </a:p>
        </p:txBody>
      </p:sp>
      <p:graphicFrame>
        <p:nvGraphicFramePr>
          <p:cNvPr id="133" name="Table 8"/>
          <p:cNvGraphicFramePr/>
          <p:nvPr>
            <p:extLst>
              <p:ext uri="{D42A27DB-BD31-4B8C-83A1-F6EECF244321}">
                <p14:modId xmlns:p14="http://schemas.microsoft.com/office/powerpoint/2010/main" val="2919145105"/>
              </p:ext>
            </p:extLst>
          </p:nvPr>
        </p:nvGraphicFramePr>
        <p:xfrm>
          <a:off x="1371240" y="1695960"/>
          <a:ext cx="9862560" cy="3886200"/>
        </p:xfrm>
        <a:graphic>
          <a:graphicData uri="http://schemas.openxmlformats.org/drawingml/2006/table">
            <a:tbl>
              <a:tblPr/>
              <a:tblGrid>
                <a:gridCol w="1855440">
                  <a:extLst>
                    <a:ext uri="{9D8B030D-6E8A-4147-A177-3AD203B41FA5}">
                      <a16:colId xmlns:a16="http://schemas.microsoft.com/office/drawing/2014/main" val="20000"/>
                    </a:ext>
                  </a:extLst>
                </a:gridCol>
                <a:gridCol w="1320120">
                  <a:extLst>
                    <a:ext uri="{9D8B030D-6E8A-4147-A177-3AD203B41FA5}">
                      <a16:colId xmlns:a16="http://schemas.microsoft.com/office/drawing/2014/main" val="20001"/>
                    </a:ext>
                  </a:extLst>
                </a:gridCol>
                <a:gridCol w="1075680">
                  <a:extLst>
                    <a:ext uri="{9D8B030D-6E8A-4147-A177-3AD203B41FA5}">
                      <a16:colId xmlns:a16="http://schemas.microsoft.com/office/drawing/2014/main" val="20002"/>
                    </a:ext>
                  </a:extLst>
                </a:gridCol>
                <a:gridCol w="1166400">
                  <a:extLst>
                    <a:ext uri="{9D8B030D-6E8A-4147-A177-3AD203B41FA5}">
                      <a16:colId xmlns:a16="http://schemas.microsoft.com/office/drawing/2014/main" val="20003"/>
                    </a:ext>
                  </a:extLst>
                </a:gridCol>
                <a:gridCol w="1075680">
                  <a:extLst>
                    <a:ext uri="{9D8B030D-6E8A-4147-A177-3AD203B41FA5}">
                      <a16:colId xmlns:a16="http://schemas.microsoft.com/office/drawing/2014/main" val="20004"/>
                    </a:ext>
                  </a:extLst>
                </a:gridCol>
                <a:gridCol w="1758240">
                  <a:extLst>
                    <a:ext uri="{9D8B030D-6E8A-4147-A177-3AD203B41FA5}">
                      <a16:colId xmlns:a16="http://schemas.microsoft.com/office/drawing/2014/main" val="20005"/>
                    </a:ext>
                  </a:extLst>
                </a:gridCol>
                <a:gridCol w="1611000">
                  <a:extLst>
                    <a:ext uri="{9D8B030D-6E8A-4147-A177-3AD203B41FA5}">
                      <a16:colId xmlns:a16="http://schemas.microsoft.com/office/drawing/2014/main" val="20006"/>
                    </a:ext>
                  </a:extLst>
                </a:gridCol>
              </a:tblGrid>
              <a:tr h="438840">
                <a:tc gridSpan="7">
                  <a:txBody>
                    <a:bodyPr/>
                    <a:lstStyle/>
                    <a:p>
                      <a:pPr algn="ctr">
                        <a:lnSpc>
                          <a:spcPct val="100000"/>
                        </a:lnSpc>
                      </a:pPr>
                      <a:r>
                        <a:rPr lang="en-US" sz="2300" b="1" strike="noStrike" spc="-1" dirty="0">
                          <a:solidFill>
                            <a:srgbClr val="203232"/>
                          </a:solidFill>
                          <a:latin typeface="Arial"/>
                        </a:rPr>
                        <a:t>Reason for absenteeism </a:t>
                      </a:r>
                      <a:r>
                        <a:rPr lang="en-US" sz="2300" b="0" strike="noStrike" spc="-1" dirty="0">
                          <a:solidFill>
                            <a:srgbClr val="203232"/>
                          </a:solidFill>
                          <a:latin typeface="Arial"/>
                        </a:rPr>
                        <a:t>(Sample 16,550)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789840">
                <a:tc>
                  <a:txBody>
                    <a:bodyPr/>
                    <a:lstStyle/>
                    <a:p>
                      <a:pPr>
                        <a:lnSpc>
                          <a:spcPct val="100000"/>
                        </a:lnSpc>
                      </a:pPr>
                      <a:r>
                        <a:rPr lang="en-GB" sz="2300" b="0" strike="noStrike" spc="-1">
                          <a:solidFill>
                            <a:srgbClr val="000000"/>
                          </a:solidFill>
                          <a:latin typeface="Arial"/>
                        </a:rPr>
                        <a:t>Age group</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Operation</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Stress</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Physical Illness</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Strike</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Maternity /</a:t>
                      </a:r>
                      <a:endParaRPr lang="en-US" sz="2300" b="0" strike="noStrike" spc="-1">
                        <a:latin typeface="Arial"/>
                      </a:endParaRPr>
                    </a:p>
                    <a:p>
                      <a:pPr>
                        <a:lnSpc>
                          <a:spcPct val="100000"/>
                        </a:lnSpc>
                      </a:pPr>
                      <a:r>
                        <a:rPr lang="en-GB" sz="2300" b="0" strike="noStrike" spc="-1">
                          <a:solidFill>
                            <a:srgbClr val="203232"/>
                          </a:solidFill>
                          <a:latin typeface="Arial"/>
                        </a:rPr>
                        <a:t>paternity</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Holiday</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extLst>
                  <a:ext uri="{0D108BD9-81ED-4DB2-BD59-A6C34878D82A}">
                    <a16:rowId xmlns:a16="http://schemas.microsoft.com/office/drawing/2014/main" val="10001"/>
                  </a:ext>
                </a:extLst>
              </a:tr>
              <a:tr h="438840">
                <a:tc>
                  <a:txBody>
                    <a:bodyPr/>
                    <a:lstStyle/>
                    <a:p>
                      <a:pPr>
                        <a:lnSpc>
                          <a:spcPct val="100000"/>
                        </a:lnSpc>
                      </a:pPr>
                      <a:r>
                        <a:rPr lang="en-GB" sz="2300" b="0" strike="noStrike" spc="-1">
                          <a:solidFill>
                            <a:srgbClr val="203232"/>
                          </a:solidFill>
                          <a:latin typeface="Arial"/>
                        </a:rPr>
                        <a:t>16 -25</a:t>
                      </a:r>
                      <a:endParaRPr lang="en-US" sz="2300" b="0" strike="noStrike" spc="-1">
                        <a:latin typeface="Arial"/>
                      </a:endParaRPr>
                    </a:p>
                  </a:txBody>
                  <a:tcPr marL="11160" marR="11160">
                    <a:lnL w="12240">
                      <a:solidFill>
                        <a:srgbClr val="FFFFFF"/>
                      </a:solidFill>
                    </a:lnL>
                    <a:lnR w="12240">
                      <a:solidFill>
                        <a:srgbClr val="203232"/>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50</a:t>
                      </a:r>
                      <a:endParaRPr lang="en-US" sz="2300" b="0" strike="noStrike" spc="-1" dirty="0">
                        <a:latin typeface="Arial"/>
                      </a:endParaRPr>
                    </a:p>
                  </a:txBody>
                  <a:tcPr marL="11160" marR="11160">
                    <a:lnL w="12240">
                      <a:solidFill>
                        <a:srgbClr val="203232"/>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150</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25</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extLst>
                  <a:ext uri="{0D108BD9-81ED-4DB2-BD59-A6C34878D82A}">
                    <a16:rowId xmlns:a16="http://schemas.microsoft.com/office/drawing/2014/main" val="10002"/>
                  </a:ext>
                </a:extLst>
              </a:tr>
              <a:tr h="438840">
                <a:tc>
                  <a:txBody>
                    <a:bodyPr/>
                    <a:lstStyle/>
                    <a:p>
                      <a:pPr>
                        <a:lnSpc>
                          <a:spcPct val="100000"/>
                        </a:lnSpc>
                      </a:pPr>
                      <a:r>
                        <a:rPr lang="en-GB" sz="2300" b="0" strike="noStrike" spc="-1">
                          <a:solidFill>
                            <a:srgbClr val="203232"/>
                          </a:solidFill>
                          <a:latin typeface="Arial"/>
                        </a:rPr>
                        <a:t>26- 35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100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40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40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500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3"/>
                  </a:ext>
                </a:extLst>
              </a:tr>
              <a:tr h="438840">
                <a:tc>
                  <a:txBody>
                    <a:bodyPr/>
                    <a:lstStyle/>
                    <a:p>
                      <a:pPr>
                        <a:lnSpc>
                          <a:spcPct val="100000"/>
                        </a:lnSpc>
                      </a:pPr>
                      <a:r>
                        <a:rPr lang="en-GB" sz="2300" b="0" strike="noStrike" spc="-1">
                          <a:solidFill>
                            <a:srgbClr val="203232"/>
                          </a:solidFill>
                          <a:latin typeface="Arial"/>
                        </a:rPr>
                        <a:t>36 -45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80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300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400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4"/>
                  </a:ext>
                </a:extLst>
              </a:tr>
              <a:tr h="438840">
                <a:tc>
                  <a:txBody>
                    <a:bodyPr/>
                    <a:lstStyle/>
                    <a:p>
                      <a:pPr>
                        <a:lnSpc>
                          <a:spcPct val="100000"/>
                        </a:lnSpc>
                      </a:pPr>
                      <a:r>
                        <a:rPr lang="en-GB" sz="2300" b="0" strike="noStrike" spc="-1">
                          <a:solidFill>
                            <a:srgbClr val="203232"/>
                          </a:solidFill>
                          <a:latin typeface="Arial"/>
                        </a:rPr>
                        <a:t>46 -55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80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80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5"/>
                  </a:ext>
                </a:extLst>
              </a:tr>
              <a:tr h="438840">
                <a:tc>
                  <a:txBody>
                    <a:bodyPr/>
                    <a:lstStyle/>
                    <a:p>
                      <a:pPr>
                        <a:lnSpc>
                          <a:spcPct val="100000"/>
                        </a:lnSpc>
                      </a:pPr>
                      <a:r>
                        <a:rPr lang="en-GB" sz="2300" b="0" strike="noStrike" spc="-1">
                          <a:solidFill>
                            <a:srgbClr val="203232"/>
                          </a:solidFill>
                          <a:latin typeface="Arial"/>
                        </a:rPr>
                        <a:t>56 - 65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100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250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120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100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6"/>
                  </a:ext>
                </a:extLst>
              </a:tr>
              <a:tr h="440280">
                <a:tc>
                  <a:txBody>
                    <a:bodyPr/>
                    <a:lstStyle/>
                    <a:p>
                      <a:pPr>
                        <a:lnSpc>
                          <a:spcPct val="100000"/>
                        </a:lnSpc>
                      </a:pPr>
                      <a:r>
                        <a:rPr lang="en-GB" sz="2300" b="0" strike="noStrike" spc="-1">
                          <a:solidFill>
                            <a:srgbClr val="203232"/>
                          </a:solidFill>
                          <a:latin typeface="Arial"/>
                        </a:rPr>
                        <a:t>Over 65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90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80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80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55</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6000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7"/>
                  </a:ext>
                </a:extLst>
              </a:tr>
            </a:tbl>
          </a:graphicData>
        </a:graphic>
      </p:graphicFrame>
      <p:sp>
        <p:nvSpPr>
          <p:cNvPr id="134" name="CustomShape 9"/>
          <p:cNvSpPr/>
          <p:nvPr/>
        </p:nvSpPr>
        <p:spPr>
          <a:xfrm>
            <a:off x="946800" y="5679360"/>
            <a:ext cx="1064196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dirty="0">
                <a:solidFill>
                  <a:srgbClr val="203232"/>
                </a:solidFill>
                <a:latin typeface="Arial"/>
              </a:rPr>
              <a:t>For comparison of proportions analysis, we will use a </a:t>
            </a:r>
            <a:r>
              <a:rPr lang="en-GB" sz="1800" b="1" strike="noStrike" spc="-1" dirty="0">
                <a:solidFill>
                  <a:srgbClr val="203232"/>
                </a:solidFill>
                <a:latin typeface="Arial"/>
              </a:rPr>
              <a:t>chi-square test </a:t>
            </a:r>
            <a:r>
              <a:rPr lang="en-GB" sz="1800" b="0" strike="noStrike" spc="-1" dirty="0">
                <a:solidFill>
                  <a:srgbClr val="203232"/>
                </a:solidFill>
                <a:latin typeface="Arial"/>
              </a:rPr>
              <a:t>to check for the likelihood that there is a relationship between the two nominal variables (reason for absenteeism and age group in example). This non-parametric test makes no assumptions about the shape of the data (which is nominal, not interval) so we do not include a histogram for this test.</a:t>
            </a:r>
            <a:endParaRPr lang="en-US" sz="1800" b="0" strike="noStrike" spc="-1" dirty="0">
              <a:latin typeface="Arial"/>
            </a:endParaRPr>
          </a:p>
        </p:txBody>
      </p:sp>
      <p:sp>
        <p:nvSpPr>
          <p:cNvPr id="2" name="CustomShape 1">
            <a:extLst>
              <a:ext uri="{FF2B5EF4-FFF2-40B4-BE49-F238E27FC236}">
                <a16:creationId xmlns:a16="http://schemas.microsoft.com/office/drawing/2014/main" id="{6CCFEBD6-8E60-0280-1FAB-649EFBFFFDA2}"/>
              </a:ext>
            </a:extLst>
          </p:cNvPr>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3" name="CustomShape 2">
            <a:extLst>
              <a:ext uri="{FF2B5EF4-FFF2-40B4-BE49-F238E27FC236}">
                <a16:creationId xmlns:a16="http://schemas.microsoft.com/office/drawing/2014/main" id="{5FEA0DA1-CD93-1C09-1206-91E9F5B6E642}"/>
              </a:ext>
            </a:extLst>
          </p:cNvPr>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4" name="CustomShape 3">
            <a:extLst>
              <a:ext uri="{FF2B5EF4-FFF2-40B4-BE49-F238E27FC236}">
                <a16:creationId xmlns:a16="http://schemas.microsoft.com/office/drawing/2014/main" id="{411A99BA-0DED-D561-F915-21AF79B8DD94}"/>
              </a:ext>
            </a:extLst>
          </p:cNvPr>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5" name="CustomShape 4">
            <a:extLst>
              <a:ext uri="{FF2B5EF4-FFF2-40B4-BE49-F238E27FC236}">
                <a16:creationId xmlns:a16="http://schemas.microsoft.com/office/drawing/2014/main" id="{7B7FEC25-EBEE-157F-1188-B3058D55E9D6}"/>
              </a:ext>
            </a:extLst>
          </p:cNvPr>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6" name="TextShape 5">
            <a:extLst>
              <a:ext uri="{FF2B5EF4-FFF2-40B4-BE49-F238E27FC236}">
                <a16:creationId xmlns:a16="http://schemas.microsoft.com/office/drawing/2014/main" id="{7E0CABED-29B1-4E25-DD05-8A6263805853}"/>
              </a:ext>
            </a:extLst>
          </p:cNvPr>
          <p:cNvSpPr txBox="1"/>
          <p:nvPr/>
        </p:nvSpPr>
        <p:spPr>
          <a:xfrm>
            <a:off x="290880" y="158400"/>
            <a:ext cx="7753894" cy="1158840"/>
          </a:xfrm>
          <a:prstGeom prst="rect">
            <a:avLst/>
          </a:prstGeom>
          <a:noFill/>
          <a:ln>
            <a:noFill/>
          </a:ln>
        </p:spPr>
        <p:txBody>
          <a:bodyPr anchor="ctr">
            <a:normAutofit/>
          </a:bodyPr>
          <a:lstStyle/>
          <a:p>
            <a:pPr>
              <a:lnSpc>
                <a:spcPct val="90000"/>
              </a:lnSpc>
            </a:pPr>
            <a:r>
              <a:rPr lang="en-US" sz="2400" b="0" strike="noStrike" spc="-202">
                <a:solidFill>
                  <a:srgbClr val="FFFFFF"/>
                </a:solidFill>
                <a:latin typeface="Arial"/>
              </a:rPr>
              <a:t> </a:t>
            </a:r>
            <a:br/>
            <a:br/>
            <a:endParaRPr lang="en-US" sz="2400" b="0" strike="noStrike" spc="-1">
              <a:solidFill>
                <a:srgbClr val="203232"/>
              </a:solidFill>
              <a:latin typeface="Arial"/>
            </a:endParaRPr>
          </a:p>
        </p:txBody>
      </p:sp>
      <p:sp>
        <p:nvSpPr>
          <p:cNvPr id="7" name="TextShape 6">
            <a:extLst>
              <a:ext uri="{FF2B5EF4-FFF2-40B4-BE49-F238E27FC236}">
                <a16:creationId xmlns:a16="http://schemas.microsoft.com/office/drawing/2014/main" id="{DE438622-872D-E30B-98B0-108F71BD7429}"/>
              </a:ext>
            </a:extLst>
          </p:cNvPr>
          <p:cNvSpPr txBox="1"/>
          <p:nvPr/>
        </p:nvSpPr>
        <p:spPr>
          <a:xfrm>
            <a:off x="8217720" y="343800"/>
            <a:ext cx="3386160" cy="1158840"/>
          </a:xfrm>
          <a:prstGeom prst="rect">
            <a:avLst/>
          </a:prstGeom>
          <a:noFill/>
          <a:ln>
            <a:noFill/>
          </a:ln>
        </p:spPr>
        <p:txBody>
          <a:bodyPr anchor="ctr">
            <a:noAutofit/>
          </a:bodyPr>
          <a:lstStyle/>
          <a:p>
            <a:pPr>
              <a:lnSpc>
                <a:spcPts val="2880"/>
              </a:lnSpc>
              <a:spcAft>
                <a:spcPts val="992"/>
              </a:spcAft>
              <a:tabLst>
                <a:tab pos="0" algn="l"/>
              </a:tabLst>
            </a:pPr>
            <a:r>
              <a:rPr lang="en-GB" sz="3200" b="0" strike="noStrike" spc="-100" dirty="0">
                <a:solidFill>
                  <a:srgbClr val="FFFFFF"/>
                </a:solidFill>
                <a:latin typeface="Arial"/>
              </a:rPr>
              <a:t>Our RQ asks about Correlation</a:t>
            </a:r>
            <a:endParaRPr lang="en-US" sz="3200" b="0" strike="noStrike" spc="-1" dirty="0">
              <a:latin typeface="Arial"/>
            </a:endParaRPr>
          </a:p>
        </p:txBody>
      </p:sp>
      <p:sp>
        <p:nvSpPr>
          <p:cNvPr id="8" name="TextShape 7">
            <a:extLst>
              <a:ext uri="{FF2B5EF4-FFF2-40B4-BE49-F238E27FC236}">
                <a16:creationId xmlns:a16="http://schemas.microsoft.com/office/drawing/2014/main" id="{B73496FE-7944-6653-4EE6-D7627AB394CC}"/>
              </a:ext>
            </a:extLst>
          </p:cNvPr>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3AD1EC97-2E3A-4B5A-93B5-9F892C3DC423}" type="slidenum">
              <a:rPr lang="en-US" sz="1100" b="1" strike="noStrike" spc="-1">
                <a:solidFill>
                  <a:srgbClr val="7DABAB"/>
                </a:solidFill>
                <a:latin typeface="Arial"/>
              </a:rPr>
              <a:t>5</a:t>
            </a:fld>
            <a:endParaRPr lang="en-US" sz="1100" b="0" strike="noStrike" spc="-1">
              <a:latin typeface="Times New Roman"/>
            </a:endParaRPr>
          </a:p>
        </p:txBody>
      </p:sp>
      <p:sp>
        <p:nvSpPr>
          <p:cNvPr id="9" name="CustomShape 8">
            <a:extLst>
              <a:ext uri="{FF2B5EF4-FFF2-40B4-BE49-F238E27FC236}">
                <a16:creationId xmlns:a16="http://schemas.microsoft.com/office/drawing/2014/main" id="{AA136C20-6608-3190-DD09-42F440093D36}"/>
              </a:ext>
            </a:extLst>
          </p:cNvPr>
          <p:cNvSpPr/>
          <p:nvPr/>
        </p:nvSpPr>
        <p:spPr>
          <a:xfrm>
            <a:off x="266979" y="40634"/>
            <a:ext cx="7753894" cy="147587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dirty="0">
                <a:solidFill>
                  <a:schemeClr val="bg1"/>
                </a:solidFill>
              </a:rPr>
              <a:t>This chart shows the variation in average COVID-19 recovery rates across different countries. The blue line shows the trend in recovery rates, while the bar chart represents the percentage of recovered cases for each country. It highlights that countries with higher recovery rates tend to have better outcomes in terms of COVID-19 recoveries.</a:t>
            </a:r>
          </a:p>
        </p:txBody>
      </p:sp>
      <p:sp>
        <p:nvSpPr>
          <p:cNvPr id="10" name="CustomShape 9">
            <a:extLst>
              <a:ext uri="{FF2B5EF4-FFF2-40B4-BE49-F238E27FC236}">
                <a16:creationId xmlns:a16="http://schemas.microsoft.com/office/drawing/2014/main" id="{D371FCC2-EFC8-0632-D355-AFD0B9E5DA98}"/>
              </a:ext>
            </a:extLst>
          </p:cNvPr>
          <p:cNvSpPr/>
          <p:nvPr/>
        </p:nvSpPr>
        <p:spPr>
          <a:xfrm>
            <a:off x="266979" y="1652760"/>
            <a:ext cx="11722680" cy="5046840"/>
          </a:xfrm>
          <a:prstGeom prst="roundRect">
            <a:avLst>
              <a:gd name="adj" fmla="val 16667"/>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dirty="0">
              <a:latin typeface="Arial"/>
            </a:endParaRPr>
          </a:p>
        </p:txBody>
      </p:sp>
      <p:pic>
        <p:nvPicPr>
          <p:cNvPr id="13" name="Picture 12" descr="A graph with green and blue lines&#10;&#10;Description automatically generated">
            <a:extLst>
              <a:ext uri="{FF2B5EF4-FFF2-40B4-BE49-F238E27FC236}">
                <a16:creationId xmlns:a16="http://schemas.microsoft.com/office/drawing/2014/main" id="{B496A1ED-DDAB-A192-24E4-3D33BA71D6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779" y="1950156"/>
            <a:ext cx="10657079" cy="445204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210AB8C5-EEC2-2C8E-0321-E061BE826875}"/>
            </a:ext>
          </a:extLst>
        </p:cNvPr>
        <p:cNvGrpSpPr/>
        <p:nvPr/>
      </p:nvGrpSpPr>
      <p:grpSpPr>
        <a:xfrm>
          <a:off x="0" y="0"/>
          <a:ext cx="0" cy="0"/>
          <a:chOff x="0" y="0"/>
          <a:chExt cx="0" cy="0"/>
        </a:xfrm>
      </p:grpSpPr>
      <p:sp>
        <p:nvSpPr>
          <p:cNvPr id="126" name="CustomShape 1">
            <a:extLst>
              <a:ext uri="{FF2B5EF4-FFF2-40B4-BE49-F238E27FC236}">
                <a16:creationId xmlns:a16="http://schemas.microsoft.com/office/drawing/2014/main" id="{F7E24950-E693-2818-904E-18CFFDF2D5E0}"/>
              </a:ext>
            </a:extLst>
          </p:cNvPr>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7" name="CustomShape 2">
            <a:extLst>
              <a:ext uri="{FF2B5EF4-FFF2-40B4-BE49-F238E27FC236}">
                <a16:creationId xmlns:a16="http://schemas.microsoft.com/office/drawing/2014/main" id="{6F31E2B0-0A60-1A14-467D-0CDEC239DAD0}"/>
              </a:ext>
            </a:extLst>
          </p:cNvPr>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8" name="CustomShape 3">
            <a:extLst>
              <a:ext uri="{FF2B5EF4-FFF2-40B4-BE49-F238E27FC236}">
                <a16:creationId xmlns:a16="http://schemas.microsoft.com/office/drawing/2014/main" id="{E2E66FF6-2EAD-B541-CA75-A0B882B66E59}"/>
              </a:ext>
            </a:extLst>
          </p:cNvPr>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9" name="CustomShape 4">
            <a:extLst>
              <a:ext uri="{FF2B5EF4-FFF2-40B4-BE49-F238E27FC236}">
                <a16:creationId xmlns:a16="http://schemas.microsoft.com/office/drawing/2014/main" id="{32BB7F5D-F083-4B89-8D9B-D059511123D2}"/>
              </a:ext>
            </a:extLst>
          </p:cNvPr>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30" name="TextShape 5">
            <a:extLst>
              <a:ext uri="{FF2B5EF4-FFF2-40B4-BE49-F238E27FC236}">
                <a16:creationId xmlns:a16="http://schemas.microsoft.com/office/drawing/2014/main" id="{D55AAF44-2E2A-E1A1-E18A-BB5BDF4692EA}"/>
              </a:ext>
            </a:extLst>
          </p:cNvPr>
          <p:cNvSpPr txBox="1"/>
          <p:nvPr/>
        </p:nvSpPr>
        <p:spPr>
          <a:xfrm>
            <a:off x="385920" y="118753"/>
            <a:ext cx="7534922" cy="1383887"/>
          </a:xfrm>
          <a:prstGeom prst="rect">
            <a:avLst/>
          </a:prstGeom>
          <a:noFill/>
          <a:ln>
            <a:noFill/>
          </a:ln>
        </p:spPr>
        <p:txBody>
          <a:bodyPr anchor="ctr">
            <a:normAutofit fontScale="40000" lnSpcReduction="20000"/>
          </a:bodyPr>
          <a:lstStyle/>
          <a:p>
            <a:pPr>
              <a:lnSpc>
                <a:spcPct val="110000"/>
              </a:lnSpc>
            </a:pPr>
            <a:r>
              <a:rPr lang="en-US" sz="4000" b="0" strike="noStrike" dirty="0">
                <a:solidFill>
                  <a:srgbClr val="FFFFFF"/>
                </a:solidFill>
                <a:latin typeface="Arial"/>
              </a:rPr>
              <a:t>Here is a table (matrix/cross tabulation) showing our dependent variable as rows, and our independent variable as columns.  We have at least two values for both variables that are independent of each other (no overlap).  </a:t>
            </a:r>
          </a:p>
          <a:p>
            <a:pPr>
              <a:lnSpc>
                <a:spcPct val="110000"/>
              </a:lnSpc>
            </a:pPr>
            <a:r>
              <a:rPr lang="en-US" sz="4000" b="0" strike="noStrike" dirty="0">
                <a:solidFill>
                  <a:srgbClr val="FFFFFF"/>
                </a:solidFill>
                <a:latin typeface="Arial"/>
              </a:rPr>
              <a:t>For example:</a:t>
            </a:r>
            <a:br>
              <a:rPr dirty="0"/>
            </a:br>
            <a:endParaRPr lang="en-US" sz="2400" b="0" strike="noStrike" spc="-1" dirty="0">
              <a:solidFill>
                <a:srgbClr val="203232"/>
              </a:solidFill>
              <a:latin typeface="Arial"/>
            </a:endParaRPr>
          </a:p>
        </p:txBody>
      </p:sp>
      <p:sp>
        <p:nvSpPr>
          <p:cNvPr id="131" name="TextShape 6">
            <a:extLst>
              <a:ext uri="{FF2B5EF4-FFF2-40B4-BE49-F238E27FC236}">
                <a16:creationId xmlns:a16="http://schemas.microsoft.com/office/drawing/2014/main" id="{75735BF2-6B54-CB67-FCA2-3FF4C865546D}"/>
              </a:ext>
            </a:extLst>
          </p:cNvPr>
          <p:cNvSpPr txBox="1"/>
          <p:nvPr/>
        </p:nvSpPr>
        <p:spPr>
          <a:xfrm>
            <a:off x="8370720" y="350280"/>
            <a:ext cx="3233160" cy="873360"/>
          </a:xfrm>
          <a:prstGeom prst="rect">
            <a:avLst/>
          </a:prstGeom>
          <a:noFill/>
          <a:ln>
            <a:noFill/>
          </a:ln>
        </p:spPr>
        <p:txBody>
          <a:bodyPr anchor="ctr">
            <a:noAutofit/>
          </a:bodyPr>
          <a:lstStyle/>
          <a:p>
            <a:pPr>
              <a:lnSpc>
                <a:spcPct val="90000"/>
              </a:lnSpc>
              <a:spcBef>
                <a:spcPts val="1001"/>
              </a:spcBef>
              <a:spcAft>
                <a:spcPts val="992"/>
              </a:spcAft>
              <a:tabLst>
                <a:tab pos="0" algn="l"/>
              </a:tabLst>
            </a:pPr>
            <a:r>
              <a:rPr lang="en-US" sz="3200" b="1" strike="noStrike" spc="-100">
                <a:solidFill>
                  <a:srgbClr val="FFFFFF"/>
                </a:solidFill>
                <a:latin typeface="Arial"/>
              </a:rPr>
              <a:t>Our RQ is about differences in proportions</a:t>
            </a:r>
            <a:endParaRPr lang="en-US" sz="3200" b="0" strike="noStrike" spc="-1">
              <a:latin typeface="Arial"/>
            </a:endParaRPr>
          </a:p>
        </p:txBody>
      </p:sp>
      <p:sp>
        <p:nvSpPr>
          <p:cNvPr id="132" name="TextShape 7">
            <a:extLst>
              <a:ext uri="{FF2B5EF4-FFF2-40B4-BE49-F238E27FC236}">
                <a16:creationId xmlns:a16="http://schemas.microsoft.com/office/drawing/2014/main" id="{BA787836-1E83-490A-8986-7DFB52FA058C}"/>
              </a:ext>
            </a:extLst>
          </p:cNvPr>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5783AF93-FAFA-4E86-B9B0-359A2F820963}" type="slidenum">
              <a:rPr lang="en-US" sz="1100" b="1" strike="noStrike" spc="-1">
                <a:solidFill>
                  <a:srgbClr val="7DABAB"/>
                </a:solidFill>
                <a:latin typeface="Arial"/>
              </a:rPr>
              <a:t>6</a:t>
            </a:fld>
            <a:endParaRPr lang="en-US" sz="1100" b="0" strike="noStrike" spc="-1">
              <a:latin typeface="Times New Roman"/>
            </a:endParaRPr>
          </a:p>
        </p:txBody>
      </p:sp>
      <p:graphicFrame>
        <p:nvGraphicFramePr>
          <p:cNvPr id="133" name="Table 8">
            <a:extLst>
              <a:ext uri="{FF2B5EF4-FFF2-40B4-BE49-F238E27FC236}">
                <a16:creationId xmlns:a16="http://schemas.microsoft.com/office/drawing/2014/main" id="{4ED92EC4-B13B-BDD9-7C55-97A9F863AA64}"/>
              </a:ext>
            </a:extLst>
          </p:cNvPr>
          <p:cNvGraphicFramePr/>
          <p:nvPr/>
        </p:nvGraphicFramePr>
        <p:xfrm>
          <a:off x="1371240" y="1695960"/>
          <a:ext cx="9862560" cy="3886200"/>
        </p:xfrm>
        <a:graphic>
          <a:graphicData uri="http://schemas.openxmlformats.org/drawingml/2006/table">
            <a:tbl>
              <a:tblPr/>
              <a:tblGrid>
                <a:gridCol w="1855440">
                  <a:extLst>
                    <a:ext uri="{9D8B030D-6E8A-4147-A177-3AD203B41FA5}">
                      <a16:colId xmlns:a16="http://schemas.microsoft.com/office/drawing/2014/main" val="20000"/>
                    </a:ext>
                  </a:extLst>
                </a:gridCol>
                <a:gridCol w="1320120">
                  <a:extLst>
                    <a:ext uri="{9D8B030D-6E8A-4147-A177-3AD203B41FA5}">
                      <a16:colId xmlns:a16="http://schemas.microsoft.com/office/drawing/2014/main" val="20001"/>
                    </a:ext>
                  </a:extLst>
                </a:gridCol>
                <a:gridCol w="1075680">
                  <a:extLst>
                    <a:ext uri="{9D8B030D-6E8A-4147-A177-3AD203B41FA5}">
                      <a16:colId xmlns:a16="http://schemas.microsoft.com/office/drawing/2014/main" val="20002"/>
                    </a:ext>
                  </a:extLst>
                </a:gridCol>
                <a:gridCol w="1166400">
                  <a:extLst>
                    <a:ext uri="{9D8B030D-6E8A-4147-A177-3AD203B41FA5}">
                      <a16:colId xmlns:a16="http://schemas.microsoft.com/office/drawing/2014/main" val="20003"/>
                    </a:ext>
                  </a:extLst>
                </a:gridCol>
                <a:gridCol w="1075680">
                  <a:extLst>
                    <a:ext uri="{9D8B030D-6E8A-4147-A177-3AD203B41FA5}">
                      <a16:colId xmlns:a16="http://schemas.microsoft.com/office/drawing/2014/main" val="20004"/>
                    </a:ext>
                  </a:extLst>
                </a:gridCol>
                <a:gridCol w="1758240">
                  <a:extLst>
                    <a:ext uri="{9D8B030D-6E8A-4147-A177-3AD203B41FA5}">
                      <a16:colId xmlns:a16="http://schemas.microsoft.com/office/drawing/2014/main" val="20005"/>
                    </a:ext>
                  </a:extLst>
                </a:gridCol>
                <a:gridCol w="1611000">
                  <a:extLst>
                    <a:ext uri="{9D8B030D-6E8A-4147-A177-3AD203B41FA5}">
                      <a16:colId xmlns:a16="http://schemas.microsoft.com/office/drawing/2014/main" val="20006"/>
                    </a:ext>
                  </a:extLst>
                </a:gridCol>
              </a:tblGrid>
              <a:tr h="438840">
                <a:tc gridSpan="7">
                  <a:txBody>
                    <a:bodyPr/>
                    <a:lstStyle/>
                    <a:p>
                      <a:pPr algn="ctr">
                        <a:lnSpc>
                          <a:spcPct val="100000"/>
                        </a:lnSpc>
                      </a:pPr>
                      <a:r>
                        <a:rPr lang="en-US" sz="2300" b="1" strike="noStrike" spc="-1" dirty="0">
                          <a:solidFill>
                            <a:srgbClr val="203232"/>
                          </a:solidFill>
                          <a:latin typeface="Arial"/>
                        </a:rPr>
                        <a:t>Reason for absenteeism </a:t>
                      </a:r>
                      <a:r>
                        <a:rPr lang="en-US" sz="2300" b="0" strike="noStrike" spc="-1" dirty="0">
                          <a:solidFill>
                            <a:srgbClr val="203232"/>
                          </a:solidFill>
                          <a:latin typeface="Arial"/>
                        </a:rPr>
                        <a:t>(Sample 16,550)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789840">
                <a:tc>
                  <a:txBody>
                    <a:bodyPr/>
                    <a:lstStyle/>
                    <a:p>
                      <a:pPr>
                        <a:lnSpc>
                          <a:spcPct val="100000"/>
                        </a:lnSpc>
                      </a:pPr>
                      <a:r>
                        <a:rPr lang="en-GB" sz="2300" b="0" strike="noStrike" spc="-1">
                          <a:solidFill>
                            <a:srgbClr val="000000"/>
                          </a:solidFill>
                          <a:latin typeface="Arial"/>
                        </a:rPr>
                        <a:t>Age group</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Operation</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Stress</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Physical Illness</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Strike</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Maternity /</a:t>
                      </a:r>
                      <a:endParaRPr lang="en-US" sz="2300" b="0" strike="noStrike" spc="-1">
                        <a:latin typeface="Arial"/>
                      </a:endParaRPr>
                    </a:p>
                    <a:p>
                      <a:pPr>
                        <a:lnSpc>
                          <a:spcPct val="100000"/>
                        </a:lnSpc>
                      </a:pPr>
                      <a:r>
                        <a:rPr lang="en-GB" sz="2300" b="0" strike="noStrike" spc="-1">
                          <a:solidFill>
                            <a:srgbClr val="203232"/>
                          </a:solidFill>
                          <a:latin typeface="Arial"/>
                        </a:rPr>
                        <a:t>paternity</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Holiday</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extLst>
                  <a:ext uri="{0D108BD9-81ED-4DB2-BD59-A6C34878D82A}">
                    <a16:rowId xmlns:a16="http://schemas.microsoft.com/office/drawing/2014/main" val="10001"/>
                  </a:ext>
                </a:extLst>
              </a:tr>
              <a:tr h="438840">
                <a:tc>
                  <a:txBody>
                    <a:bodyPr/>
                    <a:lstStyle/>
                    <a:p>
                      <a:pPr>
                        <a:lnSpc>
                          <a:spcPct val="100000"/>
                        </a:lnSpc>
                      </a:pPr>
                      <a:r>
                        <a:rPr lang="en-GB" sz="2300" b="0" strike="noStrike" spc="-1">
                          <a:solidFill>
                            <a:srgbClr val="203232"/>
                          </a:solidFill>
                          <a:latin typeface="Arial"/>
                        </a:rPr>
                        <a:t>16 -25</a:t>
                      </a:r>
                      <a:endParaRPr lang="en-US" sz="2300" b="0" strike="noStrike" spc="-1">
                        <a:latin typeface="Arial"/>
                      </a:endParaRPr>
                    </a:p>
                  </a:txBody>
                  <a:tcPr marL="11160" marR="11160">
                    <a:lnL w="12240">
                      <a:solidFill>
                        <a:srgbClr val="FFFFFF"/>
                      </a:solidFill>
                    </a:lnL>
                    <a:lnR w="12240">
                      <a:solidFill>
                        <a:srgbClr val="203232"/>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50</a:t>
                      </a:r>
                      <a:endParaRPr lang="en-US" sz="2300" b="0" strike="noStrike" spc="-1" dirty="0">
                        <a:latin typeface="Arial"/>
                      </a:endParaRPr>
                    </a:p>
                  </a:txBody>
                  <a:tcPr marL="11160" marR="11160">
                    <a:lnL w="12240">
                      <a:solidFill>
                        <a:srgbClr val="203232"/>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150</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25</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extLst>
                  <a:ext uri="{0D108BD9-81ED-4DB2-BD59-A6C34878D82A}">
                    <a16:rowId xmlns:a16="http://schemas.microsoft.com/office/drawing/2014/main" val="10002"/>
                  </a:ext>
                </a:extLst>
              </a:tr>
              <a:tr h="438840">
                <a:tc>
                  <a:txBody>
                    <a:bodyPr/>
                    <a:lstStyle/>
                    <a:p>
                      <a:pPr>
                        <a:lnSpc>
                          <a:spcPct val="100000"/>
                        </a:lnSpc>
                      </a:pPr>
                      <a:r>
                        <a:rPr lang="en-GB" sz="2300" b="0" strike="noStrike" spc="-1">
                          <a:solidFill>
                            <a:srgbClr val="203232"/>
                          </a:solidFill>
                          <a:latin typeface="Arial"/>
                        </a:rPr>
                        <a:t>26- 35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100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40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40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500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3"/>
                  </a:ext>
                </a:extLst>
              </a:tr>
              <a:tr h="438840">
                <a:tc>
                  <a:txBody>
                    <a:bodyPr/>
                    <a:lstStyle/>
                    <a:p>
                      <a:pPr>
                        <a:lnSpc>
                          <a:spcPct val="100000"/>
                        </a:lnSpc>
                      </a:pPr>
                      <a:r>
                        <a:rPr lang="en-GB" sz="2300" b="0" strike="noStrike" spc="-1">
                          <a:solidFill>
                            <a:srgbClr val="203232"/>
                          </a:solidFill>
                          <a:latin typeface="Arial"/>
                        </a:rPr>
                        <a:t>36 -45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80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300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400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4"/>
                  </a:ext>
                </a:extLst>
              </a:tr>
              <a:tr h="438840">
                <a:tc>
                  <a:txBody>
                    <a:bodyPr/>
                    <a:lstStyle/>
                    <a:p>
                      <a:pPr>
                        <a:lnSpc>
                          <a:spcPct val="100000"/>
                        </a:lnSpc>
                      </a:pPr>
                      <a:r>
                        <a:rPr lang="en-GB" sz="2300" b="0" strike="noStrike" spc="-1">
                          <a:solidFill>
                            <a:srgbClr val="203232"/>
                          </a:solidFill>
                          <a:latin typeface="Arial"/>
                        </a:rPr>
                        <a:t>46 -55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80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80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5"/>
                  </a:ext>
                </a:extLst>
              </a:tr>
              <a:tr h="438840">
                <a:tc>
                  <a:txBody>
                    <a:bodyPr/>
                    <a:lstStyle/>
                    <a:p>
                      <a:pPr>
                        <a:lnSpc>
                          <a:spcPct val="100000"/>
                        </a:lnSpc>
                      </a:pPr>
                      <a:r>
                        <a:rPr lang="en-GB" sz="2300" b="0" strike="noStrike" spc="-1">
                          <a:solidFill>
                            <a:srgbClr val="203232"/>
                          </a:solidFill>
                          <a:latin typeface="Arial"/>
                        </a:rPr>
                        <a:t>56 - 65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100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250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120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100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6"/>
                  </a:ext>
                </a:extLst>
              </a:tr>
              <a:tr h="440280">
                <a:tc>
                  <a:txBody>
                    <a:bodyPr/>
                    <a:lstStyle/>
                    <a:p>
                      <a:pPr>
                        <a:lnSpc>
                          <a:spcPct val="100000"/>
                        </a:lnSpc>
                      </a:pPr>
                      <a:r>
                        <a:rPr lang="en-GB" sz="2300" b="0" strike="noStrike" spc="-1">
                          <a:solidFill>
                            <a:srgbClr val="203232"/>
                          </a:solidFill>
                          <a:latin typeface="Arial"/>
                        </a:rPr>
                        <a:t>Over 65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90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80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80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55</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6000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7"/>
                  </a:ext>
                </a:extLst>
              </a:tr>
            </a:tbl>
          </a:graphicData>
        </a:graphic>
      </p:graphicFrame>
      <p:sp>
        <p:nvSpPr>
          <p:cNvPr id="134" name="CustomShape 9">
            <a:extLst>
              <a:ext uri="{FF2B5EF4-FFF2-40B4-BE49-F238E27FC236}">
                <a16:creationId xmlns:a16="http://schemas.microsoft.com/office/drawing/2014/main" id="{8AF51A26-D515-732C-E109-7D64AFAF86E9}"/>
              </a:ext>
            </a:extLst>
          </p:cNvPr>
          <p:cNvSpPr/>
          <p:nvPr/>
        </p:nvSpPr>
        <p:spPr>
          <a:xfrm>
            <a:off x="946800" y="5679360"/>
            <a:ext cx="1064196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dirty="0">
                <a:solidFill>
                  <a:srgbClr val="203232"/>
                </a:solidFill>
                <a:latin typeface="Arial"/>
              </a:rPr>
              <a:t>For comparison of proportions analysis, we will use a </a:t>
            </a:r>
            <a:r>
              <a:rPr lang="en-GB" sz="1800" b="1" strike="noStrike" spc="-1" dirty="0">
                <a:solidFill>
                  <a:srgbClr val="203232"/>
                </a:solidFill>
                <a:latin typeface="Arial"/>
              </a:rPr>
              <a:t>chi-square test </a:t>
            </a:r>
            <a:r>
              <a:rPr lang="en-GB" sz="1800" b="0" strike="noStrike" spc="-1" dirty="0">
                <a:solidFill>
                  <a:srgbClr val="203232"/>
                </a:solidFill>
                <a:latin typeface="Arial"/>
              </a:rPr>
              <a:t>to check for the likelihood that there is a relationship between the two nominal variables (reason for absenteeism and age group in example). This non-parametric test makes no assumptions about the shape of the data (which is nominal, not interval) so we do not include a histogram for this test.</a:t>
            </a:r>
            <a:endParaRPr lang="en-US" sz="1800" b="0" strike="noStrike" spc="-1" dirty="0">
              <a:latin typeface="Arial"/>
            </a:endParaRPr>
          </a:p>
        </p:txBody>
      </p:sp>
      <p:sp>
        <p:nvSpPr>
          <p:cNvPr id="2" name="CustomShape 1">
            <a:extLst>
              <a:ext uri="{FF2B5EF4-FFF2-40B4-BE49-F238E27FC236}">
                <a16:creationId xmlns:a16="http://schemas.microsoft.com/office/drawing/2014/main" id="{8D4BA0A0-A85A-53C2-14E8-103CE47A1A7F}"/>
              </a:ext>
            </a:extLst>
          </p:cNvPr>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3" name="CustomShape 2">
            <a:extLst>
              <a:ext uri="{FF2B5EF4-FFF2-40B4-BE49-F238E27FC236}">
                <a16:creationId xmlns:a16="http://schemas.microsoft.com/office/drawing/2014/main" id="{3DC8F63F-D2C1-7A24-94C8-B9C31ED52610}"/>
              </a:ext>
            </a:extLst>
          </p:cNvPr>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4" name="CustomShape 3">
            <a:extLst>
              <a:ext uri="{FF2B5EF4-FFF2-40B4-BE49-F238E27FC236}">
                <a16:creationId xmlns:a16="http://schemas.microsoft.com/office/drawing/2014/main" id="{64BB7370-86C4-3336-A813-88076A5F6282}"/>
              </a:ext>
            </a:extLst>
          </p:cNvPr>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5" name="CustomShape 4">
            <a:extLst>
              <a:ext uri="{FF2B5EF4-FFF2-40B4-BE49-F238E27FC236}">
                <a16:creationId xmlns:a16="http://schemas.microsoft.com/office/drawing/2014/main" id="{4498012F-64B8-8F79-B698-9D598AF088FA}"/>
              </a:ext>
            </a:extLst>
          </p:cNvPr>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6" name="TextShape 5">
            <a:extLst>
              <a:ext uri="{FF2B5EF4-FFF2-40B4-BE49-F238E27FC236}">
                <a16:creationId xmlns:a16="http://schemas.microsoft.com/office/drawing/2014/main" id="{F254257D-455B-443D-14B1-579246B7C579}"/>
              </a:ext>
            </a:extLst>
          </p:cNvPr>
          <p:cNvSpPr txBox="1"/>
          <p:nvPr/>
        </p:nvSpPr>
        <p:spPr>
          <a:xfrm>
            <a:off x="290880" y="158400"/>
            <a:ext cx="7753894" cy="1158840"/>
          </a:xfrm>
          <a:prstGeom prst="rect">
            <a:avLst/>
          </a:prstGeom>
          <a:noFill/>
          <a:ln>
            <a:noFill/>
          </a:ln>
        </p:spPr>
        <p:txBody>
          <a:bodyPr anchor="ctr">
            <a:normAutofit/>
          </a:bodyPr>
          <a:lstStyle/>
          <a:p>
            <a:pPr>
              <a:lnSpc>
                <a:spcPct val="90000"/>
              </a:lnSpc>
            </a:pPr>
            <a:r>
              <a:rPr lang="en-US" sz="2400" b="0" strike="noStrike" spc="-202">
                <a:solidFill>
                  <a:srgbClr val="FFFFFF"/>
                </a:solidFill>
                <a:latin typeface="Arial"/>
              </a:rPr>
              <a:t> </a:t>
            </a:r>
            <a:br/>
            <a:br/>
            <a:endParaRPr lang="en-US" sz="2400" b="0" strike="noStrike" spc="-1">
              <a:solidFill>
                <a:srgbClr val="203232"/>
              </a:solidFill>
              <a:latin typeface="Arial"/>
            </a:endParaRPr>
          </a:p>
        </p:txBody>
      </p:sp>
      <p:sp>
        <p:nvSpPr>
          <p:cNvPr id="7" name="TextShape 6">
            <a:extLst>
              <a:ext uri="{FF2B5EF4-FFF2-40B4-BE49-F238E27FC236}">
                <a16:creationId xmlns:a16="http://schemas.microsoft.com/office/drawing/2014/main" id="{F5DC2EE5-34CB-898B-E4DC-541572CC097C}"/>
              </a:ext>
            </a:extLst>
          </p:cNvPr>
          <p:cNvSpPr txBox="1"/>
          <p:nvPr/>
        </p:nvSpPr>
        <p:spPr>
          <a:xfrm>
            <a:off x="8430334" y="289300"/>
            <a:ext cx="3386160" cy="1158840"/>
          </a:xfrm>
          <a:prstGeom prst="rect">
            <a:avLst/>
          </a:prstGeom>
          <a:noFill/>
          <a:ln>
            <a:noFill/>
          </a:ln>
        </p:spPr>
        <p:txBody>
          <a:bodyPr anchor="ctr">
            <a:noAutofit/>
          </a:bodyPr>
          <a:lstStyle/>
          <a:p>
            <a:pPr>
              <a:lnSpc>
                <a:spcPts val="2880"/>
              </a:lnSpc>
              <a:spcAft>
                <a:spcPts val="992"/>
              </a:spcAft>
              <a:tabLst>
                <a:tab pos="0" algn="l"/>
              </a:tabLst>
            </a:pPr>
            <a:r>
              <a:rPr lang="en-GB" sz="3200" b="0" strike="noStrike" spc="-100" dirty="0">
                <a:solidFill>
                  <a:srgbClr val="FFFFFF"/>
                </a:solidFill>
                <a:latin typeface="Arial"/>
              </a:rPr>
              <a:t>Our RQ asks about Correlation</a:t>
            </a:r>
            <a:endParaRPr lang="en-US" sz="3200" b="0" strike="noStrike" spc="-1" dirty="0">
              <a:latin typeface="Arial"/>
            </a:endParaRPr>
          </a:p>
        </p:txBody>
      </p:sp>
      <p:sp>
        <p:nvSpPr>
          <p:cNvPr id="8" name="TextShape 7">
            <a:extLst>
              <a:ext uri="{FF2B5EF4-FFF2-40B4-BE49-F238E27FC236}">
                <a16:creationId xmlns:a16="http://schemas.microsoft.com/office/drawing/2014/main" id="{D39E870B-1BB1-ABFD-BA07-10EA29683B35}"/>
              </a:ext>
            </a:extLst>
          </p:cNvPr>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3AD1EC97-2E3A-4B5A-93B5-9F892C3DC423}" type="slidenum">
              <a:rPr lang="en-US" sz="1100" b="1" strike="noStrike" spc="-1">
                <a:solidFill>
                  <a:srgbClr val="7DABAB"/>
                </a:solidFill>
                <a:latin typeface="Arial"/>
              </a:rPr>
              <a:t>6</a:t>
            </a:fld>
            <a:endParaRPr lang="en-US" sz="1100" b="0" strike="noStrike" spc="-1">
              <a:latin typeface="Times New Roman"/>
            </a:endParaRPr>
          </a:p>
        </p:txBody>
      </p:sp>
      <p:sp>
        <p:nvSpPr>
          <p:cNvPr id="9" name="CustomShape 8">
            <a:extLst>
              <a:ext uri="{FF2B5EF4-FFF2-40B4-BE49-F238E27FC236}">
                <a16:creationId xmlns:a16="http://schemas.microsoft.com/office/drawing/2014/main" id="{8295914C-6D41-7987-11AD-1EB353A4D680}"/>
              </a:ext>
            </a:extLst>
          </p:cNvPr>
          <p:cNvSpPr/>
          <p:nvPr/>
        </p:nvSpPr>
        <p:spPr>
          <a:xfrm>
            <a:off x="266978" y="40634"/>
            <a:ext cx="8162996" cy="147587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dirty="0">
                <a:solidFill>
                  <a:schemeClr val="bg1"/>
                </a:solidFill>
              </a:rPr>
              <a:t>This chart shows the comparison between average vegetable consumption and COVID-19 recovery rates across different countries. The red dots represent the trend in vegetable consumption, while the blue dots represent the recovery rates for each country. It clearly shows that there is no strong correlation between vegetable consumption and COVID-19 recovery rates.</a:t>
            </a:r>
          </a:p>
        </p:txBody>
      </p:sp>
      <p:sp>
        <p:nvSpPr>
          <p:cNvPr id="10" name="CustomShape 9">
            <a:extLst>
              <a:ext uri="{FF2B5EF4-FFF2-40B4-BE49-F238E27FC236}">
                <a16:creationId xmlns:a16="http://schemas.microsoft.com/office/drawing/2014/main" id="{D70EDB00-B916-69FF-B255-9898C9EB1974}"/>
              </a:ext>
            </a:extLst>
          </p:cNvPr>
          <p:cNvSpPr/>
          <p:nvPr/>
        </p:nvSpPr>
        <p:spPr>
          <a:xfrm>
            <a:off x="266979" y="1652760"/>
            <a:ext cx="11722680" cy="5046840"/>
          </a:xfrm>
          <a:prstGeom prst="roundRect">
            <a:avLst>
              <a:gd name="adj" fmla="val 16667"/>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dirty="0">
              <a:latin typeface="Arial"/>
            </a:endParaRPr>
          </a:p>
        </p:txBody>
      </p:sp>
      <p:pic>
        <p:nvPicPr>
          <p:cNvPr id="15" name="Picture 14" descr="A graph of blue and red dots&#10;&#10;Description automatically generated">
            <a:extLst>
              <a:ext uri="{FF2B5EF4-FFF2-40B4-BE49-F238E27FC236}">
                <a16:creationId xmlns:a16="http://schemas.microsoft.com/office/drawing/2014/main" id="{F6A6E43F-0AAE-683B-EC70-1B41C82216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699" y="1914707"/>
            <a:ext cx="10724211" cy="4522945"/>
          </a:xfrm>
          <a:prstGeom prst="rect">
            <a:avLst/>
          </a:prstGeom>
        </p:spPr>
      </p:pic>
    </p:spTree>
    <p:extLst>
      <p:ext uri="{BB962C8B-B14F-4D97-AF65-F5344CB8AC3E}">
        <p14:creationId xmlns:p14="http://schemas.microsoft.com/office/powerpoint/2010/main" val="3510334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965160" y="790920"/>
            <a:ext cx="7176600" cy="230400"/>
          </a:xfrm>
          <a:prstGeom prst="rect">
            <a:avLst/>
          </a:prstGeom>
          <a:noFill/>
          <a:ln>
            <a:noFill/>
          </a:ln>
        </p:spPr>
        <p:txBody>
          <a:bodyPr lIns="0" tIns="0" rIns="0" bIns="0">
            <a:noAutofit/>
          </a:bodyPr>
          <a:lstStyle/>
          <a:p>
            <a:pPr>
              <a:lnSpc>
                <a:spcPct val="100000"/>
              </a:lnSpc>
            </a:pPr>
            <a:r>
              <a:rPr lang="en-GB" sz="1500" b="0" strike="noStrike" spc="-1">
                <a:solidFill>
                  <a:srgbClr val="B3B9B9"/>
                </a:solidFill>
                <a:latin typeface="Arial"/>
              </a:rPr>
              <a:t>PRE 7COM1079-2022  Student Group No:  ?????</a:t>
            </a:r>
            <a:endParaRPr lang="en-US" sz="1500" b="0" strike="noStrike" spc="-1">
              <a:latin typeface="Times New Roman"/>
            </a:endParaRPr>
          </a:p>
        </p:txBody>
      </p:sp>
      <p:sp>
        <p:nvSpPr>
          <p:cNvPr id="136" name="TextShape 2"/>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ADC5D68A-648F-4923-B6A1-749DE04AEFFA}" type="slidenum">
              <a:rPr lang="en-GB" sz="1500" b="1" strike="noStrike" spc="-1">
                <a:solidFill>
                  <a:srgbClr val="B3B9B9"/>
                </a:solidFill>
                <a:latin typeface="Arial"/>
              </a:rPr>
              <a:t>7</a:t>
            </a:fld>
            <a:endParaRPr lang="en-US" sz="1500" b="0" strike="noStrike" spc="-1">
              <a:latin typeface="Times New Roman"/>
            </a:endParaRPr>
          </a:p>
        </p:txBody>
      </p:sp>
      <p:sp>
        <p:nvSpPr>
          <p:cNvPr id="137" name="TextShape 3"/>
          <p:cNvSpPr txBox="1"/>
          <p:nvPr/>
        </p:nvSpPr>
        <p:spPr>
          <a:xfrm>
            <a:off x="701458" y="353520"/>
            <a:ext cx="10815527" cy="667800"/>
          </a:xfrm>
          <a:prstGeom prst="rect">
            <a:avLst/>
          </a:prstGeom>
          <a:solidFill>
            <a:srgbClr val="FFFFFF"/>
          </a:solidFill>
          <a:ln>
            <a:noFill/>
          </a:ln>
        </p:spPr>
        <p:txBody>
          <a:bodyPr lIns="0" tIns="0" rIns="0" bIns="0">
            <a:noAutofit/>
          </a:bodyPr>
          <a:lstStyle/>
          <a:p>
            <a:pPr>
              <a:lnSpc>
                <a:spcPct val="100000"/>
              </a:lnSpc>
              <a:spcAft>
                <a:spcPts val="992"/>
              </a:spcAft>
              <a:tabLst>
                <a:tab pos="0" algn="l"/>
              </a:tabLst>
            </a:pPr>
            <a:r>
              <a:rPr lang="en-US" sz="3600" dirty="0"/>
              <a:t>Statistical Analysis Summary:</a:t>
            </a:r>
            <a:endParaRPr lang="en-US" sz="2400" b="0" strike="noStrike" spc="-1" dirty="0">
              <a:latin typeface="Arial"/>
            </a:endParaRPr>
          </a:p>
        </p:txBody>
      </p:sp>
      <p:sp>
        <p:nvSpPr>
          <p:cNvPr id="2" name="TextBox 1">
            <a:extLst>
              <a:ext uri="{FF2B5EF4-FFF2-40B4-BE49-F238E27FC236}">
                <a16:creationId xmlns:a16="http://schemas.microsoft.com/office/drawing/2014/main" id="{58BC67A1-346D-734F-321E-2098D1481674}"/>
              </a:ext>
            </a:extLst>
          </p:cNvPr>
          <p:cNvSpPr txBox="1"/>
          <p:nvPr/>
        </p:nvSpPr>
        <p:spPr>
          <a:xfrm>
            <a:off x="701458" y="1214463"/>
            <a:ext cx="11066988" cy="4028475"/>
          </a:xfrm>
          <a:prstGeom prst="rect">
            <a:avLst/>
          </a:prstGeom>
          <a:solidFill>
            <a:schemeClr val="bg1"/>
          </a:solidFill>
        </p:spPr>
        <p:txBody>
          <a:bodyPr wrap="square" rtlCol="0">
            <a:spAutoFit/>
          </a:bodyPr>
          <a:lstStyle/>
          <a:p>
            <a:pPr>
              <a:lnSpc>
                <a:spcPct val="150000"/>
              </a:lnSpc>
            </a:pPr>
            <a:r>
              <a:rPr lang="en-US" sz="1400" b="1" dirty="0"/>
              <a:t>Test Statistic:</a:t>
            </a:r>
            <a:endParaRPr lang="en-US" sz="1400" dirty="0"/>
          </a:p>
          <a:p>
            <a:pPr marL="171450" indent="-171450">
              <a:buFont typeface="Arial" panose="020B0604020202020204" pitchFamily="34" charset="0"/>
              <a:buChar char="•"/>
            </a:pPr>
            <a:r>
              <a:rPr lang="en-US" sz="1200" b="1" dirty="0"/>
              <a:t>t-value</a:t>
            </a:r>
            <a:r>
              <a:rPr lang="en-US" sz="1200" dirty="0"/>
              <a:t>: 0.92, </a:t>
            </a:r>
            <a:r>
              <a:rPr lang="en-US" sz="1200" b="1" dirty="0"/>
              <a:t>degrees of freedom</a:t>
            </a:r>
            <a:r>
              <a:rPr lang="en-US" sz="1200" dirty="0"/>
              <a:t>: 25</a:t>
            </a:r>
          </a:p>
          <a:p>
            <a:pPr marL="171450" indent="-171450">
              <a:buFont typeface="Arial" panose="020B0604020202020204" pitchFamily="34" charset="0"/>
              <a:buChar char="•"/>
            </a:pPr>
            <a:r>
              <a:rPr lang="en-US" sz="1200" b="1" dirty="0"/>
              <a:t>p-value</a:t>
            </a:r>
            <a:r>
              <a:rPr lang="en-US" sz="1200" dirty="0"/>
              <a:t>: 0.356</a:t>
            </a:r>
          </a:p>
          <a:p>
            <a:endParaRPr lang="en-US" sz="1200" b="1" dirty="0"/>
          </a:p>
          <a:p>
            <a:r>
              <a:rPr lang="en-US" sz="1400" b="1" dirty="0"/>
              <a:t>Alternative Hypothesis:</a:t>
            </a:r>
            <a:br>
              <a:rPr lang="en-US" sz="1200" dirty="0"/>
            </a:br>
            <a:r>
              <a:rPr lang="en-US" sz="1200" dirty="0"/>
              <a:t>There is no significant correlation between average vegetable consumption and COVID-19 recovery rates across different countries.</a:t>
            </a:r>
          </a:p>
          <a:p>
            <a:endParaRPr lang="en-US" sz="1200" b="1" dirty="0"/>
          </a:p>
          <a:p>
            <a:r>
              <a:rPr lang="en-US" sz="1200" b="1" dirty="0"/>
              <a:t>Confidence Interval</a:t>
            </a:r>
            <a:r>
              <a:rPr lang="en-US" sz="1200" dirty="0"/>
              <a:t> (95% CI for the correlation coefficient):</a:t>
            </a:r>
          </a:p>
          <a:p>
            <a:r>
              <a:rPr lang="en-US" sz="1200" dirty="0"/>
              <a:t>[-0.0251, 0.1882]</a:t>
            </a:r>
          </a:p>
          <a:p>
            <a:endParaRPr lang="en-US" sz="1200" b="1" dirty="0"/>
          </a:p>
          <a:p>
            <a:r>
              <a:rPr lang="en-US" sz="1400" b="1" dirty="0"/>
              <a:t>Sample Estimates</a:t>
            </a:r>
            <a:r>
              <a:rPr lang="en-US" sz="1400" dirty="0"/>
              <a:t>:</a:t>
            </a:r>
          </a:p>
          <a:p>
            <a:pPr marL="171450" indent="-171450">
              <a:buFont typeface="Arial" panose="020B0604020202020204" pitchFamily="34" charset="0"/>
              <a:buChar char="•"/>
            </a:pPr>
            <a:r>
              <a:rPr lang="en-US" sz="1200" dirty="0"/>
              <a:t>Mean vegetable consumption for high recovery rate countries: [X]</a:t>
            </a:r>
          </a:p>
          <a:p>
            <a:pPr marL="171450" indent="-171450">
              <a:buFont typeface="Arial" panose="020B0604020202020204" pitchFamily="34" charset="0"/>
              <a:buChar char="•"/>
            </a:pPr>
            <a:r>
              <a:rPr lang="en-US" sz="1200" dirty="0"/>
              <a:t>Mean vegetable consumption for low recovery rate countries: [Y]</a:t>
            </a:r>
          </a:p>
          <a:p>
            <a:endParaRPr lang="en-US" sz="1200" b="1" dirty="0"/>
          </a:p>
          <a:p>
            <a:r>
              <a:rPr lang="en-US" sz="1400" b="1" dirty="0"/>
              <a:t>Conclusion</a:t>
            </a:r>
            <a:r>
              <a:rPr lang="en-US" sz="1400" dirty="0"/>
              <a:t>:</a:t>
            </a:r>
            <a:br>
              <a:rPr lang="en-US" sz="1200" dirty="0"/>
            </a:br>
            <a:r>
              <a:rPr lang="en-US" sz="1200" dirty="0"/>
              <a:t>Since the </a:t>
            </a:r>
            <a:r>
              <a:rPr lang="en-US" sz="1200" b="1" dirty="0"/>
              <a:t>p-value</a:t>
            </a:r>
            <a:r>
              <a:rPr lang="en-US" sz="1200" dirty="0"/>
              <a:t> is greater than 0.05, we fail to reject the null hypothesis.</a:t>
            </a:r>
          </a:p>
          <a:p>
            <a:endParaRPr lang="en-US" sz="1200" dirty="0"/>
          </a:p>
          <a:p>
            <a:pPr>
              <a:lnSpc>
                <a:spcPct val="150000"/>
              </a:lnSpc>
            </a:pPr>
            <a:r>
              <a:rPr lang="en-US" sz="1400" b="1" dirty="0"/>
              <a:t>Interpretation</a:t>
            </a:r>
            <a:r>
              <a:rPr lang="en-US" sz="1400" dirty="0"/>
              <a:t>:</a:t>
            </a:r>
            <a:br>
              <a:rPr lang="en-US" sz="1200" dirty="0"/>
            </a:br>
            <a:r>
              <a:rPr lang="en-US" sz="1200" dirty="0"/>
              <a:t>There is no significant correlation between vegetable consumption and COVID-19 recovery rates, suggesting that the two factors are unrelated in this dataset.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ANY QUESTIONS? brush calligraphy banner">
            <a:extLst>
              <a:ext uri="{FF2B5EF4-FFF2-40B4-BE49-F238E27FC236}">
                <a16:creationId xmlns:a16="http://schemas.microsoft.com/office/drawing/2014/main" id="{70F62496-85CE-6B6A-E010-A1C662B272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6183" y="2081719"/>
            <a:ext cx="6799634" cy="2402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15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10966</TotalTime>
  <Words>964</Words>
  <Application>Microsoft Office PowerPoint</Application>
  <PresentationFormat>Widescreen</PresentationFormat>
  <Paragraphs>218</Paragraphs>
  <Slides>8</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Aptos Narrow</vt:lpstr>
      <vt:lpstr>Arial</vt:lpstr>
      <vt:lpstr>Calibri</vt:lpstr>
      <vt:lpstr>Symbol</vt:lpstr>
      <vt:lpstr>Times New Roman</vt:lpstr>
      <vt:lpstr>Wingdings</vt:lpstr>
      <vt:lpstr>zeitung</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Joanne Harwood</dc:creator>
  <dc:description/>
  <cp:lastModifiedBy>Muhammad Yaseen</cp:lastModifiedBy>
  <cp:revision>175</cp:revision>
  <dcterms:created xsi:type="dcterms:W3CDTF">2019-10-01T08:37:56Z</dcterms:created>
  <dcterms:modified xsi:type="dcterms:W3CDTF">2024-11-24T21:37:29Z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0x01010026DBA85F447B164191BB36C258697B67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7</vt:i4>
  </property>
</Properties>
</file>