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7" r:id="rId3"/>
    <p:sldId id="258" r:id="rId4"/>
    <p:sldId id="265" r:id="rId5"/>
    <p:sldId id="266"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6C121-3BD3-0BCD-5149-8C576F6EFDF6}"/>
            </a:ext>
          </a:extLst>
        </p:cNvPr>
        <p:cNvGrpSpPr/>
        <p:nvPr/>
      </p:nvGrpSpPr>
      <p:grpSpPr>
        <a:xfrm>
          <a:off x="0" y="0"/>
          <a:ext cx="0" cy="0"/>
          <a:chOff x="0" y="0"/>
          <a:chExt cx="0" cy="0"/>
        </a:xfrm>
      </p:grpSpPr>
      <p:sp>
        <p:nvSpPr>
          <p:cNvPr id="145" name="PlaceHolder 1">
            <a:extLst>
              <a:ext uri="{FF2B5EF4-FFF2-40B4-BE49-F238E27FC236}">
                <a16:creationId xmlns:a16="http://schemas.microsoft.com/office/drawing/2014/main" id="{E4D264C4-4787-24C0-09AC-8DC91885B61C}"/>
              </a:ext>
            </a:extLst>
          </p:cNvPr>
          <p:cNvSpPr>
            <a:spLocks noGrp="1" noRot="1" noChangeAspect="1"/>
          </p:cNvSpPr>
          <p:nvPr>
            <p:ph type="sldImg"/>
          </p:nvPr>
        </p:nvSpPr>
        <p:spPr>
          <a:xfrm>
            <a:off x="685800" y="1143000"/>
            <a:ext cx="5486400" cy="3086100"/>
          </a:xfrm>
          <a:prstGeom prst="rect">
            <a:avLst/>
          </a:prstGeom>
        </p:spPr>
      </p:sp>
      <p:sp>
        <p:nvSpPr>
          <p:cNvPr id="146" name="PlaceHolder 2">
            <a:extLst>
              <a:ext uri="{FF2B5EF4-FFF2-40B4-BE49-F238E27FC236}">
                <a16:creationId xmlns:a16="http://schemas.microsoft.com/office/drawing/2014/main" id="{F297D589-6D5E-8FAB-2E4F-5CE9E4F21285}"/>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a:extLst>
              <a:ext uri="{FF2B5EF4-FFF2-40B4-BE49-F238E27FC236}">
                <a16:creationId xmlns:a16="http://schemas.microsoft.com/office/drawing/2014/main" id="{F869AE27-1237-D300-3C9D-7CAE68659D76}"/>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6</a:t>
            </a:fld>
            <a:endParaRPr lang="en-US" sz="1200" b="0" strike="noStrike" spc="-1">
              <a:latin typeface="Times New Roman"/>
            </a:endParaRPr>
          </a:p>
        </p:txBody>
      </p:sp>
    </p:spTree>
    <p:extLst>
      <p:ext uri="{BB962C8B-B14F-4D97-AF65-F5344CB8AC3E}">
        <p14:creationId xmlns:p14="http://schemas.microsoft.com/office/powerpoint/2010/main" val="39959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3999" y="3239310"/>
            <a:ext cx="9592935" cy="1500089"/>
          </a:xfrm>
          <a:prstGeom prst="rect">
            <a:avLst/>
          </a:prstGeom>
          <a:noFill/>
          <a:ln>
            <a:noFill/>
          </a:ln>
        </p:spPr>
        <p:txBody>
          <a:bodyPr lIns="0" tIns="0" rIns="0" bIns="0">
            <a:noAutofit/>
          </a:bodyPr>
          <a:lstStyle/>
          <a:p>
            <a:pPr algn="l" fontAlgn="base">
              <a:lnSpc>
                <a:spcPts val="3300"/>
              </a:lnSpc>
              <a:spcAft>
                <a:spcPts val="1200"/>
              </a:spcAft>
            </a:pPr>
            <a:r>
              <a:rPr lang="en-US" sz="4000" b="1" i="0" dirty="0">
                <a:solidFill>
                  <a:schemeClr val="bg1"/>
                </a:solidFill>
                <a:effectLst/>
                <a:latin typeface="zeitung"/>
              </a:rPr>
              <a:t>COVID-19 Healthy Diet Dataset Visualization</a:t>
            </a:r>
          </a:p>
        </p:txBody>
      </p:sp>
      <p:sp>
        <p:nvSpPr>
          <p:cNvPr id="94" name="TextShape 2"/>
          <p:cNvSpPr txBox="1"/>
          <p:nvPr/>
        </p:nvSpPr>
        <p:spPr>
          <a:xfrm>
            <a:off x="953999" y="1247974"/>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A23                                               </a:t>
            </a:r>
          </a:p>
          <a:p>
            <a:pPr>
              <a:lnSpc>
                <a:spcPts val="2880"/>
              </a:lnSpc>
              <a:spcAft>
                <a:spcPts val="992"/>
              </a:spcAft>
              <a:tabLst>
                <a:tab pos="0" algn="l"/>
              </a:tabLst>
            </a:pPr>
            <a:r>
              <a:rPr lang="en-US" sz="2000" b="1" strike="noStrike" spc="-100" dirty="0">
                <a:solidFill>
                  <a:srgbClr val="FFFFFF"/>
                </a:solidFill>
                <a:latin typeface="Arial"/>
              </a:rPr>
              <a:t>Name of Student Presenting: Mateen Ahmad</a:t>
            </a:r>
            <a:endParaRPr lang="en-US" sz="2000" b="0" strike="noStrike" spc="-1" dirty="0">
              <a:latin typeface="Arial"/>
            </a:endParaRPr>
          </a:p>
        </p:txBody>
      </p:sp>
      <p:sp>
        <p:nvSpPr>
          <p:cNvPr id="95" name="TextShape 3"/>
          <p:cNvSpPr txBox="1"/>
          <p:nvPr/>
        </p:nvSpPr>
        <p:spPr>
          <a:xfrm>
            <a:off x="965160" y="274320"/>
            <a:ext cx="10406474" cy="735840"/>
          </a:xfrm>
          <a:prstGeom prst="rect">
            <a:avLst/>
          </a:prstGeom>
          <a:noFill/>
          <a:ln>
            <a:noFill/>
          </a:ln>
        </p:spPr>
        <p:txBody>
          <a:bodyPr lIns="0" tIns="0" rIns="0" bIns="0">
            <a:noAutofit/>
          </a:bodyPr>
          <a:lstStyle/>
          <a:p>
            <a:r>
              <a:rPr lang="en-GB" sz="1500" b="1" strike="noStrike" spc="-1" dirty="0">
                <a:solidFill>
                  <a:srgbClr val="FFFFFF"/>
                </a:solidFill>
                <a:latin typeface="Arial"/>
              </a:rPr>
              <a:t>7COM1079-2022</a:t>
            </a:r>
            <a:r>
              <a:rPr lang="en-GB" sz="1500" b="0" strike="noStrike" spc="-1" dirty="0">
                <a:solidFill>
                  <a:srgbClr val="FFFFFF"/>
                </a:solidFill>
                <a:latin typeface="Arial"/>
              </a:rPr>
              <a:t> </a:t>
            </a:r>
          </a:p>
          <a:p>
            <a:r>
              <a:rPr lang="en-GB" sz="1500" b="0" strike="noStrike" spc="-1" dirty="0">
                <a:solidFill>
                  <a:srgbClr val="FFFFFF"/>
                </a:solidFill>
                <a:latin typeface="Arial"/>
              </a:rPr>
              <a:t> </a:t>
            </a:r>
            <a:r>
              <a:rPr lang="en-GB" sz="1500" b="1" strike="noStrike" spc="-1" dirty="0">
                <a:solidFill>
                  <a:srgbClr val="FFFFFF"/>
                </a:solidFill>
                <a:latin typeface="Arial"/>
              </a:rPr>
              <a:t>Student Group No</a:t>
            </a:r>
            <a:r>
              <a:rPr lang="en-GB" sz="1500" b="0" strike="noStrike" spc="-1" dirty="0">
                <a:solidFill>
                  <a:srgbClr val="FFFFFF"/>
                </a:solidFill>
                <a:latin typeface="Arial"/>
              </a:rPr>
              <a:t>: A23                  </a:t>
            </a:r>
          </a:p>
          <a:p>
            <a:r>
              <a:rPr lang="en-GB" sz="1500" b="0" strike="noStrike" spc="-1" dirty="0">
                <a:solidFill>
                  <a:srgbClr val="FFFFFF"/>
                </a:solidFill>
                <a:latin typeface="Arial"/>
              </a:rPr>
              <a:t> </a:t>
            </a:r>
            <a:r>
              <a:rPr lang="en-GB" sz="1500" b="1" strike="noStrike" spc="-1" dirty="0">
                <a:solidFill>
                  <a:srgbClr val="FFFFFF"/>
                </a:solidFill>
                <a:latin typeface="Arial"/>
              </a:rPr>
              <a:t>Names of Student Attendees: </a:t>
            </a:r>
            <a:r>
              <a:rPr lang="en-GB" sz="1500" b="0" strike="noStrike" spc="-1" dirty="0">
                <a:solidFill>
                  <a:schemeClr val="bg1"/>
                </a:solidFill>
                <a:latin typeface="Arial"/>
              </a:rPr>
              <a:t>Mateen Ahmad, Abdul Moeed Khan, Rehman Naseer, Muhammad Adeel, Nouman Sadiq</a:t>
            </a:r>
            <a:endParaRPr lang="en-US" sz="1500" b="0" strike="noStrike" spc="-1" dirty="0">
              <a:solidFill>
                <a:schemeClr val="bg1"/>
              </a:solidFill>
              <a:latin typeface="Times New Roman"/>
            </a:endParaRPr>
          </a:p>
          <a:p>
            <a:pPr>
              <a:lnSpc>
                <a:spcPct val="100000"/>
              </a:lnSpc>
            </a:pPr>
            <a:r>
              <a:rPr lang="en-GB" sz="1500" b="0" strike="noStrike" spc="-1" dirty="0">
                <a:solidFill>
                  <a:srgbClr val="FFFFFF"/>
                </a:solidFill>
                <a:latin typeface="Arial"/>
              </a:rPr>
              <a:t> </a:t>
            </a:r>
            <a:endParaRPr lang="en-US" sz="1500" b="0" strike="noStrike" spc="-1" dirty="0">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endParaRPr lang="en-US" sz="1500" b="0" strike="noStrike" spc="-1" dirty="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92868" y="607680"/>
            <a:ext cx="10127531" cy="1153385"/>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a:t>
            </a:r>
            <a:r>
              <a:rPr lang="en-US" sz="2400" spc="-100" dirty="0">
                <a:solidFill>
                  <a:srgbClr val="203232"/>
                </a:solidFill>
                <a:latin typeface="Calibri"/>
              </a:rPr>
              <a:t>COVID-19 Healthy Diet Dataset (</a:t>
            </a:r>
            <a:r>
              <a:rPr lang="en-US" sz="2400" b="1" spc="-100" dirty="0">
                <a:solidFill>
                  <a:srgbClr val="203232"/>
                </a:solidFill>
                <a:latin typeface="Calibri"/>
              </a:rPr>
              <a:t>DS055 </a:t>
            </a:r>
            <a:r>
              <a:rPr lang="en-US" sz="2400" b="1" spc="-100" dirty="0" err="1">
                <a:solidFill>
                  <a:srgbClr val="203232"/>
                </a:solidFill>
                <a:latin typeface="Calibri"/>
              </a:rPr>
              <a:t>Food_Supply_Quantity_kg_Data</a:t>
            </a:r>
            <a:r>
              <a:rPr lang="en-US" sz="2400" b="1" spc="-100" dirty="0">
                <a:solidFill>
                  <a:srgbClr val="203232"/>
                </a:solidFill>
                <a:latin typeface="Calibri"/>
              </a:rPr>
              <a:t>) </a:t>
            </a:r>
            <a:r>
              <a:rPr lang="en-US" sz="2400" spc="-100" dirty="0">
                <a:solidFill>
                  <a:srgbClr val="203232"/>
                </a:solidFill>
                <a:latin typeface="Calibri"/>
              </a:rPr>
              <a:t>to answer our research question </a:t>
            </a:r>
          </a:p>
          <a:p>
            <a:pPr>
              <a:lnSpc>
                <a:spcPts val="2880"/>
              </a:lnSpc>
              <a:spcAft>
                <a:spcPts val="992"/>
              </a:spcAft>
              <a:tabLst>
                <a:tab pos="0" algn="l"/>
              </a:tabLst>
            </a:pPr>
            <a:br>
              <a:rPr lang="en-US" sz="2400" spc="-100" dirty="0">
                <a:solidFill>
                  <a:srgbClr val="203232"/>
                </a:solidFill>
                <a:latin typeface="Calibri"/>
              </a:rPr>
            </a:br>
            <a:br>
              <a:rPr dirty="0"/>
            </a:br>
            <a:endParaRPr lang="en-US" sz="2400" b="0" strike="noStrike" spc="-1" dirty="0">
              <a:latin typeface="Arial"/>
            </a:endParaRPr>
          </a:p>
        </p:txBody>
      </p:sp>
      <p:sp>
        <p:nvSpPr>
          <p:cNvPr id="2" name="TextShape 2">
            <a:extLst>
              <a:ext uri="{FF2B5EF4-FFF2-40B4-BE49-F238E27FC236}">
                <a16:creationId xmlns:a16="http://schemas.microsoft.com/office/drawing/2014/main" id="{2D7E4634-D7A5-4DB9-DCED-7B36613FE8DF}"/>
              </a:ext>
            </a:extLst>
          </p:cNvPr>
          <p:cNvSpPr txBox="1"/>
          <p:nvPr/>
        </p:nvSpPr>
        <p:spPr>
          <a:xfrm>
            <a:off x="4846546" y="401400"/>
            <a:ext cx="6347858" cy="412560"/>
          </a:xfrm>
          <a:prstGeom prst="rect">
            <a:avLst/>
          </a:prstGeom>
          <a:noFill/>
          <a:ln>
            <a:noFill/>
          </a:ln>
        </p:spPr>
        <p:txBody>
          <a:bodyPr lIns="0" tIns="0" rIns="0" bIns="0">
            <a:noAutofit/>
          </a:bodyPr>
          <a:lstStyle/>
          <a:p>
            <a:pPr>
              <a:lnSpc>
                <a:spcPct val="100000"/>
              </a:lnSpc>
            </a:pPr>
            <a:endParaRPr lang="en-US" sz="1500" b="0" strike="noStrike" spc="-1" dirty="0">
              <a:latin typeface="Times New Roman"/>
            </a:endParaRPr>
          </a:p>
        </p:txBody>
      </p:sp>
      <p:graphicFrame>
        <p:nvGraphicFramePr>
          <p:cNvPr id="6" name="Table 5"/>
          <p:cNvGraphicFramePr>
            <a:graphicFrameLocks noGrp="1"/>
          </p:cNvGraphicFramePr>
          <p:nvPr>
            <p:extLst>
              <p:ext uri="{D42A27DB-BD31-4B8C-83A1-F6EECF244321}">
                <p14:modId xmlns:p14="http://schemas.microsoft.com/office/powerpoint/2010/main" val="3013571017"/>
              </p:ext>
            </p:extLst>
          </p:nvPr>
        </p:nvGraphicFramePr>
        <p:xfrm>
          <a:off x="2169920" y="1761065"/>
          <a:ext cx="6118885" cy="3318762"/>
        </p:xfrm>
        <a:graphic>
          <a:graphicData uri="http://schemas.openxmlformats.org/drawingml/2006/table">
            <a:tbl>
              <a:tblPr firstRow="1" bandRow="1">
                <a:tableStyleId>{5940675A-B579-460E-94D1-54222C63F5DA}</a:tableStyleId>
              </a:tblPr>
              <a:tblGrid>
                <a:gridCol w="1223777">
                  <a:extLst>
                    <a:ext uri="{9D8B030D-6E8A-4147-A177-3AD203B41FA5}">
                      <a16:colId xmlns:a16="http://schemas.microsoft.com/office/drawing/2014/main" val="4063386869"/>
                    </a:ext>
                  </a:extLst>
                </a:gridCol>
                <a:gridCol w="1223777">
                  <a:extLst>
                    <a:ext uri="{9D8B030D-6E8A-4147-A177-3AD203B41FA5}">
                      <a16:colId xmlns:a16="http://schemas.microsoft.com/office/drawing/2014/main" val="623093829"/>
                    </a:ext>
                  </a:extLst>
                </a:gridCol>
                <a:gridCol w="1223777">
                  <a:extLst>
                    <a:ext uri="{9D8B030D-6E8A-4147-A177-3AD203B41FA5}">
                      <a16:colId xmlns:a16="http://schemas.microsoft.com/office/drawing/2014/main" val="1923411268"/>
                    </a:ext>
                  </a:extLst>
                </a:gridCol>
                <a:gridCol w="1223777">
                  <a:extLst>
                    <a:ext uri="{9D8B030D-6E8A-4147-A177-3AD203B41FA5}">
                      <a16:colId xmlns:a16="http://schemas.microsoft.com/office/drawing/2014/main" val="1712756906"/>
                    </a:ext>
                  </a:extLst>
                </a:gridCol>
                <a:gridCol w="1223777">
                  <a:extLst>
                    <a:ext uri="{9D8B030D-6E8A-4147-A177-3AD203B41FA5}">
                      <a16:colId xmlns:a16="http://schemas.microsoft.com/office/drawing/2014/main" val="252572522"/>
                    </a:ext>
                  </a:extLst>
                </a:gridCol>
              </a:tblGrid>
              <a:tr h="710872">
                <a:tc>
                  <a:txBody>
                    <a:bodyPr/>
                    <a:lstStyle/>
                    <a:p>
                      <a:r>
                        <a:rPr lang="en-US" sz="1800" b="1" kern="1200" dirty="0">
                          <a:solidFill>
                            <a:schemeClr val="tx1"/>
                          </a:solidFill>
                          <a:effectLst/>
                          <a:latin typeface="+mn-lt"/>
                          <a:ea typeface="+mn-ea"/>
                          <a:cs typeface="+mn-cs"/>
                        </a:rPr>
                        <a:t>Country</a:t>
                      </a:r>
                      <a:endParaRPr lang="en-US" dirty="0"/>
                    </a:p>
                  </a:txBody>
                  <a:tcPr/>
                </a:tc>
                <a:tc>
                  <a:txBody>
                    <a:bodyPr/>
                    <a:lstStyle/>
                    <a:p>
                      <a:pPr marL="0" marR="0" algn="ctr">
                        <a:lnSpc>
                          <a:spcPct val="115000"/>
                        </a:lnSpc>
                        <a:spcBef>
                          <a:spcPts val="800"/>
                        </a:spcBef>
                        <a:spcAft>
                          <a:spcPts val="800"/>
                        </a:spcAft>
                      </a:pPr>
                      <a:r>
                        <a:rPr lang="en-US" sz="1800" b="1" dirty="0">
                          <a:solidFill>
                            <a:srgbClr val="242424"/>
                          </a:solidFill>
                          <a:effectLst/>
                          <a:latin typeface="+mn-lt"/>
                          <a:ea typeface="Roboto"/>
                          <a:cs typeface="Roboto"/>
                        </a:rPr>
                        <a:t>Vegetables</a:t>
                      </a:r>
                      <a:endParaRPr lang="en-US" sz="1800" dirty="0">
                        <a:effectLst/>
                        <a:latin typeface="+mn-lt"/>
                        <a:ea typeface="Arial" panose="020B0604020202020204" pitchFamily="34" charset="0"/>
                      </a:endParaRPr>
                    </a:p>
                  </a:txBody>
                  <a:tcPr marL="50800" marR="50800" marT="12700" marB="12700"/>
                </a:tc>
                <a:tc>
                  <a:txBody>
                    <a:bodyPr/>
                    <a:lstStyle/>
                    <a:p>
                      <a:pPr marL="0" marR="0" algn="ctr">
                        <a:lnSpc>
                          <a:spcPct val="115000"/>
                        </a:lnSpc>
                        <a:spcBef>
                          <a:spcPts val="800"/>
                        </a:spcBef>
                        <a:spcAft>
                          <a:spcPts val="800"/>
                        </a:spcAft>
                      </a:pPr>
                      <a:r>
                        <a:rPr lang="en-US" sz="1800" b="1" dirty="0">
                          <a:solidFill>
                            <a:srgbClr val="242424"/>
                          </a:solidFill>
                          <a:effectLst/>
                          <a:latin typeface="+mn-lt"/>
                          <a:ea typeface="Roboto"/>
                          <a:cs typeface="Roboto"/>
                        </a:rPr>
                        <a:t>COVID-19 Recovery Rate</a:t>
                      </a:r>
                      <a:endParaRPr lang="en-US" sz="1800" dirty="0">
                        <a:effectLst/>
                        <a:latin typeface="+mn-lt"/>
                        <a:ea typeface="Arial" panose="020B0604020202020204" pitchFamily="34" charset="0"/>
                      </a:endParaRPr>
                    </a:p>
                  </a:txBody>
                  <a:tcPr marL="50800" marR="50800" marT="12700" marB="12700"/>
                </a:tc>
                <a:tc>
                  <a:txBody>
                    <a:bodyPr/>
                    <a:lstStyle/>
                    <a:p>
                      <a:pPr marL="0" marR="0" algn="ctr">
                        <a:lnSpc>
                          <a:spcPct val="115000"/>
                        </a:lnSpc>
                        <a:spcBef>
                          <a:spcPts val="800"/>
                        </a:spcBef>
                        <a:spcAft>
                          <a:spcPts val="800"/>
                        </a:spcAft>
                      </a:pPr>
                      <a:r>
                        <a:rPr lang="en-US" sz="1800" b="1" dirty="0">
                          <a:solidFill>
                            <a:srgbClr val="242424"/>
                          </a:solidFill>
                          <a:effectLst/>
                          <a:latin typeface="+mn-lt"/>
                          <a:ea typeface="Roboto"/>
                          <a:cs typeface="Roboto"/>
                        </a:rPr>
                        <a:t>Obesity</a:t>
                      </a:r>
                      <a:endParaRPr lang="en-US" sz="1800" dirty="0">
                        <a:effectLst/>
                        <a:latin typeface="+mn-lt"/>
                        <a:ea typeface="Arial" panose="020B0604020202020204" pitchFamily="34" charset="0"/>
                      </a:endParaRPr>
                    </a:p>
                  </a:txBody>
                  <a:tcPr marL="50800" marR="50800" marT="12700" marB="12700"/>
                </a:tc>
                <a:tc>
                  <a:txBody>
                    <a:bodyPr/>
                    <a:lstStyle/>
                    <a:p>
                      <a:pPr marL="0" marR="0" algn="ctr">
                        <a:lnSpc>
                          <a:spcPct val="115000"/>
                        </a:lnSpc>
                        <a:spcBef>
                          <a:spcPts val="800"/>
                        </a:spcBef>
                        <a:spcAft>
                          <a:spcPts val="800"/>
                        </a:spcAft>
                      </a:pPr>
                      <a:r>
                        <a:rPr lang="en-US" sz="1800" b="1" dirty="0">
                          <a:solidFill>
                            <a:srgbClr val="242424"/>
                          </a:solidFill>
                          <a:effectLst/>
                          <a:latin typeface="+mn-lt"/>
                          <a:ea typeface="Roboto"/>
                          <a:cs typeface="Roboto"/>
                        </a:rPr>
                        <a:t>Undernourished</a:t>
                      </a:r>
                      <a:endParaRPr lang="en-US" sz="1800" dirty="0">
                        <a:effectLst/>
                        <a:latin typeface="+mn-lt"/>
                        <a:ea typeface="Arial" panose="020B0604020202020204" pitchFamily="34" charset="0"/>
                      </a:endParaRPr>
                    </a:p>
                  </a:txBody>
                  <a:tcPr marL="50800" marR="50800" marT="12700" marB="12700"/>
                </a:tc>
                <a:extLst>
                  <a:ext uri="{0D108BD9-81ED-4DB2-BD59-A6C34878D82A}">
                    <a16:rowId xmlns:a16="http://schemas.microsoft.com/office/drawing/2014/main" val="670143277"/>
                  </a:ext>
                </a:extLst>
              </a:tr>
              <a:tr h="436054">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Afghanistan</a:t>
                      </a:r>
                      <a:endParaRPr lang="en-US" sz="1800" dirty="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6.7642</a:t>
                      </a:r>
                      <a:endParaRPr lang="en-US" sz="1800" dirty="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0.1234</a:t>
                      </a:r>
                      <a:endParaRPr lang="en-US" sz="1800" dirty="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29.8</a:t>
                      </a:r>
                      <a:endParaRPr lang="en-US" sz="1800" dirty="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14.2</a:t>
                      </a:r>
                      <a:endParaRPr lang="en-US" sz="1800">
                        <a:effectLst/>
                        <a:latin typeface="+mn-lt"/>
                        <a:ea typeface="Arial" panose="020B0604020202020204" pitchFamily="34" charset="0"/>
                      </a:endParaRPr>
                    </a:p>
                  </a:txBody>
                  <a:tcPr marL="50800" marR="50800" marT="12700" marB="12700"/>
                </a:tc>
                <a:extLst>
                  <a:ext uri="{0D108BD9-81ED-4DB2-BD59-A6C34878D82A}">
                    <a16:rowId xmlns:a16="http://schemas.microsoft.com/office/drawing/2014/main" val="1492410713"/>
                  </a:ext>
                </a:extLst>
              </a:tr>
              <a:tr h="436054">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Albania</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11.7753</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1.7926</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6.2</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5.0</a:t>
                      </a:r>
                      <a:endParaRPr lang="en-US" sz="1800">
                        <a:effectLst/>
                        <a:latin typeface="+mn-lt"/>
                        <a:ea typeface="Arial" panose="020B0604020202020204" pitchFamily="34" charset="0"/>
                      </a:endParaRPr>
                    </a:p>
                  </a:txBody>
                  <a:tcPr marL="50800" marR="50800" marT="12700" marB="12700"/>
                </a:tc>
                <a:extLst>
                  <a:ext uri="{0D108BD9-81ED-4DB2-BD59-A6C34878D82A}">
                    <a16:rowId xmlns:a16="http://schemas.microsoft.com/office/drawing/2014/main" val="1453829912"/>
                  </a:ext>
                </a:extLst>
              </a:tr>
              <a:tr h="436054">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Algeria</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11.6484</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0.1676</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3.9</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6.6</a:t>
                      </a:r>
                      <a:endParaRPr lang="en-US" sz="1800">
                        <a:effectLst/>
                        <a:latin typeface="+mn-lt"/>
                        <a:ea typeface="Arial" panose="020B0604020202020204" pitchFamily="34" charset="0"/>
                      </a:endParaRPr>
                    </a:p>
                  </a:txBody>
                  <a:tcPr marL="50800" marR="50800" marT="12700" marB="12700"/>
                </a:tc>
                <a:extLst>
                  <a:ext uri="{0D108BD9-81ED-4DB2-BD59-A6C34878D82A}">
                    <a16:rowId xmlns:a16="http://schemas.microsoft.com/office/drawing/2014/main" val="3877654481"/>
                  </a:ext>
                </a:extLst>
              </a:tr>
              <a:tr h="436054">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Angola</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2.3041</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0.0568</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25.0</a:t>
                      </a:r>
                      <a:endParaRPr lang="en-US" sz="180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a:solidFill>
                            <a:srgbClr val="242424"/>
                          </a:solidFill>
                          <a:effectLst/>
                          <a:latin typeface="+mn-lt"/>
                          <a:ea typeface="Roboto"/>
                          <a:cs typeface="Roboto"/>
                        </a:rPr>
                        <a:t>14.6</a:t>
                      </a:r>
                      <a:endParaRPr lang="en-US" sz="1800">
                        <a:effectLst/>
                        <a:latin typeface="+mn-lt"/>
                        <a:ea typeface="Arial" panose="020B0604020202020204" pitchFamily="34" charset="0"/>
                      </a:endParaRPr>
                    </a:p>
                  </a:txBody>
                  <a:tcPr marL="50800" marR="50800" marT="12700" marB="12700"/>
                </a:tc>
                <a:extLst>
                  <a:ext uri="{0D108BD9-81ED-4DB2-BD59-A6C34878D82A}">
                    <a16:rowId xmlns:a16="http://schemas.microsoft.com/office/drawing/2014/main" val="2183390929"/>
                  </a:ext>
                </a:extLst>
              </a:tr>
              <a:tr h="436054">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Argentina</a:t>
                      </a:r>
                      <a:endParaRPr lang="en-US" sz="1800" dirty="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4.3503</a:t>
                      </a:r>
                      <a:endParaRPr lang="en-US" sz="1800" dirty="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3.9052</a:t>
                      </a:r>
                      <a:endParaRPr lang="en-US" sz="1800" dirty="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4.6</a:t>
                      </a:r>
                      <a:endParaRPr lang="en-US" sz="1800" dirty="0">
                        <a:effectLst/>
                        <a:latin typeface="+mn-lt"/>
                        <a:ea typeface="Arial" panose="020B0604020202020204" pitchFamily="34" charset="0"/>
                      </a:endParaRPr>
                    </a:p>
                  </a:txBody>
                  <a:tcPr marL="50800" marR="50800" marT="12700" marB="12700"/>
                </a:tc>
                <a:tc>
                  <a:txBody>
                    <a:bodyPr/>
                    <a:lstStyle/>
                    <a:p>
                      <a:pPr marL="0" marR="0">
                        <a:lnSpc>
                          <a:spcPct val="115000"/>
                        </a:lnSpc>
                        <a:spcBef>
                          <a:spcPts val="800"/>
                        </a:spcBef>
                        <a:spcAft>
                          <a:spcPts val="800"/>
                        </a:spcAft>
                      </a:pPr>
                      <a:r>
                        <a:rPr lang="en-US" sz="1800" dirty="0">
                          <a:solidFill>
                            <a:srgbClr val="242424"/>
                          </a:solidFill>
                          <a:effectLst/>
                          <a:latin typeface="+mn-lt"/>
                          <a:ea typeface="Roboto"/>
                          <a:cs typeface="Roboto"/>
                        </a:rPr>
                        <a:t>10.8</a:t>
                      </a:r>
                      <a:endParaRPr lang="en-US" sz="1800" dirty="0">
                        <a:effectLst/>
                        <a:latin typeface="+mn-lt"/>
                        <a:ea typeface="Arial" panose="020B0604020202020204" pitchFamily="34" charset="0"/>
                      </a:endParaRPr>
                    </a:p>
                  </a:txBody>
                  <a:tcPr marL="50800" marR="50800" marT="12700" marB="12700"/>
                </a:tc>
                <a:extLst>
                  <a:ext uri="{0D108BD9-81ED-4DB2-BD59-A6C34878D82A}">
                    <a16:rowId xmlns:a16="http://schemas.microsoft.com/office/drawing/2014/main" val="268523525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EE8718A-BA8B-816A-A5E1-8A89A362DF0A}"/>
              </a:ext>
            </a:extLst>
          </p:cNvPr>
          <p:cNvSpPr>
            <a:spLocks noGrp="1"/>
          </p:cNvSpPr>
          <p:nvPr>
            <p:ph type="subTitle"/>
          </p:nvPr>
        </p:nvSpPr>
        <p:spPr>
          <a:xfrm>
            <a:off x="953999" y="4027722"/>
            <a:ext cx="10030680" cy="1347842"/>
          </a:xfrm>
        </p:spPr>
        <p:txBody>
          <a:bodyPr/>
          <a:lstStyle/>
          <a:p>
            <a:endParaRPr lang="en-US" sz="2800" b="0" dirty="0">
              <a:solidFill>
                <a:srgbClr val="FF0000"/>
              </a:solidFill>
              <a:latin typeface="Calibri" panose="020F0502020204030204" pitchFamily="34" charset="0"/>
              <a:cs typeface="Times New Roman" panose="02020603050405020304" pitchFamily="18" charset="0"/>
            </a:endParaRPr>
          </a:p>
          <a:p>
            <a:pPr marL="0" indent="0">
              <a:buNone/>
            </a:pPr>
            <a:endParaRPr lang="en-US" sz="1400" dirty="0"/>
          </a:p>
        </p:txBody>
      </p:sp>
      <p:sp>
        <p:nvSpPr>
          <p:cNvPr id="3" name="TextBox 2">
            <a:extLst>
              <a:ext uri="{FF2B5EF4-FFF2-40B4-BE49-F238E27FC236}">
                <a16:creationId xmlns:a16="http://schemas.microsoft.com/office/drawing/2014/main" id="{59001B71-7F69-0A94-87FD-D4FE3737F26F}"/>
              </a:ext>
            </a:extLst>
          </p:cNvPr>
          <p:cNvSpPr txBox="1"/>
          <p:nvPr/>
        </p:nvSpPr>
        <p:spPr>
          <a:xfrm>
            <a:off x="894258" y="983163"/>
            <a:ext cx="6186103" cy="741229"/>
          </a:xfrm>
          <a:prstGeom prst="rect">
            <a:avLst/>
          </a:prstGeom>
          <a:noFill/>
        </p:spPr>
        <p:txBody>
          <a:bodyPr wrap="square" rtlCol="0">
            <a:spAutoFit/>
          </a:bodyPr>
          <a:lstStyle/>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r>
              <a:rPr kumimoji="0" lang="en-GB" sz="3600" b="1" i="0" u="none" strike="noStrike" kern="3000" cap="none" spc="-100" normalizeH="0" baseline="0" noProof="0" dirty="0">
                <a:ln>
                  <a:noFill/>
                </a:ln>
                <a:solidFill>
                  <a:srgbClr val="203232"/>
                </a:solidFill>
                <a:effectLst/>
                <a:uLnTx/>
                <a:uFillTx/>
                <a:latin typeface="Arial" panose="020B0604020202020204"/>
                <a:ea typeface="+mn-ea"/>
                <a:cs typeface="+mn-cs"/>
              </a:rPr>
              <a:t>Our Research Question is</a:t>
            </a:r>
          </a:p>
          <a:p>
            <a:endParaRPr lang="en-US" dirty="0"/>
          </a:p>
        </p:txBody>
      </p:sp>
      <p:sp>
        <p:nvSpPr>
          <p:cNvPr id="4" name="TextBox 3">
            <a:extLst>
              <a:ext uri="{FF2B5EF4-FFF2-40B4-BE49-F238E27FC236}">
                <a16:creationId xmlns:a16="http://schemas.microsoft.com/office/drawing/2014/main" id="{949BD9A2-F2E8-ACB8-7DF1-DC2F11985DE3}"/>
              </a:ext>
            </a:extLst>
          </p:cNvPr>
          <p:cNvSpPr txBox="1"/>
          <p:nvPr/>
        </p:nvSpPr>
        <p:spPr>
          <a:xfrm>
            <a:off x="953999" y="437745"/>
            <a:ext cx="5622587" cy="646331"/>
          </a:xfrm>
          <a:prstGeom prst="rect">
            <a:avLst/>
          </a:prstGeom>
          <a:noFill/>
        </p:spPr>
        <p:txBody>
          <a:bodyPr wrap="square" rtlCol="0">
            <a:spAutoFit/>
          </a:bodyPr>
          <a:lstStyle/>
          <a:p>
            <a:r>
              <a:rPr lang="en-GB" dirty="0"/>
              <a:t>PRE 7COM1079-2024  Student Group No:  A23</a:t>
            </a:r>
          </a:p>
          <a:p>
            <a:endParaRPr lang="en-US" dirty="0"/>
          </a:p>
        </p:txBody>
      </p:sp>
      <p:sp>
        <p:nvSpPr>
          <p:cNvPr id="5" name="CustomShape 6"/>
          <p:cNvSpPr/>
          <p:nvPr/>
        </p:nvSpPr>
        <p:spPr>
          <a:xfrm>
            <a:off x="337466" y="1975858"/>
            <a:ext cx="11854534" cy="236842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400" b="1" spc="-1" dirty="0"/>
              <a:t>Is there a correlation between the consumption of vegetables and the COVID-19 recovery rates across different countries?</a:t>
            </a:r>
            <a:br>
              <a:rPr lang="en-US" sz="2000" spc="-1" dirty="0"/>
            </a:br>
            <a:br>
              <a:rPr lang="en-US" sz="2000" spc="-1" dirty="0"/>
            </a:br>
            <a:r>
              <a:rPr lang="en-US" sz="2000" spc="-1" dirty="0"/>
              <a:t>Our  Independent variable is: </a:t>
            </a:r>
            <a:r>
              <a:rPr lang="en-US" sz="2000" b="1" spc="-1" dirty="0"/>
              <a:t>(Consumption of vegetables)</a:t>
            </a:r>
            <a:br>
              <a:rPr lang="en-US" sz="2000" b="1" spc="-1" dirty="0"/>
            </a:br>
            <a:r>
              <a:rPr lang="en-US" sz="2000" spc="-1" dirty="0"/>
              <a:t> This  Independent variable datatype is: Interval/measurement data.</a:t>
            </a:r>
            <a:br>
              <a:rPr lang="en-US" sz="2000" spc="-1" dirty="0"/>
            </a:br>
            <a:r>
              <a:rPr lang="en-US" sz="2000" spc="-1" dirty="0"/>
              <a:t>Our Dependent variable is: </a:t>
            </a:r>
            <a:r>
              <a:rPr lang="en-US" sz="2000" b="1" spc="-1" dirty="0"/>
              <a:t>(COVID-19 recovery rates)</a:t>
            </a:r>
            <a:br>
              <a:rPr lang="en-US" sz="2000" b="1" spc="-1" dirty="0"/>
            </a:br>
            <a:r>
              <a:rPr lang="en-US" sz="2000" spc="-1" dirty="0"/>
              <a:t>  This Dependent variable datatype is: Interval/measurement data</a:t>
            </a:r>
            <a:endParaRPr lang="en-US" sz="2000" strike="noStrike" spc="-1" dirty="0">
              <a:latin typeface="Arial"/>
            </a:endParaRPr>
          </a:p>
        </p:txBody>
      </p:sp>
    </p:spTree>
    <p:extLst>
      <p:ext uri="{BB962C8B-B14F-4D97-AF65-F5344CB8AC3E}">
        <p14:creationId xmlns:p14="http://schemas.microsoft.com/office/powerpoint/2010/main" val="58428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8E3CD731-5ACF-B002-247D-243F6E2149EC}"/>
              </a:ext>
            </a:extLst>
          </p:cNvPr>
          <p:cNvSpPr txBox="1">
            <a:spLocks/>
          </p:cNvSpPr>
          <p:nvPr/>
        </p:nvSpPr>
        <p:spPr>
          <a:xfrm>
            <a:off x="954000" y="895655"/>
            <a:ext cx="9753625" cy="230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dirty="0">
              <a:solidFill>
                <a:srgbClr val="FF0000"/>
              </a:solidFill>
            </a:endParaRPr>
          </a:p>
        </p:txBody>
      </p:sp>
      <p:sp>
        <p:nvSpPr>
          <p:cNvPr id="4" name="Footer Placeholder 2">
            <a:extLst>
              <a:ext uri="{FF2B5EF4-FFF2-40B4-BE49-F238E27FC236}">
                <a16:creationId xmlns:a16="http://schemas.microsoft.com/office/drawing/2014/main" id="{3C4D431B-7665-75B0-2D73-5BD588DCB766}"/>
              </a:ext>
            </a:extLst>
          </p:cNvPr>
          <p:cNvSpPr txBox="1">
            <a:spLocks/>
          </p:cNvSpPr>
          <p:nvPr/>
        </p:nvSpPr>
        <p:spPr>
          <a:xfrm>
            <a:off x="965288" y="548980"/>
            <a:ext cx="7176911" cy="2308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PRE 7COM1079-2024  Student Group No:  A23</a:t>
            </a:r>
            <a:endParaRPr lang="en-GB" dirty="0"/>
          </a:p>
        </p:txBody>
      </p:sp>
      <p:sp>
        <p:nvSpPr>
          <p:cNvPr id="5" name="Title 4">
            <a:extLst>
              <a:ext uri="{FF2B5EF4-FFF2-40B4-BE49-F238E27FC236}">
                <a16:creationId xmlns:a16="http://schemas.microsoft.com/office/drawing/2014/main" id="{3440DA25-F620-152B-DE9E-776F7B74DFF0}"/>
              </a:ext>
            </a:extLst>
          </p:cNvPr>
          <p:cNvSpPr txBox="1">
            <a:spLocks/>
          </p:cNvSpPr>
          <p:nvPr/>
        </p:nvSpPr>
        <p:spPr>
          <a:xfrm>
            <a:off x="954000" y="1438428"/>
            <a:ext cx="10672529" cy="2854036"/>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b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br>
            <a:b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br>
            <a:r>
              <a:rPr lang="en-GB" sz="2400" dirty="0">
                <a:solidFill>
                  <a:srgbClr val="FF0000"/>
                </a:solidFill>
                <a:cs typeface="Arial"/>
              </a:rPr>
              <a:t>Null hypothesis (H</a:t>
            </a:r>
            <a:r>
              <a:rPr lang="en-GB" sz="2400" baseline="-25000" dirty="0">
                <a:solidFill>
                  <a:srgbClr val="FF0000"/>
                </a:solidFill>
                <a:cs typeface="Arial"/>
              </a:rPr>
              <a:t>0</a:t>
            </a:r>
            <a:r>
              <a:rPr lang="en-GB" sz="2400" dirty="0">
                <a:solidFill>
                  <a:srgbClr val="FF0000"/>
                </a:solidFill>
                <a:cs typeface="Arial"/>
              </a:rPr>
              <a:t>):</a:t>
            </a:r>
            <a:r>
              <a:rPr lang="en-US" sz="2400" dirty="0">
                <a:solidFill>
                  <a:srgbClr val="FF0000"/>
                </a:solidFill>
                <a:cs typeface="Arial"/>
              </a:rPr>
              <a:t>There is no correlation between the consumption of vegetables and COVID-19 recovery rates.</a:t>
            </a:r>
            <a:br>
              <a:rPr lang="en-GB" sz="2400" dirty="0">
                <a:solidFill>
                  <a:srgbClr val="FF0000"/>
                </a:solidFill>
                <a:cs typeface="Arial"/>
              </a:rPr>
            </a:br>
            <a:br>
              <a:rPr lang="en-GB" sz="2400" dirty="0">
                <a:cs typeface="Arial"/>
              </a:rPr>
            </a:br>
            <a:r>
              <a:rPr lang="en-GB" sz="2400" dirty="0">
                <a:solidFill>
                  <a:srgbClr val="FF0000"/>
                </a:solidFill>
                <a:cs typeface="Arial"/>
              </a:rPr>
              <a:t>Alt hypothesis (H</a:t>
            </a:r>
            <a:r>
              <a:rPr lang="en-GB" sz="2400" baseline="-25000" dirty="0">
                <a:solidFill>
                  <a:srgbClr val="FF0000"/>
                </a:solidFill>
                <a:cs typeface="Arial"/>
              </a:rPr>
              <a:t>1</a:t>
            </a:r>
            <a:r>
              <a:rPr lang="en-GB" sz="2400" dirty="0">
                <a:solidFill>
                  <a:srgbClr val="FF0000"/>
                </a:solidFill>
                <a:cs typeface="Arial"/>
              </a:rPr>
              <a:t>):</a:t>
            </a:r>
            <a:r>
              <a:rPr lang="en-US" sz="2400" dirty="0">
                <a:solidFill>
                  <a:srgbClr val="FF0000"/>
                </a:solidFill>
                <a:cs typeface="Arial"/>
              </a:rPr>
              <a:t>There is a correlation between the consumption of vegetables and COVID-19 recovery rates.</a:t>
            </a:r>
            <a:br>
              <a:rPr lang="en-GB" sz="2400" dirty="0">
                <a:solidFill>
                  <a:srgbClr val="FF0000"/>
                </a:solidFill>
                <a:cs typeface="Arial"/>
              </a:rPr>
            </a:br>
            <a:b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br>
            <a:b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6" name="TextBox 5">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231383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5</a:t>
            </a:fld>
            <a:endParaRPr lang="en-US" sz="1100" b="0" strike="noStrike" spc="-1">
              <a:latin typeface="Times New Roman"/>
            </a:endParaRPr>
          </a:p>
        </p:txBody>
      </p:sp>
      <p:graphicFrame>
        <p:nvGraphicFramePr>
          <p:cNvPr id="133" name="Table 8"/>
          <p:cNvGraphicFramePr/>
          <p:nvPr>
            <p:extLst>
              <p:ext uri="{D42A27DB-BD31-4B8C-83A1-F6EECF244321}">
                <p14:modId xmlns:p14="http://schemas.microsoft.com/office/powerpoint/2010/main" val="2919145105"/>
              </p:ext>
            </p:extLst>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a:solidFill>
                            <a:srgbClr val="203232"/>
                          </a:solidFill>
                          <a:latin typeface="Arial"/>
                        </a:rPr>
                        <a:t>26- 35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
        <p:nvSpPr>
          <p:cNvPr id="2" name="CustomShape 1">
            <a:extLst>
              <a:ext uri="{FF2B5EF4-FFF2-40B4-BE49-F238E27FC236}">
                <a16:creationId xmlns:a16="http://schemas.microsoft.com/office/drawing/2014/main" id="{6CCFEBD6-8E60-0280-1FAB-649EFBFFFDA2}"/>
              </a:ext>
            </a:extLst>
          </p:cNvPr>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3" name="CustomShape 2">
            <a:extLst>
              <a:ext uri="{FF2B5EF4-FFF2-40B4-BE49-F238E27FC236}">
                <a16:creationId xmlns:a16="http://schemas.microsoft.com/office/drawing/2014/main" id="{5FEA0DA1-CD93-1C09-1206-91E9F5B6E642}"/>
              </a:ext>
            </a:extLst>
          </p:cNvPr>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4" name="CustomShape 3">
            <a:extLst>
              <a:ext uri="{FF2B5EF4-FFF2-40B4-BE49-F238E27FC236}">
                <a16:creationId xmlns:a16="http://schemas.microsoft.com/office/drawing/2014/main" id="{411A99BA-0DED-D561-F915-21AF79B8DD94}"/>
              </a:ext>
            </a:extLst>
          </p:cNvPr>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5" name="CustomShape 4">
            <a:extLst>
              <a:ext uri="{FF2B5EF4-FFF2-40B4-BE49-F238E27FC236}">
                <a16:creationId xmlns:a16="http://schemas.microsoft.com/office/drawing/2014/main" id="{7B7FEC25-EBEE-157F-1188-B3058D55E9D6}"/>
              </a:ext>
            </a:extLst>
          </p:cNvPr>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6" name="TextShape 5">
            <a:extLst>
              <a:ext uri="{FF2B5EF4-FFF2-40B4-BE49-F238E27FC236}">
                <a16:creationId xmlns:a16="http://schemas.microsoft.com/office/drawing/2014/main" id="{7E0CABED-29B1-4E25-DD05-8A6263805853}"/>
              </a:ext>
            </a:extLst>
          </p:cNvPr>
          <p:cNvSpPr txBox="1"/>
          <p:nvPr/>
        </p:nvSpPr>
        <p:spPr>
          <a:xfrm>
            <a:off x="290880" y="158400"/>
            <a:ext cx="7753894"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7" name="TextShape 6">
            <a:extLst>
              <a:ext uri="{FF2B5EF4-FFF2-40B4-BE49-F238E27FC236}">
                <a16:creationId xmlns:a16="http://schemas.microsoft.com/office/drawing/2014/main" id="{DE438622-872D-E30B-98B0-108F71BD7429}"/>
              </a:ext>
            </a:extLst>
          </p:cNvPr>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dirty="0">
                <a:solidFill>
                  <a:srgbClr val="FFFFFF"/>
                </a:solidFill>
                <a:latin typeface="Arial"/>
              </a:rPr>
              <a:t>Our RQ asks about Correlation</a:t>
            </a:r>
            <a:endParaRPr lang="en-US" sz="3200" b="0" strike="noStrike" spc="-1" dirty="0">
              <a:latin typeface="Arial"/>
            </a:endParaRPr>
          </a:p>
        </p:txBody>
      </p:sp>
      <p:sp>
        <p:nvSpPr>
          <p:cNvPr id="8" name="TextShape 7">
            <a:extLst>
              <a:ext uri="{FF2B5EF4-FFF2-40B4-BE49-F238E27FC236}">
                <a16:creationId xmlns:a16="http://schemas.microsoft.com/office/drawing/2014/main" id="{B73496FE-7944-6653-4EE6-D7627AB394CC}"/>
              </a:ext>
            </a:extLst>
          </p:cNvPr>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9" name="CustomShape 8">
            <a:extLst>
              <a:ext uri="{FF2B5EF4-FFF2-40B4-BE49-F238E27FC236}">
                <a16:creationId xmlns:a16="http://schemas.microsoft.com/office/drawing/2014/main" id="{AA136C20-6608-3190-DD09-42F440093D36}"/>
              </a:ext>
            </a:extLst>
          </p:cNvPr>
          <p:cNvSpPr/>
          <p:nvPr/>
        </p:nvSpPr>
        <p:spPr>
          <a:xfrm>
            <a:off x="266979" y="40634"/>
            <a:ext cx="7753894"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dirty="0">
                <a:solidFill>
                  <a:schemeClr val="bg1"/>
                </a:solidFill>
              </a:rPr>
              <a:t>This chart shows the variation in average COVID-19 recovery rates across different countries. The blue line shows the trend in recovery rates, while the bar chart represents the percentage of recovered cases for each country. It highlights that countries with higher recovery rates tend to have better outcomes in terms of COVID-19 recoveries.</a:t>
            </a:r>
          </a:p>
        </p:txBody>
      </p:sp>
      <p:sp>
        <p:nvSpPr>
          <p:cNvPr id="10" name="CustomShape 9">
            <a:extLst>
              <a:ext uri="{FF2B5EF4-FFF2-40B4-BE49-F238E27FC236}">
                <a16:creationId xmlns:a16="http://schemas.microsoft.com/office/drawing/2014/main" id="{D371FCC2-EFC8-0632-D355-AFD0B9E5DA98}"/>
              </a:ext>
            </a:extLst>
          </p:cNvPr>
          <p:cNvSpPr/>
          <p:nvPr/>
        </p:nvSpPr>
        <p:spPr>
          <a:xfrm>
            <a:off x="266979" y="165276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p:txBody>
      </p:sp>
      <p:pic>
        <p:nvPicPr>
          <p:cNvPr id="13" name="Picture 12">
            <a:extLst>
              <a:ext uri="{FF2B5EF4-FFF2-40B4-BE49-F238E27FC236}">
                <a16:creationId xmlns:a16="http://schemas.microsoft.com/office/drawing/2014/main" id="{B496A1ED-DDAB-A192-24E4-3D33BA71D65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6979" y="1816056"/>
            <a:ext cx="10262680" cy="48218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10AB8C5-EEC2-2C8E-0321-E061BE826875}"/>
            </a:ext>
          </a:extLst>
        </p:cNvPr>
        <p:cNvGrpSpPr/>
        <p:nvPr/>
      </p:nvGrpSpPr>
      <p:grpSpPr>
        <a:xfrm>
          <a:off x="0" y="0"/>
          <a:ext cx="0" cy="0"/>
          <a:chOff x="0" y="0"/>
          <a:chExt cx="0" cy="0"/>
        </a:xfrm>
      </p:grpSpPr>
      <p:sp>
        <p:nvSpPr>
          <p:cNvPr id="126" name="CustomShape 1">
            <a:extLst>
              <a:ext uri="{FF2B5EF4-FFF2-40B4-BE49-F238E27FC236}">
                <a16:creationId xmlns:a16="http://schemas.microsoft.com/office/drawing/2014/main" id="{F7E24950-E693-2818-904E-18CFFDF2D5E0}"/>
              </a:ext>
            </a:extLst>
          </p:cNvPr>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a:extLst>
              <a:ext uri="{FF2B5EF4-FFF2-40B4-BE49-F238E27FC236}">
                <a16:creationId xmlns:a16="http://schemas.microsoft.com/office/drawing/2014/main" id="{6F31E2B0-0A60-1A14-467D-0CDEC239DAD0}"/>
              </a:ext>
            </a:extLst>
          </p:cNvPr>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a:extLst>
              <a:ext uri="{FF2B5EF4-FFF2-40B4-BE49-F238E27FC236}">
                <a16:creationId xmlns:a16="http://schemas.microsoft.com/office/drawing/2014/main" id="{E2E66FF6-2EAD-B541-CA75-A0B882B66E59}"/>
              </a:ext>
            </a:extLst>
          </p:cNvPr>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a:extLst>
              <a:ext uri="{FF2B5EF4-FFF2-40B4-BE49-F238E27FC236}">
                <a16:creationId xmlns:a16="http://schemas.microsoft.com/office/drawing/2014/main" id="{32BB7F5D-F083-4B89-8D9B-D059511123D2}"/>
              </a:ext>
            </a:extLst>
          </p:cNvPr>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a:extLst>
              <a:ext uri="{FF2B5EF4-FFF2-40B4-BE49-F238E27FC236}">
                <a16:creationId xmlns:a16="http://schemas.microsoft.com/office/drawing/2014/main" id="{D55AAF44-2E2A-E1A1-E18A-BB5BDF4692EA}"/>
              </a:ext>
            </a:extLst>
          </p:cNvPr>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a:extLst>
              <a:ext uri="{FF2B5EF4-FFF2-40B4-BE49-F238E27FC236}">
                <a16:creationId xmlns:a16="http://schemas.microsoft.com/office/drawing/2014/main" id="{75735BF2-6B54-CB67-FCA2-3FF4C865546D}"/>
              </a:ext>
            </a:extLst>
          </p:cNvPr>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a:extLst>
              <a:ext uri="{FF2B5EF4-FFF2-40B4-BE49-F238E27FC236}">
                <a16:creationId xmlns:a16="http://schemas.microsoft.com/office/drawing/2014/main" id="{BA787836-1E83-490A-8986-7DFB52FA058C}"/>
              </a:ext>
            </a:extLst>
          </p:cNvPr>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6</a:t>
            </a:fld>
            <a:endParaRPr lang="en-US" sz="1100" b="0" strike="noStrike" spc="-1">
              <a:latin typeface="Times New Roman"/>
            </a:endParaRPr>
          </a:p>
        </p:txBody>
      </p:sp>
      <p:graphicFrame>
        <p:nvGraphicFramePr>
          <p:cNvPr id="133" name="Table 8">
            <a:extLst>
              <a:ext uri="{FF2B5EF4-FFF2-40B4-BE49-F238E27FC236}">
                <a16:creationId xmlns:a16="http://schemas.microsoft.com/office/drawing/2014/main" id="{4ED92EC4-B13B-BDD9-7C55-97A9F863AA64}"/>
              </a:ext>
            </a:extLst>
          </p:cNvPr>
          <p:cNvGraphicFramePr/>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a:solidFill>
                            <a:srgbClr val="203232"/>
                          </a:solidFill>
                          <a:latin typeface="Arial"/>
                        </a:rPr>
                        <a:t>26- 35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a:extLst>
              <a:ext uri="{FF2B5EF4-FFF2-40B4-BE49-F238E27FC236}">
                <a16:creationId xmlns:a16="http://schemas.microsoft.com/office/drawing/2014/main" id="{8AF51A26-D515-732C-E109-7D64AFAF86E9}"/>
              </a:ext>
            </a:extLst>
          </p:cNvPr>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
        <p:nvSpPr>
          <p:cNvPr id="2" name="CustomShape 1">
            <a:extLst>
              <a:ext uri="{FF2B5EF4-FFF2-40B4-BE49-F238E27FC236}">
                <a16:creationId xmlns:a16="http://schemas.microsoft.com/office/drawing/2014/main" id="{8D4BA0A0-A85A-53C2-14E8-103CE47A1A7F}"/>
              </a:ext>
            </a:extLst>
          </p:cNvPr>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3" name="CustomShape 2">
            <a:extLst>
              <a:ext uri="{FF2B5EF4-FFF2-40B4-BE49-F238E27FC236}">
                <a16:creationId xmlns:a16="http://schemas.microsoft.com/office/drawing/2014/main" id="{3DC8F63F-D2C1-7A24-94C8-B9C31ED52610}"/>
              </a:ext>
            </a:extLst>
          </p:cNvPr>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4" name="CustomShape 3">
            <a:extLst>
              <a:ext uri="{FF2B5EF4-FFF2-40B4-BE49-F238E27FC236}">
                <a16:creationId xmlns:a16="http://schemas.microsoft.com/office/drawing/2014/main" id="{64BB7370-86C4-3336-A813-88076A5F6282}"/>
              </a:ext>
            </a:extLst>
          </p:cNvPr>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5" name="CustomShape 4">
            <a:extLst>
              <a:ext uri="{FF2B5EF4-FFF2-40B4-BE49-F238E27FC236}">
                <a16:creationId xmlns:a16="http://schemas.microsoft.com/office/drawing/2014/main" id="{4498012F-64B8-8F79-B698-9D598AF088FA}"/>
              </a:ext>
            </a:extLst>
          </p:cNvPr>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6" name="TextShape 5">
            <a:extLst>
              <a:ext uri="{FF2B5EF4-FFF2-40B4-BE49-F238E27FC236}">
                <a16:creationId xmlns:a16="http://schemas.microsoft.com/office/drawing/2014/main" id="{F254257D-455B-443D-14B1-579246B7C579}"/>
              </a:ext>
            </a:extLst>
          </p:cNvPr>
          <p:cNvSpPr txBox="1"/>
          <p:nvPr/>
        </p:nvSpPr>
        <p:spPr>
          <a:xfrm>
            <a:off x="290880" y="158400"/>
            <a:ext cx="7753894"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7" name="TextShape 6">
            <a:extLst>
              <a:ext uri="{FF2B5EF4-FFF2-40B4-BE49-F238E27FC236}">
                <a16:creationId xmlns:a16="http://schemas.microsoft.com/office/drawing/2014/main" id="{F5DC2EE5-34CB-898B-E4DC-541572CC097C}"/>
              </a:ext>
            </a:extLst>
          </p:cNvPr>
          <p:cNvSpPr txBox="1"/>
          <p:nvPr/>
        </p:nvSpPr>
        <p:spPr>
          <a:xfrm>
            <a:off x="8430334" y="2893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dirty="0">
                <a:solidFill>
                  <a:srgbClr val="FFFFFF"/>
                </a:solidFill>
                <a:latin typeface="Arial"/>
              </a:rPr>
              <a:t>Our RQ asks about Correlation</a:t>
            </a:r>
            <a:endParaRPr lang="en-US" sz="3200" b="0" strike="noStrike" spc="-1" dirty="0">
              <a:latin typeface="Arial"/>
            </a:endParaRPr>
          </a:p>
        </p:txBody>
      </p:sp>
      <p:sp>
        <p:nvSpPr>
          <p:cNvPr id="8" name="TextShape 7">
            <a:extLst>
              <a:ext uri="{FF2B5EF4-FFF2-40B4-BE49-F238E27FC236}">
                <a16:creationId xmlns:a16="http://schemas.microsoft.com/office/drawing/2014/main" id="{D39E870B-1BB1-ABFD-BA07-10EA29683B35}"/>
              </a:ext>
            </a:extLst>
          </p:cNvPr>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6</a:t>
            </a:fld>
            <a:endParaRPr lang="en-US" sz="1100" b="0" strike="noStrike" spc="-1">
              <a:latin typeface="Times New Roman"/>
            </a:endParaRPr>
          </a:p>
        </p:txBody>
      </p:sp>
      <p:sp>
        <p:nvSpPr>
          <p:cNvPr id="9" name="CustomShape 8">
            <a:extLst>
              <a:ext uri="{FF2B5EF4-FFF2-40B4-BE49-F238E27FC236}">
                <a16:creationId xmlns:a16="http://schemas.microsoft.com/office/drawing/2014/main" id="{8295914C-6D41-7987-11AD-1EB353A4D680}"/>
              </a:ext>
            </a:extLst>
          </p:cNvPr>
          <p:cNvSpPr/>
          <p:nvPr/>
        </p:nvSpPr>
        <p:spPr>
          <a:xfrm>
            <a:off x="266978" y="40634"/>
            <a:ext cx="8162996"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dirty="0">
                <a:solidFill>
                  <a:schemeClr val="bg1"/>
                </a:solidFill>
              </a:rPr>
              <a:t>This chart shows the comparison between average vegetable consumption and COVID-19 recovery rates across different countries. The red dots represent the trend in vegetable consumption, while the blue dots represent the recovery rates for each country. It clearly shows that there is no strong correlation between vegetable consumption and COVID-19 recovery rates.</a:t>
            </a:r>
          </a:p>
        </p:txBody>
      </p:sp>
      <p:sp>
        <p:nvSpPr>
          <p:cNvPr id="10" name="CustomShape 9">
            <a:extLst>
              <a:ext uri="{FF2B5EF4-FFF2-40B4-BE49-F238E27FC236}">
                <a16:creationId xmlns:a16="http://schemas.microsoft.com/office/drawing/2014/main" id="{D70EDB00-B916-69FF-B255-9898C9EB1974}"/>
              </a:ext>
            </a:extLst>
          </p:cNvPr>
          <p:cNvSpPr/>
          <p:nvPr/>
        </p:nvSpPr>
        <p:spPr>
          <a:xfrm>
            <a:off x="266979" y="165276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p:txBody>
      </p:sp>
      <p:pic>
        <p:nvPicPr>
          <p:cNvPr id="15" name="Picture 14">
            <a:extLst>
              <a:ext uri="{FF2B5EF4-FFF2-40B4-BE49-F238E27FC236}">
                <a16:creationId xmlns:a16="http://schemas.microsoft.com/office/drawing/2014/main" id="{F6A6E43F-0AAE-683B-EC70-1B41C82216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67426" y="1914707"/>
            <a:ext cx="5278757" cy="4522945"/>
          </a:xfrm>
          <a:prstGeom prst="rect">
            <a:avLst/>
          </a:prstGeom>
        </p:spPr>
      </p:pic>
    </p:spTree>
    <p:extLst>
      <p:ext uri="{BB962C8B-B14F-4D97-AF65-F5344CB8AC3E}">
        <p14:creationId xmlns:p14="http://schemas.microsoft.com/office/powerpoint/2010/main" val="351033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7</a:t>
            </a:fld>
            <a:endParaRPr lang="en-US" sz="1500" b="0" strike="noStrike" spc="-1">
              <a:latin typeface="Times New Roman"/>
            </a:endParaRPr>
          </a:p>
        </p:txBody>
      </p:sp>
      <p:sp>
        <p:nvSpPr>
          <p:cNvPr id="137" name="TextShape 3"/>
          <p:cNvSpPr txBox="1"/>
          <p:nvPr/>
        </p:nvSpPr>
        <p:spPr>
          <a:xfrm>
            <a:off x="701458" y="353520"/>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US" sz="3600" dirty="0"/>
              <a:t>Statistical Analysis Summary:</a:t>
            </a: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214463"/>
            <a:ext cx="11066988" cy="4028475"/>
          </a:xfrm>
          <a:prstGeom prst="rect">
            <a:avLst/>
          </a:prstGeom>
          <a:solidFill>
            <a:schemeClr val="bg1"/>
          </a:solidFill>
        </p:spPr>
        <p:txBody>
          <a:bodyPr wrap="square" rtlCol="0">
            <a:spAutoFit/>
          </a:bodyPr>
          <a:lstStyle/>
          <a:p>
            <a:pPr>
              <a:lnSpc>
                <a:spcPct val="150000"/>
              </a:lnSpc>
            </a:pPr>
            <a:r>
              <a:rPr lang="en-US" sz="1400" b="1" dirty="0"/>
              <a:t>Test Statistic:</a:t>
            </a:r>
            <a:endParaRPr lang="en-US" sz="1400" dirty="0"/>
          </a:p>
          <a:p>
            <a:pPr marL="171450" indent="-171450">
              <a:buFont typeface="Arial" panose="020B0604020202020204" pitchFamily="34" charset="0"/>
              <a:buChar char="•"/>
            </a:pPr>
            <a:r>
              <a:rPr lang="en-US" sz="1200" b="1" dirty="0"/>
              <a:t>t-value</a:t>
            </a:r>
            <a:r>
              <a:rPr lang="en-US" sz="1200" dirty="0"/>
              <a:t>: 0.92, </a:t>
            </a:r>
            <a:r>
              <a:rPr lang="en-US" sz="1200" b="1" dirty="0"/>
              <a:t>degrees of freedom</a:t>
            </a:r>
            <a:r>
              <a:rPr lang="en-US" sz="1200" dirty="0"/>
              <a:t>: 25</a:t>
            </a:r>
          </a:p>
          <a:p>
            <a:pPr marL="171450" indent="-171450">
              <a:buFont typeface="Arial" panose="020B0604020202020204" pitchFamily="34" charset="0"/>
              <a:buChar char="•"/>
            </a:pPr>
            <a:r>
              <a:rPr lang="en-US" sz="1200" b="1" dirty="0"/>
              <a:t>p-value</a:t>
            </a:r>
            <a:r>
              <a:rPr lang="en-US" sz="1200" dirty="0"/>
              <a:t>: 0.356</a:t>
            </a:r>
          </a:p>
          <a:p>
            <a:endParaRPr lang="en-US" sz="1200" b="1" dirty="0"/>
          </a:p>
          <a:p>
            <a:r>
              <a:rPr lang="en-US" sz="1400" b="1" dirty="0"/>
              <a:t>Alternative Hypothesis:</a:t>
            </a:r>
            <a:br>
              <a:rPr lang="en-US" sz="1200" dirty="0"/>
            </a:br>
            <a:r>
              <a:rPr lang="en-US" sz="1200" dirty="0"/>
              <a:t>There is no significant correlation between average vegetable consumption and COVID-19 recovery rates across different countries.</a:t>
            </a:r>
          </a:p>
          <a:p>
            <a:endParaRPr lang="en-US" sz="1200" b="1" dirty="0"/>
          </a:p>
          <a:p>
            <a:r>
              <a:rPr lang="en-US" sz="1200" b="1" dirty="0"/>
              <a:t>Confidence Interval</a:t>
            </a:r>
            <a:r>
              <a:rPr lang="en-US" sz="1200" dirty="0"/>
              <a:t> (95% CI for the correlation coefficient):</a:t>
            </a:r>
          </a:p>
          <a:p>
            <a:r>
              <a:rPr lang="en-US" sz="1200" dirty="0"/>
              <a:t>[-0.0251, 0.1882]</a:t>
            </a:r>
          </a:p>
          <a:p>
            <a:endParaRPr lang="en-US" sz="1200" b="1" dirty="0"/>
          </a:p>
          <a:p>
            <a:r>
              <a:rPr lang="en-US" sz="1400" b="1" dirty="0"/>
              <a:t>Sample Estimates</a:t>
            </a:r>
            <a:r>
              <a:rPr lang="en-US" sz="1400" dirty="0"/>
              <a:t>:</a:t>
            </a:r>
          </a:p>
          <a:p>
            <a:pPr marL="171450" indent="-171450">
              <a:buFont typeface="Arial" panose="020B0604020202020204" pitchFamily="34" charset="0"/>
              <a:buChar char="•"/>
            </a:pPr>
            <a:r>
              <a:rPr lang="en-US" sz="1200" dirty="0"/>
              <a:t>Mean vegetable consumption for high recovery rate countries: [X]</a:t>
            </a:r>
          </a:p>
          <a:p>
            <a:pPr marL="171450" indent="-171450">
              <a:buFont typeface="Arial" panose="020B0604020202020204" pitchFamily="34" charset="0"/>
              <a:buChar char="•"/>
            </a:pPr>
            <a:r>
              <a:rPr lang="en-US" sz="1200" dirty="0"/>
              <a:t>Mean vegetable consumption for low recovery rate countries: [Y]</a:t>
            </a:r>
          </a:p>
          <a:p>
            <a:endParaRPr lang="en-US" sz="1200" b="1" dirty="0"/>
          </a:p>
          <a:p>
            <a:r>
              <a:rPr lang="en-US" sz="1400" b="1" dirty="0"/>
              <a:t>Conclusion</a:t>
            </a:r>
            <a:r>
              <a:rPr lang="en-US" sz="1400" dirty="0"/>
              <a:t>:</a:t>
            </a:r>
            <a:br>
              <a:rPr lang="en-US" sz="1200" dirty="0"/>
            </a:br>
            <a:r>
              <a:rPr lang="en-US" sz="1200" dirty="0"/>
              <a:t>Since the </a:t>
            </a:r>
            <a:r>
              <a:rPr lang="en-US" sz="1200" b="1" dirty="0"/>
              <a:t>p-value</a:t>
            </a:r>
            <a:r>
              <a:rPr lang="en-US" sz="1200" dirty="0"/>
              <a:t> is greater than 0.05, we fail to reject the null hypothesis.</a:t>
            </a:r>
          </a:p>
          <a:p>
            <a:endParaRPr lang="en-US" sz="1200" dirty="0"/>
          </a:p>
          <a:p>
            <a:pPr>
              <a:lnSpc>
                <a:spcPct val="150000"/>
              </a:lnSpc>
            </a:pPr>
            <a:r>
              <a:rPr lang="en-US" sz="1400" b="1" dirty="0"/>
              <a:t>Interpretation</a:t>
            </a:r>
            <a:r>
              <a:rPr lang="en-US" sz="1400" dirty="0"/>
              <a:t>:</a:t>
            </a:r>
            <a:br>
              <a:rPr lang="en-US" sz="1200" dirty="0"/>
            </a:br>
            <a:r>
              <a:rPr lang="en-US" sz="1200" dirty="0"/>
              <a:t>There is no significant correlation between vegetable consumption and COVID-19 recovery rates, suggesting that the two factors are unrelated in this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ANY QUESTIONS? brush calligraphy banner">
            <a:extLst>
              <a:ext uri="{FF2B5EF4-FFF2-40B4-BE49-F238E27FC236}">
                <a16:creationId xmlns:a16="http://schemas.microsoft.com/office/drawing/2014/main" id="{70F62496-85CE-6B6A-E010-A1C662B27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83" y="2081719"/>
            <a:ext cx="6799634" cy="240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5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10994</TotalTime>
  <Words>961</Words>
  <Application>Microsoft Office PowerPoint</Application>
  <PresentationFormat>Widescreen</PresentationFormat>
  <Paragraphs>190</Paragraphs>
  <Slides>8</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Symbol</vt:lpstr>
      <vt:lpstr>Times New Roman</vt:lpstr>
      <vt:lpstr>Wingdings</vt:lpstr>
      <vt:lpstr>zeitung</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Muhammad Adeel [Student-PECS]</cp:lastModifiedBy>
  <cp:revision>178</cp:revision>
  <dcterms:created xsi:type="dcterms:W3CDTF">2019-10-01T08:37:56Z</dcterms:created>
  <dcterms:modified xsi:type="dcterms:W3CDTF">2024-11-26T22:28:19Z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