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b6a37651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b6a37651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b6a3765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b6a3765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b6a3765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6a3765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b6a37651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b6a37651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b6a37651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b6a3765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b6a37651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b6a3765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b6a37651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b6a3765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Classification</a:t>
            </a:r>
            <a:endParaRPr/>
          </a:p>
          <a:p>
            <a:pPr indent="0" lvl="0" marL="0" rtl="0" algn="l">
              <a:spcBef>
                <a:spcPts val="0"/>
              </a:spcBef>
              <a:spcAft>
                <a:spcPts val="0"/>
              </a:spcAft>
              <a:buNone/>
            </a:pPr>
            <a:r>
              <a:rPr lang="en"/>
              <a:t>Using Glimpses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James Landry &amp; Abdulmateen Adebiyi</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Image Classification</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Pattern recognition for images and correctly predicting what an image is based on previous images.</a:t>
            </a:r>
            <a:endParaRPr sz="17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4749950" y="2445975"/>
            <a:ext cx="3106226" cy="18223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6" name="Google Shape;86;p15"/>
          <p:cNvSpPr txBox="1"/>
          <p:nvPr/>
        </p:nvSpPr>
        <p:spPr>
          <a:xfrm>
            <a:off x="2855550" y="3581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Glimpses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96873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aleway"/>
                <a:ea typeface="Raleway"/>
                <a:cs typeface="Raleway"/>
                <a:sym typeface="Raleway"/>
              </a:rPr>
              <a:t>Instead of focusing on the whole image, the network focuses on a small portion at a time.</a:t>
            </a:r>
            <a:endParaRPr sz="1200">
              <a:solidFill>
                <a:schemeClr val="dk2"/>
              </a:solidFill>
              <a:latin typeface="Raleway"/>
              <a:ea typeface="Raleway"/>
              <a:cs typeface="Raleway"/>
              <a:sym typeface="Raleway"/>
            </a:endParaRPr>
          </a:p>
        </p:txBody>
      </p:sp>
      <p:pic>
        <p:nvPicPr>
          <p:cNvPr id="88" name="Google Shape;88;p15"/>
          <p:cNvPicPr preferRelativeResize="0"/>
          <p:nvPr/>
        </p:nvPicPr>
        <p:blipFill>
          <a:blip r:embed="rId4">
            <a:alphaModFix/>
          </a:blip>
          <a:stretch>
            <a:fillRect/>
          </a:stretch>
        </p:blipFill>
        <p:spPr>
          <a:xfrm>
            <a:off x="2609600" y="1669075"/>
            <a:ext cx="3924800" cy="2725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pic>
        <p:nvPicPr>
          <p:cNvPr id="93" name="Google Shape;93;p1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94" name="Google Shape;94;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Our Project</a:t>
            </a:r>
            <a:endParaRPr b="1" sz="3000">
              <a:solidFill>
                <a:schemeClr val="lt2"/>
              </a:solidFill>
              <a:latin typeface="Raleway"/>
              <a:ea typeface="Raleway"/>
              <a:cs typeface="Raleway"/>
              <a:sym typeface="Raleway"/>
            </a:endParaRPr>
          </a:p>
        </p:txBody>
      </p:sp>
      <p:sp>
        <p:nvSpPr>
          <p:cNvPr id="95" name="Google Shape;95;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aleway"/>
                <a:ea typeface="Raleway"/>
                <a:cs typeface="Raleway"/>
                <a:sym typeface="Raleway"/>
              </a:rPr>
              <a:t>Initially, we set out to use the EMNIST dataset, which was a large dataset of handwritten characters, but...</a:t>
            </a:r>
            <a:endParaRPr sz="1200">
              <a:solidFill>
                <a:schemeClr val="dk2"/>
              </a:solidFill>
              <a:latin typeface="Raleway"/>
              <a:ea typeface="Raleway"/>
              <a:cs typeface="Raleway"/>
              <a:sym typeface="Raleway"/>
            </a:endParaRPr>
          </a:p>
        </p:txBody>
      </p:sp>
      <p:pic>
        <p:nvPicPr>
          <p:cNvPr id="96" name="Google Shape;96;p16"/>
          <p:cNvPicPr preferRelativeResize="0"/>
          <p:nvPr/>
        </p:nvPicPr>
        <p:blipFill>
          <a:blip r:embed="rId4">
            <a:alphaModFix/>
          </a:blip>
          <a:stretch>
            <a:fillRect/>
          </a:stretch>
        </p:blipFill>
        <p:spPr>
          <a:xfrm>
            <a:off x="2956900" y="2116700"/>
            <a:ext cx="3180653" cy="2588675"/>
          </a:xfrm>
          <a:prstGeom prst="rect">
            <a:avLst/>
          </a:prstGeom>
          <a:noFill/>
          <a:ln>
            <a:noFill/>
          </a:ln>
        </p:spPr>
      </p:pic>
      <p:sp>
        <p:nvSpPr>
          <p:cNvPr id="97" name="Google Shape;97;p16"/>
          <p:cNvSpPr txBox="1"/>
          <p:nvPr/>
        </p:nvSpPr>
        <p:spPr>
          <a:xfrm>
            <a:off x="6664975" y="545000"/>
            <a:ext cx="2225400" cy="40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THE LINK (inside Pytorch’s datasets) WAS BROKEN!</a:t>
            </a:r>
            <a:endParaRPr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03" name="Google Shape;103;p17"/>
          <p:cNvSpPr txBox="1"/>
          <p:nvPr/>
        </p:nvSpPr>
        <p:spPr>
          <a:xfrm>
            <a:off x="2855550" y="3581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Solution</a:t>
            </a:r>
            <a:endParaRPr b="1" sz="3000">
              <a:solidFill>
                <a:schemeClr val="lt2"/>
              </a:solidFill>
              <a:latin typeface="Raleway"/>
              <a:ea typeface="Raleway"/>
              <a:cs typeface="Raleway"/>
              <a:sym typeface="Raleway"/>
            </a:endParaRPr>
          </a:p>
        </p:txBody>
      </p:sp>
      <p:sp>
        <p:nvSpPr>
          <p:cNvPr id="104" name="Google Shape;104;p17"/>
          <p:cNvSpPr txBox="1"/>
          <p:nvPr>
            <p:ph idx="4294967295" type="body"/>
          </p:nvPr>
        </p:nvSpPr>
        <p:spPr>
          <a:xfrm>
            <a:off x="2855550" y="90780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latin typeface="Raleway"/>
                <a:ea typeface="Raleway"/>
                <a:cs typeface="Raleway"/>
                <a:sym typeface="Raleway"/>
              </a:rPr>
              <a:t>Since the link to the dataset was broken, we had to transition to a different one. We decided on the FashionMNIST dataset.</a:t>
            </a:r>
            <a:endParaRPr sz="1200">
              <a:solidFill>
                <a:schemeClr val="dk2"/>
              </a:solidFill>
              <a:latin typeface="Raleway"/>
              <a:ea typeface="Raleway"/>
              <a:cs typeface="Raleway"/>
              <a:sym typeface="Raleway"/>
            </a:endParaRPr>
          </a:p>
        </p:txBody>
      </p:sp>
      <p:sp>
        <p:nvSpPr>
          <p:cNvPr id="105" name="Google Shape;105;p17"/>
          <p:cNvSpPr txBox="1"/>
          <p:nvPr/>
        </p:nvSpPr>
        <p:spPr>
          <a:xfrm>
            <a:off x="6664975" y="545000"/>
            <a:ext cx="2225400" cy="40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Lato"/>
              <a:ea typeface="Lato"/>
              <a:cs typeface="Lato"/>
              <a:sym typeface="Lato"/>
            </a:endParaRPr>
          </a:p>
        </p:txBody>
      </p:sp>
      <p:pic>
        <p:nvPicPr>
          <p:cNvPr id="106" name="Google Shape;106;p17"/>
          <p:cNvPicPr preferRelativeResize="0"/>
          <p:nvPr/>
        </p:nvPicPr>
        <p:blipFill>
          <a:blip r:embed="rId4">
            <a:alphaModFix/>
          </a:blip>
          <a:stretch>
            <a:fillRect/>
          </a:stretch>
        </p:blipFill>
        <p:spPr>
          <a:xfrm>
            <a:off x="2600125" y="1623675"/>
            <a:ext cx="3939949" cy="29549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Our Network</a:t>
            </a:r>
            <a:endParaRPr sz="2400"/>
          </a:p>
        </p:txBody>
      </p:sp>
      <p:sp>
        <p:nvSpPr>
          <p:cNvPr id="112" name="Google Shape;112;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Our network is a </a:t>
            </a:r>
            <a:r>
              <a:rPr b="0" lang="en" sz="1800">
                <a:latin typeface="Lato"/>
                <a:ea typeface="Lato"/>
                <a:cs typeface="Lato"/>
                <a:sym typeface="Lato"/>
              </a:rPr>
              <a:t>Recurrent</a:t>
            </a:r>
            <a:r>
              <a:rPr b="0" lang="en" sz="1800">
                <a:latin typeface="Lato"/>
                <a:ea typeface="Lato"/>
                <a:cs typeface="Lato"/>
                <a:sym typeface="Lato"/>
              </a:rPr>
              <a:t> Neural Network that uses the glimpses during the training process to (relatively) quickly try and train the network.</a:t>
            </a:r>
            <a:endParaRPr sz="1700">
              <a:latin typeface="Lato"/>
              <a:ea typeface="Lato"/>
              <a:cs typeface="Lato"/>
              <a:sym typeface="Lato"/>
            </a:endParaRPr>
          </a:p>
        </p:txBody>
      </p:sp>
      <p:pic>
        <p:nvPicPr>
          <p:cNvPr id="113" name="Google Shape;113;p18"/>
          <p:cNvPicPr preferRelativeResize="0"/>
          <p:nvPr/>
        </p:nvPicPr>
        <p:blipFill>
          <a:blip r:embed="rId3">
            <a:alphaModFix/>
          </a:blip>
          <a:stretch>
            <a:fillRect/>
          </a:stretch>
        </p:blipFill>
        <p:spPr>
          <a:xfrm>
            <a:off x="5908275" y="419100"/>
            <a:ext cx="2419350" cy="430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Our Network</a:t>
            </a:r>
            <a:endParaRPr sz="2400"/>
          </a:p>
        </p:txBody>
      </p:sp>
      <p:sp>
        <p:nvSpPr>
          <p:cNvPr id="119" name="Google Shape;119;p19"/>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Our network, on start of training, splits the set into train and validation sets. In our code, there is a separate file to be able to manipulate the hyperparameters, such as learning rate,  number of epochs to run, how many glimpses should be made, etc.</a:t>
            </a:r>
            <a:endParaRPr sz="1700">
              <a:latin typeface="Lato"/>
              <a:ea typeface="Lato"/>
              <a:cs typeface="Lato"/>
              <a:sym typeface="Lato"/>
            </a:endParaRPr>
          </a:p>
        </p:txBody>
      </p:sp>
      <p:pic>
        <p:nvPicPr>
          <p:cNvPr id="120" name="Google Shape;120;p19"/>
          <p:cNvPicPr preferRelativeResize="0"/>
          <p:nvPr/>
        </p:nvPicPr>
        <p:blipFill>
          <a:blip r:embed="rId3">
            <a:alphaModFix/>
          </a:blip>
          <a:stretch>
            <a:fillRect/>
          </a:stretch>
        </p:blipFill>
        <p:spPr>
          <a:xfrm>
            <a:off x="2213750" y="3326800"/>
            <a:ext cx="5766800" cy="106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Our Results</a:t>
            </a:r>
            <a:endParaRPr sz="2400"/>
          </a:p>
        </p:txBody>
      </p:sp>
      <p:sp>
        <p:nvSpPr>
          <p:cNvPr id="126" name="Google Shape;126;p20"/>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Using a learning rate of 0.0003, 6 glimpses per image, and 50 epochs, our best training accuracy was 80.050% (Epoch 47), and bets validation accuracy was 85.650% (Epoch 46).</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127" name="Google Shape;127;p20"/>
          <p:cNvPicPr preferRelativeResize="0"/>
          <p:nvPr/>
        </p:nvPicPr>
        <p:blipFill>
          <a:blip r:embed="rId3">
            <a:alphaModFix/>
          </a:blip>
          <a:stretch>
            <a:fillRect/>
          </a:stretch>
        </p:blipFill>
        <p:spPr>
          <a:xfrm>
            <a:off x="5732975" y="1460788"/>
            <a:ext cx="3106226" cy="3106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Conclusion</a:t>
            </a:r>
            <a:endParaRPr sz="2400"/>
          </a:p>
        </p:txBody>
      </p:sp>
      <p:sp>
        <p:nvSpPr>
          <p:cNvPr id="133" name="Google Shape;133;p21"/>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The previous accuracies are relatively low for that dataset, but turning the hyperparameters are difficult. The training where those numbers came from took well over 1.5 hours to complete (2.2GHz processor, dual core).</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Further tweaks many be able find a suitable set of hyperparameters.</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