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Luciole" charset="1" panose="020B0500020200000003"/>
      <p:regular r:id="rId18"/>
    </p:embeddedFont>
    <p:embeddedFont>
      <p:font typeface="Open Sauce Italics" charset="1" panose="00000500000000000000"/>
      <p:regular r:id="rId19"/>
    </p:embeddedFont>
    <p:embeddedFont>
      <p:font typeface="Open Sauce Bold Italics" charset="1" panose="00000800000000000000"/>
      <p:regular r:id="rId20"/>
    </p:embeddedFont>
    <p:embeddedFont>
      <p:font typeface="Open Sauce Bold" charset="1" panose="00000800000000000000"/>
      <p:regular r:id="rId21"/>
    </p:embeddedFont>
    <p:embeddedFont>
      <p:font typeface="Open Sauce" charset="1" panose="00000500000000000000"/>
      <p:regular r:id="rId22"/>
    </p:embeddedFont>
    <p:embeddedFont>
      <p:font typeface="Touvlo Italics" charset="1" panose="020B060403040309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Relationship Id="rId8" Target="../media/image9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slide2.xml" Type="http://schemas.openxmlformats.org/officeDocument/2006/relationships/slid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73991" y="719536"/>
            <a:ext cx="5912264" cy="3226381"/>
          </a:xfrm>
          <a:custGeom>
            <a:avLst/>
            <a:gdLst/>
            <a:ahLst/>
            <a:cxnLst/>
            <a:rect r="r" b="b" t="t" l="l"/>
            <a:pathLst>
              <a:path h="3226381" w="5912264">
                <a:moveTo>
                  <a:pt x="0" y="0"/>
                </a:moveTo>
                <a:lnTo>
                  <a:pt x="5912263" y="0"/>
                </a:lnTo>
                <a:lnTo>
                  <a:pt x="5912263" y="3226381"/>
                </a:lnTo>
                <a:lnTo>
                  <a:pt x="0" y="32263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2988" r="0" b="-229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72555" y="49525"/>
            <a:ext cx="10187951" cy="10187951"/>
          </a:xfrm>
          <a:custGeom>
            <a:avLst/>
            <a:gdLst/>
            <a:ahLst/>
            <a:cxnLst/>
            <a:rect r="r" b="b" t="t" l="l"/>
            <a:pathLst>
              <a:path h="10187951" w="10187951">
                <a:moveTo>
                  <a:pt x="0" y="0"/>
                </a:moveTo>
                <a:lnTo>
                  <a:pt x="10187951" y="0"/>
                </a:lnTo>
                <a:lnTo>
                  <a:pt x="10187951" y="10187950"/>
                </a:lnTo>
                <a:lnTo>
                  <a:pt x="0" y="101879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94218" y="5143500"/>
            <a:ext cx="6971403" cy="2745396"/>
            <a:chOff x="0" y="0"/>
            <a:chExt cx="9295204" cy="366052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38100"/>
              <a:ext cx="9295204" cy="24333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sz="4200">
                  <a:solidFill>
                    <a:srgbClr val="230871"/>
                  </a:solidFill>
                  <a:latin typeface="Luciole"/>
                  <a:ea typeface="Luciole"/>
                  <a:cs typeface="Luciole"/>
                  <a:sym typeface="Luciole"/>
                </a:rPr>
                <a:t>Web Scraping the World  A Deep Dive into BBC News Coverage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993937"/>
              <a:ext cx="9295204" cy="6665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6"/>
                </a:lnSpc>
                <a:spcBef>
                  <a:spcPct val="0"/>
                </a:spcBef>
              </a:pPr>
              <a:r>
                <a:rPr lang="en-US" sz="3004" i="true">
                  <a:solidFill>
                    <a:srgbClr val="230871"/>
                  </a:solidFill>
                  <a:latin typeface="Open Sauce Italics"/>
                  <a:ea typeface="Open Sauce Italics"/>
                  <a:cs typeface="Open Sauce Italics"/>
                  <a:sym typeface="Open Sauce Italics"/>
                </a:rPr>
                <a:t>~Presented by Mateen Malik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3779314" y="4150374"/>
            <a:ext cx="1501616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 i="true">
                <a:solidFill>
                  <a:srgbClr val="010101"/>
                </a:solidFill>
                <a:latin typeface="Open Sauce Bold Italics"/>
                <a:ea typeface="Open Sauce Bold Italics"/>
                <a:cs typeface="Open Sauce Bold Italics"/>
                <a:sym typeface="Open Sauce Bold Italics"/>
              </a:rPr>
              <a:t>News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23027" y="2274984"/>
            <a:ext cx="10864973" cy="7768442"/>
          </a:xfrm>
          <a:custGeom>
            <a:avLst/>
            <a:gdLst/>
            <a:ahLst/>
            <a:cxnLst/>
            <a:rect r="r" b="b" t="t" l="l"/>
            <a:pathLst>
              <a:path h="7768442" w="10864973">
                <a:moveTo>
                  <a:pt x="0" y="0"/>
                </a:moveTo>
                <a:lnTo>
                  <a:pt x="10864973" y="0"/>
                </a:lnTo>
                <a:lnTo>
                  <a:pt x="10864973" y="7768443"/>
                </a:lnTo>
                <a:lnTo>
                  <a:pt x="0" y="77684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66" r="0" b="-173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92782" y="547688"/>
            <a:ext cx="12781249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31"/>
              </a:lnSpc>
              <a:spcBef>
                <a:spcPct val="0"/>
              </a:spcBef>
            </a:pPr>
            <a:r>
              <a:rPr lang="en-US" sz="5109">
                <a:solidFill>
                  <a:srgbClr val="230871"/>
                </a:solidFill>
                <a:latin typeface="Luciole"/>
                <a:ea typeface="Luciole"/>
                <a:cs typeface="Luciole"/>
                <a:sym typeface="Luciole"/>
              </a:rPr>
              <a:t>Top 5 News Categories - Data Analysis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1766" y="2095830"/>
            <a:ext cx="7181261" cy="7950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2"/>
              </a:lnSpc>
            </a:pPr>
            <a:r>
              <a:rPr lang="en-US" b="true" sz="2380" i="true">
                <a:solidFill>
                  <a:srgbClr val="230871"/>
                </a:solidFill>
                <a:latin typeface="Open Sauce Bold Italics"/>
                <a:ea typeface="Open Sauce Bold Italics"/>
                <a:cs typeface="Open Sauce Bold Italics"/>
                <a:sym typeface="Open Sauce Bold Italics"/>
              </a:rPr>
              <a:t>Top 5 News Categories:</a:t>
            </a:r>
          </a:p>
          <a:p>
            <a:pPr algn="l" marL="513866" indent="-256933" lvl="1">
              <a:lnSpc>
                <a:spcPts val="3332"/>
              </a:lnSpc>
              <a:buFont typeface="Arial"/>
              <a:buChar char="•"/>
            </a:pPr>
            <a:r>
              <a:rPr lang="en-US" sz="2380">
                <a:solidFill>
                  <a:srgbClr val="230871"/>
                </a:solidFill>
                <a:latin typeface="Open Sauce"/>
                <a:ea typeface="Open Sauce"/>
                <a:cs typeface="Open Sauce"/>
                <a:sym typeface="Open Sauce"/>
              </a:rPr>
              <a:t>The chart shows the top 5 most frequent categories from BBC News articles.</a:t>
            </a:r>
          </a:p>
          <a:p>
            <a:pPr algn="l" marL="513866" indent="-256933" lvl="1">
              <a:lnSpc>
                <a:spcPts val="3332"/>
              </a:lnSpc>
              <a:buFont typeface="Arial"/>
              <a:buChar char="•"/>
            </a:pPr>
            <a:r>
              <a:rPr lang="en-US" sz="2380">
                <a:solidFill>
                  <a:srgbClr val="230871"/>
                </a:solidFill>
                <a:latin typeface="Open Sauce"/>
                <a:ea typeface="Open Sauce"/>
                <a:cs typeface="Open Sauce"/>
                <a:sym typeface="Open Sauce"/>
              </a:rPr>
              <a:t>Categories: US &amp; Canada, Europe, World, Middle East, Tennis.</a:t>
            </a:r>
          </a:p>
          <a:p>
            <a:pPr algn="l" marL="513866" indent="-256933" lvl="1">
              <a:lnSpc>
                <a:spcPts val="3332"/>
              </a:lnSpc>
              <a:buFont typeface="Arial"/>
              <a:buChar char="•"/>
            </a:pPr>
            <a:r>
              <a:rPr lang="en-US" sz="2380">
                <a:solidFill>
                  <a:srgbClr val="230871"/>
                </a:solidFill>
                <a:latin typeface="Open Sauce"/>
                <a:ea typeface="Open Sauce"/>
                <a:cs typeface="Open Sauce"/>
                <a:sym typeface="Open Sauce"/>
              </a:rPr>
              <a:t>US &amp; Canada had the highest number of articles, followed by Europe and World.</a:t>
            </a:r>
          </a:p>
          <a:p>
            <a:pPr algn="l">
              <a:lnSpc>
                <a:spcPts val="3332"/>
              </a:lnSpc>
            </a:pPr>
          </a:p>
          <a:p>
            <a:pPr algn="l">
              <a:lnSpc>
                <a:spcPts val="3332"/>
              </a:lnSpc>
            </a:pPr>
            <a:r>
              <a:rPr lang="en-US" b="true" sz="2380" i="true">
                <a:solidFill>
                  <a:srgbClr val="230871"/>
                </a:solidFill>
                <a:latin typeface="Open Sauce Bold Italics"/>
                <a:ea typeface="Open Sauce Bold Italics"/>
                <a:cs typeface="Open Sauce Bold Italics"/>
                <a:sym typeface="Open Sauce Bold Italics"/>
              </a:rPr>
              <a:t>Key Insights:</a:t>
            </a:r>
          </a:p>
          <a:p>
            <a:pPr algn="l" marL="513866" indent="-256933" lvl="1">
              <a:lnSpc>
                <a:spcPts val="3332"/>
              </a:lnSpc>
              <a:buFont typeface="Arial"/>
              <a:buChar char="•"/>
            </a:pPr>
            <a:r>
              <a:rPr lang="en-US" sz="2380">
                <a:solidFill>
                  <a:srgbClr val="230871"/>
                </a:solidFill>
                <a:latin typeface="Open Sauce"/>
                <a:ea typeface="Open Sauce"/>
                <a:cs typeface="Open Sauce"/>
                <a:sym typeface="Open Sauce"/>
              </a:rPr>
              <a:t>US &amp; Canada received the most coverage, showing a regional focus.</a:t>
            </a:r>
          </a:p>
          <a:p>
            <a:pPr algn="l" marL="513866" indent="-256933" lvl="1">
              <a:lnSpc>
                <a:spcPts val="3332"/>
              </a:lnSpc>
              <a:buFont typeface="Arial"/>
              <a:buChar char="•"/>
            </a:pPr>
            <a:r>
              <a:rPr lang="en-US" sz="2380">
                <a:solidFill>
                  <a:srgbClr val="230871"/>
                </a:solidFill>
                <a:latin typeface="Open Sauce"/>
                <a:ea typeface="Open Sauce"/>
                <a:cs typeface="Open Sauce"/>
                <a:sym typeface="Open Sauce"/>
              </a:rPr>
              <a:t>Europe and World also had significant coverage, while Middle East and Tennis were less frequent.</a:t>
            </a:r>
          </a:p>
          <a:p>
            <a:pPr algn="l">
              <a:lnSpc>
                <a:spcPts val="3332"/>
              </a:lnSpc>
            </a:pPr>
          </a:p>
          <a:p>
            <a:pPr algn="l">
              <a:lnSpc>
                <a:spcPts val="3332"/>
              </a:lnSpc>
            </a:pPr>
            <a:r>
              <a:rPr lang="en-US" b="true" sz="2380" i="true">
                <a:solidFill>
                  <a:srgbClr val="230871"/>
                </a:solidFill>
                <a:latin typeface="Open Sauce Bold Italics"/>
                <a:ea typeface="Open Sauce Bold Italics"/>
                <a:cs typeface="Open Sauce Bold Italics"/>
                <a:sym typeface="Open Sauce Bold Italics"/>
              </a:rPr>
              <a:t>Visual Representation:</a:t>
            </a:r>
          </a:p>
          <a:p>
            <a:pPr algn="l" marL="513866" indent="-256933" lvl="1">
              <a:lnSpc>
                <a:spcPts val="3332"/>
              </a:lnSpc>
              <a:buFont typeface="Arial"/>
              <a:buChar char="•"/>
            </a:pPr>
            <a:r>
              <a:rPr lang="en-US" sz="2380">
                <a:solidFill>
                  <a:srgbClr val="230871"/>
                </a:solidFill>
                <a:latin typeface="Open Sauce"/>
                <a:ea typeface="Open Sauce"/>
                <a:cs typeface="Open Sauce"/>
                <a:sym typeface="Open Sauce"/>
              </a:rPr>
              <a:t>The bar chart illustrates the number of articles per category, highlighting key focus areas.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97827" y="3850776"/>
          <a:ext cx="16092346" cy="6401260"/>
        </p:xfrm>
        <a:graphic>
          <a:graphicData uri="http://schemas.openxmlformats.org/drawingml/2006/table">
            <a:tbl>
              <a:tblPr/>
              <a:tblGrid>
                <a:gridCol w="5364115"/>
                <a:gridCol w="5364115"/>
                <a:gridCol w="5364115"/>
              </a:tblGrid>
              <a:tr h="79293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5F5EF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Headline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7DE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5F5EF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Category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7DE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5F5EF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Timestamp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7DE1"/>
                    </a:solidFill>
                  </a:tcPr>
                </a:tc>
              </a:tr>
              <a:tr h="10126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230871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Four killed by tornadoes in Florida, as DeSantis warns of more Hurricane Milton flooding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230871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US &amp; Canada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230871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10-10-24 15:23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EF"/>
                    </a:solidFill>
                  </a:tcPr>
                </a:tc>
              </a:tr>
              <a:tr h="7169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230871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Where is Hurricane Milton now?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230871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US &amp; Canada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230871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10-10-24 15:23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EF"/>
                    </a:solidFill>
                  </a:tcPr>
                </a:tc>
              </a:tr>
              <a:tr h="10126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230871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Israeli strike on Gaza school sheltering displaced kills 28, paramedics say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230871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Middle East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230871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10-10-24 11:54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EF"/>
                    </a:solidFill>
                  </a:tcPr>
                </a:tc>
              </a:tr>
              <a:tr h="71650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230871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Portugal tries to tempt under-35s with tax cuts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230871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Europe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230871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10-10-24 15:04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EF"/>
                    </a:solidFill>
                  </a:tcPr>
                </a:tc>
              </a:tr>
              <a:tr h="71650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230871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Tennis legend Nadal to retire in November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230871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Tennis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230871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10-10-24 15:54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EF"/>
                    </a:solidFill>
                  </a:tcPr>
                </a:tc>
              </a:tr>
              <a:tr h="71650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230871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Where is Hurricane Milton now?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230871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US &amp; Canada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230871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10-10-24 15:23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EF"/>
                    </a:solidFill>
                  </a:tcPr>
                </a:tc>
              </a:tr>
              <a:tr h="71650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230871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.....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230871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.....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230871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.....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308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EF"/>
                    </a:solidFill>
                  </a:tcPr>
                </a:tc>
              </a:tr>
            </a:tbl>
          </a:graphicData>
        </a:graphic>
      </p:graphicFrame>
      <p:sp>
        <p:nvSpPr>
          <p:cNvPr name="AutoShape 3" id="3"/>
          <p:cNvSpPr/>
          <p:nvPr/>
        </p:nvSpPr>
        <p:spPr>
          <a:xfrm>
            <a:off x="9976" y="2953662"/>
            <a:ext cx="18287098" cy="0"/>
          </a:xfrm>
          <a:prstGeom prst="line">
            <a:avLst/>
          </a:prstGeom>
          <a:ln cap="rnd" w="19050">
            <a:solidFill>
              <a:srgbClr val="23087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5690838" y="1294689"/>
            <a:ext cx="6925373" cy="1469019"/>
          </a:xfrm>
          <a:custGeom>
            <a:avLst/>
            <a:gdLst/>
            <a:ahLst/>
            <a:cxnLst/>
            <a:rect r="r" b="b" t="t" l="l"/>
            <a:pathLst>
              <a:path h="1469019" w="6925373">
                <a:moveTo>
                  <a:pt x="0" y="0"/>
                </a:moveTo>
                <a:lnTo>
                  <a:pt x="6925374" y="0"/>
                </a:lnTo>
                <a:lnTo>
                  <a:pt x="6925374" y="1469019"/>
                </a:lnTo>
                <a:lnTo>
                  <a:pt x="0" y="14690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980131" y="-76911"/>
            <a:ext cx="12327738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30871"/>
                </a:solidFill>
                <a:latin typeface="Luciole"/>
                <a:ea typeface="Luciole"/>
                <a:cs typeface="Luciole"/>
                <a:sym typeface="Luciole"/>
              </a:rPr>
              <a:t>Storing Data into a CSV File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861514" y="2926851"/>
            <a:ext cx="4584023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20"/>
              </a:lnSpc>
              <a:spcBef>
                <a:spcPct val="0"/>
              </a:spcBef>
            </a:pPr>
            <a:r>
              <a:rPr lang="en-US" sz="5100">
                <a:solidFill>
                  <a:srgbClr val="230871"/>
                </a:solidFill>
                <a:latin typeface="Luciole"/>
                <a:ea typeface="Luciole"/>
                <a:cs typeface="Luciole"/>
                <a:sym typeface="Luciole"/>
              </a:rPr>
              <a:t>Output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1995" y="418726"/>
            <a:ext cx="7850107" cy="6280803"/>
            <a:chOff x="0" y="0"/>
            <a:chExt cx="10466809" cy="837440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33350"/>
              <a:ext cx="10466809" cy="2952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230871"/>
                  </a:solidFill>
                  <a:latin typeface="Luciole"/>
                  <a:ea typeface="Luciole"/>
                  <a:cs typeface="Luciole"/>
                  <a:sym typeface="Luciole"/>
                </a:rPr>
                <a:t>Challenges and Solutions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128881"/>
              <a:ext cx="10466809" cy="52455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20"/>
                </a:lnSpc>
              </a:pPr>
              <a:r>
                <a:rPr lang="en-US" b="true" sz="2800" i="true" spc="2">
                  <a:solidFill>
                    <a:srgbClr val="230871"/>
                  </a:solidFill>
                  <a:latin typeface="Open Sauce Bold Italics"/>
                  <a:ea typeface="Open Sauce Bold Italics"/>
                  <a:cs typeface="Open Sauce Bold Italics"/>
                  <a:sym typeface="Open Sauce Bold Italics"/>
                </a:rPr>
                <a:t>Challenges:</a:t>
              </a:r>
            </a:p>
            <a:p>
              <a:pPr algn="l" marL="604524" indent="-302262" lvl="1">
                <a:lnSpc>
                  <a:spcPts val="3920"/>
                </a:lnSpc>
                <a:buFont typeface="Arial"/>
                <a:buChar char="•"/>
              </a:pPr>
              <a:r>
                <a:rPr lang="en-US" sz="2800" spc="2">
                  <a:solidFill>
                    <a:srgbClr val="230871"/>
                  </a:solidFill>
                  <a:latin typeface="Open Sauce"/>
                  <a:ea typeface="Open Sauce"/>
                  <a:cs typeface="Open Sauce"/>
                  <a:sym typeface="Open Sauce"/>
                </a:rPr>
                <a:t>Managing unexpected HTML structures.</a:t>
              </a:r>
            </a:p>
            <a:p>
              <a:pPr algn="l" marL="604524" indent="-302262" lvl="1">
                <a:lnSpc>
                  <a:spcPts val="3920"/>
                </a:lnSpc>
                <a:buFont typeface="Arial"/>
                <a:buChar char="•"/>
              </a:pPr>
              <a:r>
                <a:rPr lang="en-US" sz="2800" spc="2">
                  <a:solidFill>
                    <a:srgbClr val="230871"/>
                  </a:solidFill>
                  <a:latin typeface="Open Sauce"/>
                  <a:ea typeface="Open Sauce"/>
                  <a:cs typeface="Open Sauce"/>
                  <a:sym typeface="Open Sauce"/>
                </a:rPr>
                <a:t>Maintaining data accuracy.</a:t>
              </a:r>
            </a:p>
            <a:p>
              <a:pPr algn="l">
                <a:lnSpc>
                  <a:spcPts val="3920"/>
                </a:lnSpc>
              </a:pPr>
              <a:r>
                <a:rPr lang="en-US" b="true" sz="2800" i="true" spc="2">
                  <a:solidFill>
                    <a:srgbClr val="230871"/>
                  </a:solidFill>
                  <a:latin typeface="Open Sauce Bold Italics"/>
                  <a:ea typeface="Open Sauce Bold Italics"/>
                  <a:cs typeface="Open Sauce Bold Italics"/>
                  <a:sym typeface="Open Sauce Bold Italics"/>
                </a:rPr>
                <a:t>Solutions:</a:t>
              </a:r>
            </a:p>
            <a:p>
              <a:pPr algn="l" marL="604524" indent="-302262" lvl="1">
                <a:lnSpc>
                  <a:spcPts val="3920"/>
                </a:lnSpc>
                <a:buFont typeface="Arial"/>
                <a:buChar char="•"/>
              </a:pPr>
              <a:r>
                <a:rPr lang="en-US" sz="2800" spc="2">
                  <a:solidFill>
                    <a:srgbClr val="230871"/>
                  </a:solidFill>
                  <a:latin typeface="Open Sauce"/>
                  <a:ea typeface="Open Sauce"/>
                  <a:cs typeface="Open Sauce"/>
                  <a:sym typeface="Open Sauce"/>
                </a:rPr>
                <a:t>Conducting detailed webpage inspection.</a:t>
              </a:r>
            </a:p>
            <a:p>
              <a:pPr algn="l" marL="604524" indent="-302262" lvl="1">
                <a:lnSpc>
                  <a:spcPts val="3920"/>
                </a:lnSpc>
                <a:buFont typeface="Arial"/>
                <a:buChar char="•"/>
              </a:pPr>
              <a:r>
                <a:rPr lang="en-US" sz="2800" spc="2">
                  <a:solidFill>
                    <a:srgbClr val="230871"/>
                  </a:solidFill>
                  <a:latin typeface="Open Sauce"/>
                  <a:ea typeface="Open Sauce"/>
                  <a:cs typeface="Open Sauce"/>
                  <a:sym typeface="Open Sauce"/>
                </a:rPr>
                <a:t>Implementing error handling for unpredictable formats.</a:t>
              </a:r>
            </a:p>
            <a:p>
              <a:pPr algn="l" marL="0" indent="0" lvl="0">
                <a:lnSpc>
                  <a:spcPts val="39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386192" y="418726"/>
            <a:ext cx="7758753" cy="5731191"/>
            <a:chOff x="0" y="0"/>
            <a:chExt cx="10345004" cy="7641588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42875"/>
              <a:ext cx="10345004" cy="15663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482"/>
                </a:lnSpc>
                <a:spcBef>
                  <a:spcPct val="0"/>
                </a:spcBef>
              </a:pPr>
              <a:r>
                <a:rPr lang="en-US" sz="7068">
                  <a:solidFill>
                    <a:srgbClr val="230871"/>
                  </a:solidFill>
                  <a:latin typeface="Luciole"/>
                  <a:ea typeface="Luciole"/>
                  <a:cs typeface="Luciole"/>
                  <a:sym typeface="Luciole"/>
                </a:rPr>
                <a:t>Conclusion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736595"/>
              <a:ext cx="10345004" cy="59049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58"/>
                </a:lnSpc>
              </a:pPr>
            </a:p>
            <a:p>
              <a:pPr algn="l" marL="610451" indent="-305225" lvl="1">
                <a:lnSpc>
                  <a:spcPts val="3958"/>
                </a:lnSpc>
                <a:buFont typeface="Arial"/>
                <a:buChar char="•"/>
              </a:pPr>
              <a:r>
                <a:rPr lang="en-US" sz="2827" spc="2">
                  <a:solidFill>
                    <a:srgbClr val="230871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Successfully scraped, organized, and analyzed BBC News articles.</a:t>
              </a:r>
            </a:p>
            <a:p>
              <a:pPr algn="l" marL="610451" indent="-305225" lvl="1">
                <a:lnSpc>
                  <a:spcPts val="3958"/>
                </a:lnSpc>
                <a:buFont typeface="Arial"/>
                <a:buChar char="•"/>
              </a:pPr>
              <a:r>
                <a:rPr lang="en-US" sz="2827" spc="2">
                  <a:solidFill>
                    <a:srgbClr val="230871"/>
                  </a:solidFill>
                  <a:latin typeface="Open Sauce"/>
                  <a:ea typeface="Open Sauce"/>
                  <a:cs typeface="Open Sauce"/>
                  <a:sym typeface="Open Sauce"/>
                </a:rPr>
                <a:t>Focused on identifying top categories and publication trends.</a:t>
              </a:r>
            </a:p>
            <a:p>
              <a:pPr algn="l" marL="610451" indent="-305225" lvl="1">
                <a:lnSpc>
                  <a:spcPts val="3958"/>
                </a:lnSpc>
                <a:buFont typeface="Arial"/>
                <a:buChar char="•"/>
              </a:pPr>
              <a:r>
                <a:rPr lang="en-US" sz="2827" spc="2">
                  <a:solidFill>
                    <a:srgbClr val="230871"/>
                  </a:solidFill>
                  <a:latin typeface="Open Sauce"/>
                  <a:ea typeface="Open Sauce"/>
                  <a:cs typeface="Open Sauce"/>
                  <a:sym typeface="Open Sauce"/>
                </a:rPr>
                <a:t>Future Work: Expand the scope to include more news websites for broader analysis.</a:t>
              </a:r>
            </a:p>
            <a:p>
              <a:pPr algn="l" marL="0" indent="0" lvl="0">
                <a:lnSpc>
                  <a:spcPts val="3958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674251" y="6699528"/>
            <a:ext cx="10939499" cy="2773154"/>
            <a:chOff x="0" y="0"/>
            <a:chExt cx="2594705" cy="660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94706" cy="660400"/>
            </a:xfrm>
            <a:custGeom>
              <a:avLst/>
              <a:gdLst/>
              <a:ahLst/>
              <a:cxnLst/>
              <a:rect r="r" b="b" t="t" l="l"/>
              <a:pathLst>
                <a:path h="660400" w="2594706">
                  <a:moveTo>
                    <a:pt x="2470245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70246" y="0"/>
                  </a:lnTo>
                  <a:cubicBezTo>
                    <a:pt x="2538825" y="0"/>
                    <a:pt x="2594706" y="55880"/>
                    <a:pt x="2594706" y="124460"/>
                  </a:cubicBezTo>
                  <a:lnTo>
                    <a:pt x="2594706" y="535940"/>
                  </a:lnTo>
                  <a:cubicBezTo>
                    <a:pt x="2594706" y="604520"/>
                    <a:pt x="2538825" y="660400"/>
                    <a:pt x="2470246" y="66040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4197049" y="7557468"/>
            <a:ext cx="10939499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6999" i="true">
                <a:solidFill>
                  <a:srgbClr val="230871"/>
                </a:solidFill>
                <a:latin typeface="Touvlo Italics"/>
                <a:ea typeface="Touvlo Italics"/>
                <a:cs typeface="Touvlo Italics"/>
                <a:sym typeface="Touvlo Italics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928403" y="1244128"/>
            <a:ext cx="10070975" cy="8976433"/>
            <a:chOff x="0" y="0"/>
            <a:chExt cx="1398960" cy="12519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8960" cy="1251930"/>
            </a:xfrm>
            <a:custGeom>
              <a:avLst/>
              <a:gdLst/>
              <a:ahLst/>
              <a:cxnLst/>
              <a:rect r="r" b="b" t="t" l="l"/>
              <a:pathLst>
                <a:path h="1251930" w="1398960">
                  <a:moveTo>
                    <a:pt x="1274500" y="1251930"/>
                  </a:moveTo>
                  <a:lnTo>
                    <a:pt x="124460" y="1251930"/>
                  </a:lnTo>
                  <a:cubicBezTo>
                    <a:pt x="55880" y="1251930"/>
                    <a:pt x="0" y="1196050"/>
                    <a:pt x="0" y="112747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274500" y="0"/>
                  </a:lnTo>
                  <a:cubicBezTo>
                    <a:pt x="1343080" y="0"/>
                    <a:pt x="1398960" y="55880"/>
                    <a:pt x="1398960" y="124460"/>
                  </a:cubicBezTo>
                  <a:lnTo>
                    <a:pt x="1398960" y="1127470"/>
                  </a:lnTo>
                  <a:cubicBezTo>
                    <a:pt x="1398960" y="1196050"/>
                    <a:pt x="1343080" y="1251930"/>
                    <a:pt x="1274500" y="125193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AutoShape 4" id="4"/>
          <p:cNvSpPr/>
          <p:nvPr/>
        </p:nvSpPr>
        <p:spPr>
          <a:xfrm rot="0">
            <a:off x="0" y="1009650"/>
            <a:ext cx="18287098" cy="0"/>
          </a:xfrm>
          <a:prstGeom prst="line">
            <a:avLst/>
          </a:prstGeom>
          <a:ln cap="rnd" w="19050">
            <a:solidFill>
              <a:srgbClr val="23087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600425" y="478555"/>
            <a:ext cx="856549" cy="214137"/>
          </a:xfrm>
          <a:custGeom>
            <a:avLst/>
            <a:gdLst/>
            <a:ahLst/>
            <a:cxnLst/>
            <a:rect r="r" b="b" t="t" l="l"/>
            <a:pathLst>
              <a:path h="214137" w="856549">
                <a:moveTo>
                  <a:pt x="0" y="0"/>
                </a:moveTo>
                <a:lnTo>
                  <a:pt x="856550" y="0"/>
                </a:lnTo>
                <a:lnTo>
                  <a:pt x="856550" y="214137"/>
                </a:lnTo>
                <a:lnTo>
                  <a:pt x="0" y="2141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24025" y="2937691"/>
            <a:ext cx="990721" cy="990721"/>
          </a:xfrm>
          <a:custGeom>
            <a:avLst/>
            <a:gdLst/>
            <a:ahLst/>
            <a:cxnLst/>
            <a:rect r="r" b="b" t="t" l="l"/>
            <a:pathLst>
              <a:path h="990721" w="990721">
                <a:moveTo>
                  <a:pt x="0" y="0"/>
                </a:moveTo>
                <a:lnTo>
                  <a:pt x="990720" y="0"/>
                </a:lnTo>
                <a:lnTo>
                  <a:pt x="990720" y="990720"/>
                </a:lnTo>
                <a:lnTo>
                  <a:pt x="0" y="9907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087309" y="3928411"/>
            <a:ext cx="1258728" cy="1258728"/>
          </a:xfrm>
          <a:custGeom>
            <a:avLst/>
            <a:gdLst/>
            <a:ahLst/>
            <a:cxnLst/>
            <a:rect r="r" b="b" t="t" l="l"/>
            <a:pathLst>
              <a:path h="1258728" w="1258728">
                <a:moveTo>
                  <a:pt x="0" y="0"/>
                </a:moveTo>
                <a:lnTo>
                  <a:pt x="1258728" y="0"/>
                </a:lnTo>
                <a:lnTo>
                  <a:pt x="1258728" y="1258728"/>
                </a:lnTo>
                <a:lnTo>
                  <a:pt x="0" y="12587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619385" y="4294983"/>
            <a:ext cx="1209332" cy="1164264"/>
          </a:xfrm>
          <a:custGeom>
            <a:avLst/>
            <a:gdLst/>
            <a:ahLst/>
            <a:cxnLst/>
            <a:rect r="r" b="b" t="t" l="l"/>
            <a:pathLst>
              <a:path h="1164264" w="1209332">
                <a:moveTo>
                  <a:pt x="0" y="0"/>
                </a:moveTo>
                <a:lnTo>
                  <a:pt x="1209332" y="0"/>
                </a:lnTo>
                <a:lnTo>
                  <a:pt x="1209332" y="1164264"/>
                </a:lnTo>
                <a:lnTo>
                  <a:pt x="0" y="11642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975332" y="5327111"/>
            <a:ext cx="1301734" cy="1941789"/>
          </a:xfrm>
          <a:custGeom>
            <a:avLst/>
            <a:gdLst/>
            <a:ahLst/>
            <a:cxnLst/>
            <a:rect r="r" b="b" t="t" l="l"/>
            <a:pathLst>
              <a:path h="1941789" w="1301734">
                <a:moveTo>
                  <a:pt x="0" y="0"/>
                </a:moveTo>
                <a:lnTo>
                  <a:pt x="1301734" y="0"/>
                </a:lnTo>
                <a:lnTo>
                  <a:pt x="1301734" y="1941789"/>
                </a:lnTo>
                <a:lnTo>
                  <a:pt x="0" y="194178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8162" t="0" r="-8162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389043" y="5915551"/>
            <a:ext cx="1850159" cy="738987"/>
          </a:xfrm>
          <a:custGeom>
            <a:avLst/>
            <a:gdLst/>
            <a:ahLst/>
            <a:cxnLst/>
            <a:rect r="r" b="b" t="t" l="l"/>
            <a:pathLst>
              <a:path h="738987" w="1850159">
                <a:moveTo>
                  <a:pt x="0" y="0"/>
                </a:moveTo>
                <a:lnTo>
                  <a:pt x="1850159" y="0"/>
                </a:lnTo>
                <a:lnTo>
                  <a:pt x="1850159" y="738987"/>
                </a:lnTo>
                <a:lnTo>
                  <a:pt x="0" y="73898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711" r="0" b="-711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224199" y="8031983"/>
            <a:ext cx="1164844" cy="1164844"/>
          </a:xfrm>
          <a:custGeom>
            <a:avLst/>
            <a:gdLst/>
            <a:ahLst/>
            <a:cxnLst/>
            <a:rect r="r" b="b" t="t" l="l"/>
            <a:pathLst>
              <a:path h="1164844" w="1164844">
                <a:moveTo>
                  <a:pt x="0" y="0"/>
                </a:moveTo>
                <a:lnTo>
                  <a:pt x="1164844" y="0"/>
                </a:lnTo>
                <a:lnTo>
                  <a:pt x="1164844" y="1164843"/>
                </a:lnTo>
                <a:lnTo>
                  <a:pt x="0" y="116484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691144" y="6812783"/>
            <a:ext cx="1367916" cy="1367916"/>
          </a:xfrm>
          <a:custGeom>
            <a:avLst/>
            <a:gdLst/>
            <a:ahLst/>
            <a:cxnLst/>
            <a:rect r="r" b="b" t="t" l="l"/>
            <a:pathLst>
              <a:path h="1367916" w="1367916">
                <a:moveTo>
                  <a:pt x="0" y="0"/>
                </a:moveTo>
                <a:lnTo>
                  <a:pt x="1367916" y="0"/>
                </a:lnTo>
                <a:lnTo>
                  <a:pt x="1367916" y="1367915"/>
                </a:lnTo>
                <a:lnTo>
                  <a:pt x="0" y="136791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600425" y="2167307"/>
            <a:ext cx="7032588" cy="5223528"/>
            <a:chOff x="0" y="0"/>
            <a:chExt cx="9376784" cy="6964704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133350"/>
              <a:ext cx="9376784" cy="1543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230871"/>
                  </a:solidFill>
                  <a:latin typeface="Luciole"/>
                  <a:ea typeface="Luciole"/>
                  <a:cs typeface="Luciole"/>
                  <a:sym typeface="Luciole"/>
                </a:rPr>
                <a:t>Intoduction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719181"/>
              <a:ext cx="9376784" cy="52455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3920"/>
                </a:lnSpc>
              </a:pPr>
              <a:r>
                <a:rPr lang="en-US" b="true" sz="2800" spc="2">
                  <a:solidFill>
                    <a:srgbClr val="230871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Objective</a:t>
              </a:r>
              <a:r>
                <a:rPr lang="en-US" sz="2800" spc="2">
                  <a:solidFill>
                    <a:srgbClr val="230871"/>
                  </a:solidFill>
                  <a:latin typeface="Open Sauce"/>
                  <a:ea typeface="Open Sauce"/>
                  <a:cs typeface="Open Sauce"/>
                  <a:sym typeface="Open Sauce"/>
                </a:rPr>
                <a:t>: The objective of this project is to web scrape news data from the BBC News website and export the collected data to a CSV file for further use. This allows for easy access to organized data that can be used for analysis, visualization, or as part of a larger dataset.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609323" y="1789481"/>
            <a:ext cx="610052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10101"/>
                </a:solidFill>
                <a:latin typeface="Open Sauce"/>
                <a:ea typeface="Open Sauce"/>
                <a:cs typeface="Open Sauce"/>
                <a:sym typeface="Open Sauce"/>
              </a:rPr>
              <a:t>Tools and Libraries Used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059060" y="2700204"/>
            <a:ext cx="6573651" cy="7109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8291" indent="-254145" lvl="1">
              <a:lnSpc>
                <a:spcPts val="3766"/>
              </a:lnSpc>
              <a:buFont typeface="Arial"/>
              <a:buChar char="•"/>
            </a:pPr>
            <a:r>
              <a:rPr lang="en-US" sz="2354" i="true">
                <a:solidFill>
                  <a:srgbClr val="000000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Python: Programming language for web scraping and data handling.</a:t>
            </a:r>
          </a:p>
          <a:p>
            <a:pPr algn="l" marL="508291" indent="-254145" lvl="1">
              <a:lnSpc>
                <a:spcPts val="3766"/>
              </a:lnSpc>
              <a:buFont typeface="Arial"/>
              <a:buChar char="•"/>
            </a:pPr>
            <a:r>
              <a:rPr lang="en-US" sz="2354" i="true">
                <a:solidFill>
                  <a:srgbClr val="000000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Google Colab: Used as the Integrated Development Environment (IDE).</a:t>
            </a:r>
          </a:p>
          <a:p>
            <a:pPr algn="l" marL="508291" indent="-254145" lvl="1">
              <a:lnSpc>
                <a:spcPts val="3766"/>
              </a:lnSpc>
              <a:buFont typeface="Arial"/>
              <a:buChar char="•"/>
            </a:pPr>
            <a:r>
              <a:rPr lang="en-US" sz="2354" i="true">
                <a:solidFill>
                  <a:srgbClr val="000000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Requests: For sending HTTP requests to retrieve HTML content.</a:t>
            </a:r>
          </a:p>
          <a:p>
            <a:pPr algn="l" marL="508291" indent="-254145" lvl="1">
              <a:lnSpc>
                <a:spcPts val="3766"/>
              </a:lnSpc>
              <a:buFont typeface="Arial"/>
              <a:buChar char="•"/>
            </a:pPr>
            <a:r>
              <a:rPr lang="en-US" sz="2354" i="true">
                <a:solidFill>
                  <a:srgbClr val="000000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BeautifulSoup: To parse HTML and extract data (headlines, categories, timestamps).</a:t>
            </a:r>
          </a:p>
          <a:p>
            <a:pPr algn="l" marL="508291" indent="-254145" lvl="1">
              <a:lnSpc>
                <a:spcPts val="3766"/>
              </a:lnSpc>
              <a:buFont typeface="Arial"/>
              <a:buChar char="•"/>
            </a:pPr>
            <a:r>
              <a:rPr lang="en-US" sz="2354" i="true">
                <a:solidFill>
                  <a:srgbClr val="000000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Pandas: For organizing data into a DataFrame and exporting it to a CSV file.</a:t>
            </a:r>
          </a:p>
          <a:p>
            <a:pPr algn="l" marL="508291" indent="-254145" lvl="1">
              <a:lnSpc>
                <a:spcPts val="3766"/>
              </a:lnSpc>
              <a:buFont typeface="Arial"/>
              <a:buChar char="•"/>
            </a:pPr>
            <a:r>
              <a:rPr lang="en-US" sz="2354" i="true">
                <a:solidFill>
                  <a:srgbClr val="000000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Lxml: HTML parser to assist BeautifulSoup.</a:t>
            </a:r>
          </a:p>
          <a:p>
            <a:pPr algn="l" marL="508291" indent="-254145" lvl="1">
              <a:lnSpc>
                <a:spcPts val="3766"/>
              </a:lnSpc>
              <a:buFont typeface="Arial"/>
              <a:buChar char="•"/>
            </a:pPr>
            <a:r>
              <a:rPr lang="en-US" sz="2354" i="true">
                <a:solidFill>
                  <a:srgbClr val="000000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CSV: Output format for storing the scraped data.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95508" y="1384088"/>
            <a:ext cx="9150018" cy="2580345"/>
          </a:xfrm>
          <a:custGeom>
            <a:avLst/>
            <a:gdLst/>
            <a:ahLst/>
            <a:cxnLst/>
            <a:rect r="r" b="b" t="t" l="l"/>
            <a:pathLst>
              <a:path h="2580345" w="9150018">
                <a:moveTo>
                  <a:pt x="0" y="0"/>
                </a:moveTo>
                <a:lnTo>
                  <a:pt x="9150019" y="0"/>
                </a:lnTo>
                <a:lnTo>
                  <a:pt x="9150019" y="2580345"/>
                </a:lnTo>
                <a:lnTo>
                  <a:pt x="0" y="25803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130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95508" y="4288640"/>
            <a:ext cx="9150018" cy="5715294"/>
          </a:xfrm>
          <a:custGeom>
            <a:avLst/>
            <a:gdLst/>
            <a:ahLst/>
            <a:cxnLst/>
            <a:rect r="r" b="b" t="t" l="l"/>
            <a:pathLst>
              <a:path h="5715294" w="9150018">
                <a:moveTo>
                  <a:pt x="0" y="0"/>
                </a:moveTo>
                <a:lnTo>
                  <a:pt x="9150019" y="0"/>
                </a:lnTo>
                <a:lnTo>
                  <a:pt x="9150019" y="5715294"/>
                </a:lnTo>
                <a:lnTo>
                  <a:pt x="0" y="57152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25628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1671" y="222038"/>
            <a:ext cx="9666303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160"/>
              </a:lnSpc>
              <a:spcBef>
                <a:spcPct val="0"/>
              </a:spcBef>
            </a:pPr>
            <a:r>
              <a:rPr lang="en-US" sz="6800">
                <a:solidFill>
                  <a:srgbClr val="230871"/>
                </a:solidFill>
                <a:latin typeface="Luciole"/>
                <a:ea typeface="Luciole"/>
                <a:cs typeface="Luciole"/>
                <a:sym typeface="Luciole"/>
              </a:rPr>
              <a:t>Web Scraping Process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1671" y="1818370"/>
            <a:ext cx="8348454" cy="8129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1"/>
              </a:lnSpc>
            </a:pPr>
            <a:r>
              <a:rPr lang="en-US" sz="2444" i="true" b="true">
                <a:solidFill>
                  <a:srgbClr val="230871"/>
                </a:solidFill>
                <a:latin typeface="Open Sauce Bold Italics"/>
                <a:ea typeface="Open Sauce Bold Italics"/>
                <a:cs typeface="Open Sauce Bold Italics"/>
                <a:sym typeface="Open Sauce Bold Italics"/>
              </a:rPr>
              <a:t>Step 1: Sending HTTP Requests</a:t>
            </a:r>
          </a:p>
          <a:p>
            <a:pPr algn="l" marL="527718" indent="-263859" lvl="1">
              <a:lnSpc>
                <a:spcPts val="3421"/>
              </a:lnSpc>
              <a:buFont typeface="Arial"/>
              <a:buChar char="•"/>
            </a:pPr>
            <a:r>
              <a:rPr lang="en-US" sz="2444">
                <a:solidFill>
                  <a:srgbClr val="230871"/>
                </a:solidFill>
                <a:latin typeface="Open Sauce"/>
                <a:ea typeface="Open Sauce"/>
                <a:cs typeface="Open Sauce"/>
                <a:sym typeface="Open Sauce"/>
              </a:rPr>
              <a:t>Used the requests library to send HTTP requests to the BBC News website to retrieve HTML content.</a:t>
            </a:r>
          </a:p>
          <a:p>
            <a:pPr algn="l" marL="527718" indent="-263859" lvl="1">
              <a:lnSpc>
                <a:spcPts val="3421"/>
              </a:lnSpc>
              <a:buFont typeface="Arial"/>
              <a:buChar char="•"/>
            </a:pPr>
            <a:r>
              <a:rPr lang="en-US" sz="2444" i="true">
                <a:solidFill>
                  <a:srgbClr val="230871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Key Point: </a:t>
            </a:r>
            <a:r>
              <a:rPr lang="en-US" sz="2444">
                <a:solidFill>
                  <a:srgbClr val="230871"/>
                </a:solidFill>
                <a:latin typeface="Open Sauce"/>
                <a:ea typeface="Open Sauce"/>
                <a:cs typeface="Open Sauce"/>
                <a:sym typeface="Open Sauce"/>
              </a:rPr>
              <a:t>Connected to the BBC News website and downloaded the HTML of the page.</a:t>
            </a:r>
          </a:p>
          <a:p>
            <a:pPr algn="l">
              <a:lnSpc>
                <a:spcPts val="3421"/>
              </a:lnSpc>
            </a:pPr>
          </a:p>
          <a:p>
            <a:pPr algn="l">
              <a:lnSpc>
                <a:spcPts val="3421"/>
              </a:lnSpc>
            </a:pPr>
            <a:r>
              <a:rPr lang="en-US" sz="2444" i="true" b="true">
                <a:solidFill>
                  <a:srgbClr val="230871"/>
                </a:solidFill>
                <a:latin typeface="Open Sauce Bold Italics"/>
                <a:ea typeface="Open Sauce Bold Italics"/>
                <a:cs typeface="Open Sauce Bold Italics"/>
                <a:sym typeface="Open Sauce Bold Italics"/>
              </a:rPr>
              <a:t>Step 2: Parsing HTML Content</a:t>
            </a:r>
          </a:p>
          <a:p>
            <a:pPr algn="l" marL="527718" indent="-263859" lvl="1">
              <a:lnSpc>
                <a:spcPts val="3421"/>
              </a:lnSpc>
              <a:buFont typeface="Arial"/>
              <a:buChar char="•"/>
            </a:pPr>
            <a:r>
              <a:rPr lang="en-US" sz="2444">
                <a:solidFill>
                  <a:srgbClr val="230871"/>
                </a:solidFill>
                <a:latin typeface="Open Sauce"/>
                <a:ea typeface="Open Sauce"/>
                <a:cs typeface="Open Sauce"/>
                <a:sym typeface="Open Sauce"/>
              </a:rPr>
              <a:t>Parsed HTML using BeautifulSoup to extract relevant information such as headlines, categories, and timestamps.</a:t>
            </a:r>
          </a:p>
          <a:p>
            <a:pPr algn="l" marL="527718" indent="-263859" lvl="1">
              <a:lnSpc>
                <a:spcPts val="3421"/>
              </a:lnSpc>
              <a:buFont typeface="Arial"/>
              <a:buChar char="•"/>
            </a:pPr>
            <a:r>
              <a:rPr lang="en-US" sz="2444" i="true">
                <a:solidFill>
                  <a:srgbClr val="230871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Key Point:</a:t>
            </a:r>
            <a:r>
              <a:rPr lang="en-US" sz="2444">
                <a:solidFill>
                  <a:srgbClr val="230871"/>
                </a:solidFill>
                <a:latin typeface="Open Sauce"/>
                <a:ea typeface="Open Sauce"/>
                <a:cs typeface="Open Sauce"/>
                <a:sym typeface="Open Sauce"/>
              </a:rPr>
              <a:t> Used BeautifulSoup to navigate the HTML and locate necessary data.</a:t>
            </a:r>
          </a:p>
          <a:p>
            <a:pPr algn="l">
              <a:lnSpc>
                <a:spcPts val="3421"/>
              </a:lnSpc>
            </a:pPr>
          </a:p>
          <a:p>
            <a:pPr algn="l">
              <a:lnSpc>
                <a:spcPts val="3421"/>
              </a:lnSpc>
            </a:pPr>
            <a:r>
              <a:rPr lang="en-US" sz="2444" i="true" b="true">
                <a:solidFill>
                  <a:srgbClr val="230871"/>
                </a:solidFill>
                <a:latin typeface="Open Sauce Bold Italics"/>
                <a:ea typeface="Open Sauce Bold Italics"/>
                <a:cs typeface="Open Sauce Bold Italics"/>
                <a:sym typeface="Open Sauce Bold Italics"/>
              </a:rPr>
              <a:t>Step 3: Identifying Relevant Data Elements</a:t>
            </a:r>
          </a:p>
          <a:p>
            <a:pPr algn="l" marL="527718" indent="-263859" lvl="1">
              <a:lnSpc>
                <a:spcPts val="3421"/>
              </a:lnSpc>
              <a:buFont typeface="Arial"/>
              <a:buChar char="•"/>
            </a:pPr>
            <a:r>
              <a:rPr lang="en-US" sz="2444">
                <a:solidFill>
                  <a:srgbClr val="230871"/>
                </a:solidFill>
                <a:latin typeface="Open Sauce"/>
                <a:ea typeface="Open Sauce"/>
                <a:cs typeface="Open Sauce"/>
                <a:sym typeface="Open Sauce"/>
              </a:rPr>
              <a:t>Extracted data elements: Headlines, Category, Author, and Timestamp.</a:t>
            </a:r>
          </a:p>
          <a:p>
            <a:pPr algn="l" marL="527718" indent="-263859" lvl="1">
              <a:lnSpc>
                <a:spcPts val="3421"/>
              </a:lnSpc>
              <a:buFont typeface="Arial"/>
              <a:buChar char="•"/>
            </a:pPr>
            <a:r>
              <a:rPr lang="en-US" sz="2444" i="true">
                <a:solidFill>
                  <a:srgbClr val="230871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Key Point:</a:t>
            </a:r>
            <a:r>
              <a:rPr lang="en-US" sz="2444">
                <a:solidFill>
                  <a:srgbClr val="230871"/>
                </a:solidFill>
                <a:latin typeface="Open Sauce"/>
                <a:ea typeface="Open Sauce"/>
                <a:cs typeface="Open Sauce"/>
                <a:sym typeface="Open Sauce"/>
              </a:rPr>
              <a:t> Targeted HTML tags to extract key data like headlines and timestamps.</a:t>
            </a:r>
          </a:p>
          <a:p>
            <a:pPr algn="l" marL="0" indent="0" lvl="0">
              <a:lnSpc>
                <a:spcPts val="342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531620"/>
            <a:ext cx="18288000" cy="8755380"/>
          </a:xfrm>
          <a:custGeom>
            <a:avLst/>
            <a:gdLst/>
            <a:ahLst/>
            <a:cxnLst/>
            <a:rect r="r" b="b" t="t" l="l"/>
            <a:pathLst>
              <a:path h="8755380" w="18288000">
                <a:moveTo>
                  <a:pt x="0" y="0"/>
                </a:moveTo>
                <a:lnTo>
                  <a:pt x="18288000" y="0"/>
                </a:lnTo>
                <a:lnTo>
                  <a:pt x="18288000" y="8755380"/>
                </a:lnTo>
                <a:lnTo>
                  <a:pt x="0" y="8755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26689" y="49864"/>
            <a:ext cx="13034623" cy="1115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75"/>
              </a:lnSpc>
              <a:spcBef>
                <a:spcPct val="0"/>
              </a:spcBef>
            </a:pPr>
            <a:r>
              <a:rPr lang="en-US" sz="6562">
                <a:solidFill>
                  <a:srgbClr val="230871"/>
                </a:solidFill>
                <a:latin typeface="Luciole"/>
                <a:ea typeface="Luciole"/>
                <a:cs typeface="Luciole"/>
                <a:sym typeface="Luciole"/>
              </a:rPr>
              <a:t>Inspecting Webpage Elements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64648"/>
            <a:ext cx="6744273" cy="1115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75"/>
              </a:lnSpc>
              <a:spcBef>
                <a:spcPct val="0"/>
              </a:spcBef>
            </a:pPr>
            <a:r>
              <a:rPr lang="en-US" sz="6562">
                <a:solidFill>
                  <a:srgbClr val="230871"/>
                </a:solidFill>
                <a:latin typeface="Luciole"/>
                <a:ea typeface="Luciole"/>
                <a:cs typeface="Luciole"/>
                <a:sym typeface="Luciole"/>
              </a:rPr>
              <a:t>Data Extraction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1259594"/>
            <a:ext cx="16736997" cy="8900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56"/>
              </a:lnSpc>
              <a:spcBef>
                <a:spcPct val="0"/>
              </a:spcBef>
            </a:pPr>
            <a:r>
              <a:rPr lang="en-US" b="true" sz="2826" i="true">
                <a:solidFill>
                  <a:srgbClr val="230871"/>
                </a:solidFill>
                <a:latin typeface="Open Sauce Bold Italics"/>
                <a:ea typeface="Open Sauce Bold Italics"/>
                <a:cs typeface="Open Sauce Bold Italics"/>
                <a:sym typeface="Open Sauce Bold Italics"/>
              </a:rPr>
              <a:t>Ove</a:t>
            </a:r>
            <a:r>
              <a:rPr lang="en-US" b="true" sz="2826" i="true" u="none">
                <a:solidFill>
                  <a:srgbClr val="230871"/>
                </a:solidFill>
                <a:latin typeface="Open Sauce Bold Italics"/>
                <a:ea typeface="Open Sauce Bold Italics"/>
                <a:cs typeface="Open Sauce Bold Italics"/>
                <a:sym typeface="Open Sauce Bold Italics"/>
              </a:rPr>
              <a:t>rview of Extracted Elements:</a:t>
            </a:r>
          </a:p>
          <a:p>
            <a:pPr algn="l" marL="610198" indent="-305099" lvl="1">
              <a:lnSpc>
                <a:spcPts val="3956"/>
              </a:lnSpc>
              <a:spcBef>
                <a:spcPct val="0"/>
              </a:spcBef>
              <a:buFont typeface="Arial"/>
              <a:buChar char="•"/>
            </a:pPr>
            <a:r>
              <a:rPr lang="en-US" sz="2826" u="none">
                <a:solidFill>
                  <a:srgbClr val="230871"/>
                </a:solidFill>
                <a:latin typeface="Open Sauce"/>
                <a:ea typeface="Open Sauce"/>
                <a:cs typeface="Open Sauce"/>
                <a:sym typeface="Open Sauce"/>
              </a:rPr>
              <a:t>Headlines: Extracted the title of each news article to understand what topics are trending.</a:t>
            </a:r>
          </a:p>
          <a:p>
            <a:pPr algn="l" marL="610198" indent="-305099" lvl="1">
              <a:lnSpc>
                <a:spcPts val="3956"/>
              </a:lnSpc>
              <a:spcBef>
                <a:spcPct val="0"/>
              </a:spcBef>
              <a:buFont typeface="Arial"/>
              <a:buChar char="•"/>
            </a:pPr>
            <a:r>
              <a:rPr lang="en-US" sz="2826" u="none">
                <a:solidFill>
                  <a:srgbClr val="230871"/>
                </a:solidFill>
                <a:latin typeface="Open Sauce"/>
                <a:ea typeface="Open Sauce"/>
                <a:cs typeface="Open Sauce"/>
                <a:sym typeface="Open Sauce"/>
              </a:rPr>
              <a:t>Category: Retrieved the category or section to identify the type of content (e.g., World, Technology).</a:t>
            </a:r>
          </a:p>
          <a:p>
            <a:pPr algn="l" marL="610198" indent="-305099" lvl="1">
              <a:lnSpc>
                <a:spcPts val="3956"/>
              </a:lnSpc>
              <a:spcBef>
                <a:spcPct val="0"/>
              </a:spcBef>
              <a:buFont typeface="Arial"/>
              <a:buChar char="•"/>
            </a:pPr>
            <a:r>
              <a:rPr lang="en-US" sz="2826" u="none">
                <a:solidFill>
                  <a:srgbClr val="230871"/>
                </a:solidFill>
                <a:latin typeface="Open Sauce"/>
                <a:ea typeface="Open Sauce"/>
                <a:cs typeface="Open Sauce"/>
                <a:sym typeface="Open Sauce"/>
              </a:rPr>
              <a:t>Author: Tried to capture the author's name, but in cases where it wasn't available, this field was left as None.</a:t>
            </a:r>
          </a:p>
          <a:p>
            <a:pPr algn="l" marL="610198" indent="-305099" lvl="1">
              <a:lnSpc>
                <a:spcPts val="3956"/>
              </a:lnSpc>
              <a:spcBef>
                <a:spcPct val="0"/>
              </a:spcBef>
              <a:buFont typeface="Arial"/>
              <a:buChar char="•"/>
            </a:pPr>
            <a:r>
              <a:rPr lang="en-US" sz="2826" u="none">
                <a:solidFill>
                  <a:srgbClr val="230871"/>
                </a:solidFill>
                <a:latin typeface="Open Sauce"/>
                <a:ea typeface="Open Sauce"/>
                <a:cs typeface="Open Sauce"/>
                <a:sym typeface="Open Sauce"/>
              </a:rPr>
              <a:t>Timestamp: Collected the publication date to understand when the articles were released and to identify any patterns over time.</a:t>
            </a:r>
          </a:p>
          <a:p>
            <a:pPr algn="l">
              <a:lnSpc>
                <a:spcPts val="3956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956"/>
              </a:lnSpc>
              <a:spcBef>
                <a:spcPct val="0"/>
              </a:spcBef>
            </a:pPr>
            <a:r>
              <a:rPr lang="en-US" b="true" sz="2826" i="true" u="none">
                <a:solidFill>
                  <a:srgbClr val="230871"/>
                </a:solidFill>
                <a:latin typeface="Open Sauce Bold Italics"/>
                <a:ea typeface="Open Sauce Bold Italics"/>
                <a:cs typeface="Open Sauce Bold Italics"/>
                <a:sym typeface="Open Sauce Bold Italics"/>
              </a:rPr>
              <a:t>Methodology</a:t>
            </a:r>
          </a:p>
          <a:p>
            <a:pPr algn="l" marL="610198" indent="-305099" lvl="1">
              <a:lnSpc>
                <a:spcPts val="3956"/>
              </a:lnSpc>
              <a:spcBef>
                <a:spcPct val="0"/>
              </a:spcBef>
              <a:buFont typeface="Arial"/>
              <a:buChar char="•"/>
            </a:pPr>
            <a:r>
              <a:rPr lang="en-US" sz="2826" u="none">
                <a:solidFill>
                  <a:srgbClr val="230871"/>
                </a:solidFill>
                <a:latin typeface="Open Sauce"/>
                <a:ea typeface="Open Sauce"/>
                <a:cs typeface="Open Sauce"/>
                <a:sym typeface="Open Sauce"/>
              </a:rPr>
              <a:t>Used BeautifulSoup to parse the HTML and identify specific tags to extract these elements.</a:t>
            </a:r>
          </a:p>
          <a:p>
            <a:pPr algn="l" marL="610198" indent="-305099" lvl="1">
              <a:lnSpc>
                <a:spcPts val="3956"/>
              </a:lnSpc>
              <a:spcBef>
                <a:spcPct val="0"/>
              </a:spcBef>
              <a:buFont typeface="Arial"/>
              <a:buChar char="•"/>
            </a:pPr>
            <a:r>
              <a:rPr lang="en-US" sz="2826" u="none">
                <a:solidFill>
                  <a:srgbClr val="230871"/>
                </a:solidFill>
                <a:latin typeface="Open Sauce"/>
                <a:ea typeface="Open Sauce"/>
                <a:cs typeface="Open Sauce"/>
                <a:sym typeface="Open Sauce"/>
              </a:rPr>
              <a:t>Stored the extracted data in a structured format (a DataFrame) for ease of analysis and storage.</a:t>
            </a:r>
          </a:p>
          <a:p>
            <a:pPr algn="l">
              <a:lnSpc>
                <a:spcPts val="3956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956"/>
              </a:lnSpc>
              <a:spcBef>
                <a:spcPct val="0"/>
              </a:spcBef>
            </a:pPr>
            <a:r>
              <a:rPr lang="en-US" b="true" sz="2826" i="true" u="none">
                <a:solidFill>
                  <a:srgbClr val="230871"/>
                </a:solidFill>
                <a:latin typeface="Open Sauce Bold Italics"/>
                <a:ea typeface="Open Sauce Bold Italics"/>
                <a:cs typeface="Open Sauce Bold Italics"/>
                <a:sym typeface="Open Sauce Bold Italics"/>
              </a:rPr>
              <a:t>Key Point:</a:t>
            </a:r>
          </a:p>
          <a:p>
            <a:pPr algn="l" marL="610198" indent="-305099" lvl="1">
              <a:lnSpc>
                <a:spcPts val="3956"/>
              </a:lnSpc>
              <a:spcBef>
                <a:spcPct val="0"/>
              </a:spcBef>
              <a:buFont typeface="Arial"/>
              <a:buChar char="•"/>
            </a:pPr>
            <a:r>
              <a:rPr lang="en-US" sz="2826" u="none">
                <a:solidFill>
                  <a:srgbClr val="230871"/>
                </a:solidFill>
                <a:latin typeface="Open Sauce"/>
                <a:ea typeface="Open Sauce"/>
                <a:cs typeface="Open Sauce"/>
                <a:sym typeface="Open Sauce"/>
              </a:rPr>
              <a:t>The extracted data included headlines, categories, authors, and timestamps, providing a comprehensive dataset for further analysis.</a:t>
            </a:r>
          </a:p>
          <a:p>
            <a:pPr algn="l" marL="0" indent="0" lvl="0">
              <a:lnSpc>
                <a:spcPts val="395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2017" y="171450"/>
            <a:ext cx="6766982" cy="161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00"/>
              </a:lnSpc>
              <a:spcBef>
                <a:spcPct val="0"/>
              </a:spcBef>
            </a:pPr>
            <a:r>
              <a:rPr lang="en-US" sz="5000">
                <a:solidFill>
                  <a:srgbClr val="230871"/>
                </a:solidFill>
                <a:latin typeface="Luciole"/>
                <a:ea typeface="Luciole"/>
                <a:cs typeface="Luciole"/>
                <a:sym typeface="Luciole"/>
              </a:rPr>
              <a:t>Data Extraction Code and Output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7197951" y="463199"/>
            <a:ext cx="11358702" cy="10057541"/>
          </a:xfrm>
          <a:custGeom>
            <a:avLst/>
            <a:gdLst/>
            <a:ahLst/>
            <a:cxnLst/>
            <a:rect r="r" b="b" t="t" l="l"/>
            <a:pathLst>
              <a:path h="10057541" w="11358702">
                <a:moveTo>
                  <a:pt x="0" y="0"/>
                </a:moveTo>
                <a:lnTo>
                  <a:pt x="11358702" y="0"/>
                </a:lnTo>
                <a:lnTo>
                  <a:pt x="11358702" y="10057541"/>
                </a:lnTo>
                <a:lnTo>
                  <a:pt x="0" y="100575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637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77656" y="4724400"/>
            <a:ext cx="1815703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i="true">
                <a:solidFill>
                  <a:srgbClr val="230871">
                    <a:alpha val="55686"/>
                  </a:srgbClr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~Code</a:t>
            </a:r>
          </a:p>
        </p:txBody>
      </p:sp>
      <p:sp>
        <p:nvSpPr>
          <p:cNvPr name="AutoShape 5" id="5"/>
          <p:cNvSpPr/>
          <p:nvPr/>
        </p:nvSpPr>
        <p:spPr>
          <a:xfrm>
            <a:off x="7059474" y="-3344322"/>
            <a:ext cx="0" cy="17326678"/>
          </a:xfrm>
          <a:prstGeom prst="line">
            <a:avLst/>
          </a:prstGeom>
          <a:ln cap="rnd" w="19050">
            <a:solidFill>
              <a:srgbClr val="230871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414945"/>
            <a:ext cx="18288000" cy="7360920"/>
          </a:xfrm>
          <a:custGeom>
            <a:avLst/>
            <a:gdLst/>
            <a:ahLst/>
            <a:cxnLst/>
            <a:rect r="r" b="b" t="t" l="l"/>
            <a:pathLst>
              <a:path h="7360920" w="18288000">
                <a:moveTo>
                  <a:pt x="0" y="0"/>
                </a:moveTo>
                <a:lnTo>
                  <a:pt x="18288000" y="0"/>
                </a:lnTo>
                <a:lnTo>
                  <a:pt x="18288000" y="7360920"/>
                </a:lnTo>
                <a:lnTo>
                  <a:pt x="0" y="73609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680759" y="952500"/>
            <a:ext cx="2199799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i="true">
                <a:solidFill>
                  <a:srgbClr val="230871">
                    <a:alpha val="55686"/>
                  </a:srgbClr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~Output</a:t>
            </a:r>
          </a:p>
        </p:txBody>
      </p:sp>
      <p:sp>
        <p:nvSpPr>
          <p:cNvPr name="AutoShape 4" id="4"/>
          <p:cNvSpPr/>
          <p:nvPr/>
        </p:nvSpPr>
        <p:spPr>
          <a:xfrm>
            <a:off x="-518641" y="2226778"/>
            <a:ext cx="19325281" cy="0"/>
          </a:xfrm>
          <a:prstGeom prst="line">
            <a:avLst/>
          </a:prstGeom>
          <a:ln cap="rnd" w="19050">
            <a:solidFill>
              <a:srgbClr val="230871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4380" y="923267"/>
            <a:ext cx="16067815" cy="9353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3"/>
              </a:lnSpc>
            </a:pPr>
            <a:r>
              <a:rPr lang="en-US" b="true" sz="2237" i="true">
                <a:solidFill>
                  <a:srgbClr val="230871"/>
                </a:solidFill>
                <a:latin typeface="Open Sauce Bold Italics"/>
                <a:ea typeface="Open Sauce Bold Italics"/>
                <a:cs typeface="Open Sauce Bold Italics"/>
                <a:sym typeface="Open Sauce Bold Italics"/>
                <a:hlinkClick r:id="rId2" action="ppaction://hlinksldjump"/>
              </a:rPr>
              <a:t>Organizing Data</a:t>
            </a:r>
          </a:p>
          <a:p>
            <a:pPr algn="l" marL="483158" indent="-241579" lvl="1">
              <a:lnSpc>
                <a:spcPts val="3133"/>
              </a:lnSpc>
              <a:buFont typeface="Arial"/>
              <a:buChar char="•"/>
            </a:pPr>
            <a:r>
              <a:rPr lang="en-US" sz="2237">
                <a:solidFill>
                  <a:srgbClr val="230871"/>
                </a:solidFill>
                <a:latin typeface="Open Sauce"/>
                <a:ea typeface="Open Sauce"/>
                <a:cs typeface="Open Sauce"/>
                <a:sym typeface="Open Sauce"/>
                <a:hlinkClick r:id="rId2" action="ppaction://hlinksldjump"/>
              </a:rPr>
              <a:t>After extraction, data was organized using pandas int</a:t>
            </a:r>
            <a:r>
              <a:rPr lang="en-US" sz="2237">
                <a:solidFill>
                  <a:srgbClr val="230871"/>
                </a:solidFill>
                <a:latin typeface="Open Sauce"/>
                <a:ea typeface="Open Sauce"/>
                <a:cs typeface="Open Sauce"/>
                <a:sym typeface="Open Sauce"/>
                <a:hlinkClick r:id="rId2" action="ppaction://hlinksldjump"/>
              </a:rPr>
              <a:t>o a structured DataFrame.</a:t>
            </a:r>
          </a:p>
          <a:p>
            <a:pPr algn="l" marL="483158" indent="-241579" lvl="1">
              <a:lnSpc>
                <a:spcPts val="3133"/>
              </a:lnSpc>
              <a:buFont typeface="Arial"/>
              <a:buChar char="•"/>
            </a:pPr>
            <a:r>
              <a:rPr lang="en-US" sz="2237">
                <a:solidFill>
                  <a:srgbClr val="230871"/>
                </a:solidFill>
                <a:latin typeface="Open Sauce"/>
                <a:ea typeface="Open Sauce"/>
                <a:cs typeface="Open Sauce"/>
                <a:sym typeface="Open Sauce"/>
                <a:hlinkClick r:id="rId2" action="ppaction://hlinksldjump"/>
              </a:rPr>
              <a:t>This tabular format makes it easy to manipulate and analyze the dataset.</a:t>
            </a:r>
          </a:p>
          <a:p>
            <a:pPr algn="l">
              <a:lnSpc>
                <a:spcPts val="3133"/>
              </a:lnSpc>
            </a:pPr>
          </a:p>
          <a:p>
            <a:pPr algn="l" marL="0" indent="0" lvl="0">
              <a:lnSpc>
                <a:spcPts val="3133"/>
              </a:lnSpc>
            </a:pPr>
            <a:r>
              <a:rPr lang="en-US" b="true" sz="2237" i="true">
                <a:solidFill>
                  <a:srgbClr val="230871"/>
                </a:solidFill>
                <a:latin typeface="Open Sauce Bold Italics"/>
                <a:ea typeface="Open Sauce Bold Italics"/>
                <a:cs typeface="Open Sauce Bold Italics"/>
                <a:sym typeface="Open Sauce Bold Italics"/>
                <a:hlinkClick r:id="rId2" action="ppaction://hlinksldjump"/>
              </a:rPr>
              <a:t>Dropping Author Column</a:t>
            </a:r>
          </a:p>
          <a:p>
            <a:pPr algn="l" marL="483158" indent="-241579" lvl="1">
              <a:lnSpc>
                <a:spcPts val="3133"/>
              </a:lnSpc>
              <a:buFont typeface="Arial"/>
              <a:buChar char="•"/>
            </a:pPr>
            <a:r>
              <a:rPr lang="en-US" sz="2237">
                <a:solidFill>
                  <a:srgbClr val="230871"/>
                </a:solidFill>
                <a:latin typeface="Open Sauce"/>
                <a:ea typeface="Open Sauce"/>
                <a:cs typeface="Open Sauce"/>
                <a:sym typeface="Open Sauce"/>
                <a:hlinkClick r:id="rId2" action="ppaction://hlinksldjump"/>
              </a:rPr>
              <a:t>The Author column was dropped as most articles did not provide author information, making the column largely empty and unnecessary.</a:t>
            </a:r>
          </a:p>
          <a:p>
            <a:pPr algn="l">
              <a:lnSpc>
                <a:spcPts val="3133"/>
              </a:lnSpc>
            </a:pPr>
          </a:p>
          <a:p>
            <a:pPr algn="l" marL="0" indent="0" lvl="0">
              <a:lnSpc>
                <a:spcPts val="3133"/>
              </a:lnSpc>
            </a:pPr>
            <a:r>
              <a:rPr lang="en-US" b="true" sz="2237" i="true">
                <a:solidFill>
                  <a:srgbClr val="230871"/>
                </a:solidFill>
                <a:latin typeface="Open Sauce Bold Italics"/>
                <a:ea typeface="Open Sauce Bold Italics"/>
                <a:cs typeface="Open Sauce Bold Italics"/>
                <a:sym typeface="Open Sauce Bold Italics"/>
                <a:hlinkClick r:id="rId2" action="ppaction://hlinksldjump"/>
              </a:rPr>
              <a:t>Converting Timestamp to Date-Time Format</a:t>
            </a:r>
          </a:p>
          <a:p>
            <a:pPr algn="l" marL="483158" indent="-241579" lvl="1">
              <a:lnSpc>
                <a:spcPts val="3133"/>
              </a:lnSpc>
              <a:buFont typeface="Arial"/>
              <a:buChar char="•"/>
            </a:pPr>
            <a:r>
              <a:rPr lang="en-US" sz="2237">
                <a:solidFill>
                  <a:srgbClr val="230871"/>
                </a:solidFill>
                <a:latin typeface="Open Sauce"/>
                <a:ea typeface="Open Sauce"/>
                <a:cs typeface="Open Sauce"/>
                <a:sym typeface="Open Sauce"/>
                <a:hlinkClick r:id="rId2" action="ppaction://hlinksldjump"/>
              </a:rPr>
              <a:t>The Timestamp was converted into a date-time format to facilitate accurate analysis, especially for identifying time-based trends.</a:t>
            </a:r>
          </a:p>
          <a:p>
            <a:pPr algn="l">
              <a:lnSpc>
                <a:spcPts val="3133"/>
              </a:lnSpc>
            </a:pPr>
          </a:p>
          <a:p>
            <a:pPr algn="l" marL="0" indent="0" lvl="0">
              <a:lnSpc>
                <a:spcPts val="3133"/>
              </a:lnSpc>
            </a:pPr>
            <a:r>
              <a:rPr lang="en-US" b="true" sz="2237" i="true">
                <a:solidFill>
                  <a:srgbClr val="230871"/>
                </a:solidFill>
                <a:latin typeface="Open Sauce Bold Italics"/>
                <a:ea typeface="Open Sauce Bold Italics"/>
                <a:cs typeface="Open Sauce Bold Italics"/>
                <a:sym typeface="Open Sauce Bold Italics"/>
                <a:hlinkClick r:id="rId2" action="ppaction://hlinksldjump"/>
              </a:rPr>
              <a:t>Handling Missing Values</a:t>
            </a:r>
          </a:p>
          <a:p>
            <a:pPr algn="l" marL="483158" indent="-241579" lvl="1">
              <a:lnSpc>
                <a:spcPts val="3133"/>
              </a:lnSpc>
              <a:buFont typeface="Arial"/>
              <a:buChar char="•"/>
            </a:pPr>
            <a:r>
              <a:rPr lang="en-US" sz="2237">
                <a:solidFill>
                  <a:srgbClr val="230871"/>
                </a:solidFill>
                <a:latin typeface="Open Sauce"/>
                <a:ea typeface="Open Sauce"/>
                <a:cs typeface="Open Sauce"/>
                <a:sym typeface="Open Sauce"/>
                <a:hlinkClick r:id="rId2" action="ppaction://hlinksldjump"/>
              </a:rPr>
              <a:t>Rows with missing or NaN values in important columns like Category and Timestamp were removed.</a:t>
            </a:r>
          </a:p>
          <a:p>
            <a:pPr algn="l" marL="483158" indent="-241579" lvl="1">
              <a:lnSpc>
                <a:spcPts val="3133"/>
              </a:lnSpc>
              <a:buFont typeface="Arial"/>
              <a:buChar char="•"/>
            </a:pPr>
            <a:r>
              <a:rPr lang="en-US" sz="2237">
                <a:solidFill>
                  <a:srgbClr val="230871"/>
                </a:solidFill>
                <a:latin typeface="Open Sauce"/>
                <a:ea typeface="Open Sauce"/>
                <a:cs typeface="Open Sauce"/>
                <a:sym typeface="Open Sauce"/>
                <a:hlinkClick r:id="rId2" action="ppaction://hlinksldjump"/>
              </a:rPr>
              <a:t>This step ensured the data remained consistent and meaningful for analysis.</a:t>
            </a:r>
          </a:p>
          <a:p>
            <a:pPr algn="l">
              <a:lnSpc>
                <a:spcPts val="3133"/>
              </a:lnSpc>
            </a:pPr>
          </a:p>
          <a:p>
            <a:pPr algn="l" marL="0" indent="0" lvl="0">
              <a:lnSpc>
                <a:spcPts val="3133"/>
              </a:lnSpc>
            </a:pPr>
            <a:r>
              <a:rPr lang="en-US" b="true" sz="2237" i="true">
                <a:solidFill>
                  <a:srgbClr val="230871"/>
                </a:solidFill>
                <a:latin typeface="Open Sauce Bold Italics"/>
                <a:ea typeface="Open Sauce Bold Italics"/>
                <a:cs typeface="Open Sauce Bold Italics"/>
                <a:sym typeface="Open Sauce Bold Italics"/>
                <a:hlinkClick r:id="rId2" action="ppaction://hlinksldjump"/>
              </a:rPr>
              <a:t>Storing Data</a:t>
            </a:r>
          </a:p>
          <a:p>
            <a:pPr algn="l" marL="483158" indent="-241579" lvl="1">
              <a:lnSpc>
                <a:spcPts val="3133"/>
              </a:lnSpc>
              <a:buFont typeface="Arial"/>
              <a:buChar char="•"/>
            </a:pPr>
            <a:r>
              <a:rPr lang="en-US" sz="2237">
                <a:solidFill>
                  <a:srgbClr val="230871"/>
                </a:solidFill>
                <a:latin typeface="Open Sauce"/>
                <a:ea typeface="Open Sauce"/>
                <a:cs typeface="Open Sauce"/>
                <a:sym typeface="Open Sauce"/>
                <a:hlinkClick r:id="rId2" action="ppaction://hlinksldjump"/>
              </a:rPr>
              <a:t>The cleaned and structured data was then exported to a CSV file.</a:t>
            </a:r>
          </a:p>
          <a:p>
            <a:pPr algn="l" marL="483158" indent="-241579" lvl="1">
              <a:lnSpc>
                <a:spcPts val="3133"/>
              </a:lnSpc>
              <a:buFont typeface="Arial"/>
              <a:buChar char="•"/>
            </a:pPr>
            <a:r>
              <a:rPr lang="en-US" sz="2237">
                <a:solidFill>
                  <a:srgbClr val="230871"/>
                </a:solidFill>
                <a:latin typeface="Open Sauce"/>
                <a:ea typeface="Open Sauce"/>
                <a:cs typeface="Open Sauce"/>
                <a:sym typeface="Open Sauce"/>
                <a:hlinkClick r:id="rId2" action="ppaction://hlinksldjump"/>
              </a:rPr>
              <a:t>This format allows easy sharing, storage, and further use of the dataset for analysis or visualization.</a:t>
            </a:r>
          </a:p>
          <a:p>
            <a:pPr algn="l">
              <a:lnSpc>
                <a:spcPts val="3133"/>
              </a:lnSpc>
            </a:pPr>
          </a:p>
          <a:p>
            <a:pPr algn="l" marL="0" indent="0" lvl="0">
              <a:lnSpc>
                <a:spcPts val="3133"/>
              </a:lnSpc>
            </a:pPr>
            <a:r>
              <a:rPr lang="en-US" b="true" sz="2237" i="true">
                <a:solidFill>
                  <a:srgbClr val="230871"/>
                </a:solidFill>
                <a:latin typeface="Open Sauce Bold Italics"/>
                <a:ea typeface="Open Sauce Bold Italics"/>
                <a:cs typeface="Open Sauce Bold Italics"/>
                <a:sym typeface="Open Sauce Bold Italics"/>
                <a:hlinkClick r:id="rId2" action="ppaction://hlinksldjump"/>
              </a:rPr>
              <a:t>Key Point:</a:t>
            </a:r>
          </a:p>
          <a:p>
            <a:pPr algn="l" marL="483158" indent="-241579" lvl="1">
              <a:lnSpc>
                <a:spcPts val="3133"/>
              </a:lnSpc>
              <a:buFont typeface="Arial"/>
              <a:buChar char="•"/>
            </a:pPr>
            <a:r>
              <a:rPr lang="en-US" sz="2237">
                <a:solidFill>
                  <a:srgbClr val="230871"/>
                </a:solidFill>
                <a:latin typeface="Open Sauce"/>
                <a:ea typeface="Open Sauce"/>
                <a:cs typeface="Open Sauce"/>
                <a:sym typeface="Open Sauce"/>
                <a:hlinkClick r:id="rId2" action="ppaction://hlinksldjump"/>
              </a:rPr>
              <a:t>The data was cleaned and prepared by dropping unnecessary columns, handling missing values, and exporting the organized dataset to a CSV file</a:t>
            </a:r>
            <a:r>
              <a:rPr lang="en-US" sz="2237">
                <a:solidFill>
                  <a:srgbClr val="230871"/>
                </a:solidFill>
                <a:latin typeface="Open Sauce"/>
                <a:ea typeface="Open Sauce"/>
                <a:cs typeface="Open Sauce"/>
                <a:sym typeface="Open Sauce"/>
              </a:rPr>
              <a:t>.</a:t>
            </a:r>
          </a:p>
          <a:p>
            <a:pPr algn="l" marL="0" indent="0" lvl="0">
              <a:lnSpc>
                <a:spcPts val="3133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359287" y="-77208"/>
            <a:ext cx="6601090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230871"/>
                </a:solidFill>
                <a:latin typeface="Luciole"/>
                <a:ea typeface="Luciole"/>
                <a:cs typeface="Luciole"/>
                <a:sym typeface="Luciole"/>
              </a:rPr>
              <a:t>Data Preparation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88980" y="1108504"/>
            <a:ext cx="9847674" cy="2139180"/>
          </a:xfrm>
          <a:custGeom>
            <a:avLst/>
            <a:gdLst/>
            <a:ahLst/>
            <a:cxnLst/>
            <a:rect r="r" b="b" t="t" l="l"/>
            <a:pathLst>
              <a:path h="2139180" w="9847674">
                <a:moveTo>
                  <a:pt x="0" y="0"/>
                </a:moveTo>
                <a:lnTo>
                  <a:pt x="9847674" y="0"/>
                </a:lnTo>
                <a:lnTo>
                  <a:pt x="9847674" y="2139181"/>
                </a:lnTo>
                <a:lnTo>
                  <a:pt x="0" y="21391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23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85962" y="3323885"/>
            <a:ext cx="14516076" cy="4899176"/>
          </a:xfrm>
          <a:custGeom>
            <a:avLst/>
            <a:gdLst/>
            <a:ahLst/>
            <a:cxnLst/>
            <a:rect r="r" b="b" t="t" l="l"/>
            <a:pathLst>
              <a:path h="4899176" w="14516076">
                <a:moveTo>
                  <a:pt x="0" y="0"/>
                </a:moveTo>
                <a:lnTo>
                  <a:pt x="14516076" y="0"/>
                </a:lnTo>
                <a:lnTo>
                  <a:pt x="14516076" y="4899175"/>
                </a:lnTo>
                <a:lnTo>
                  <a:pt x="0" y="48991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23595" y="8299260"/>
            <a:ext cx="14578443" cy="7531377"/>
          </a:xfrm>
          <a:custGeom>
            <a:avLst/>
            <a:gdLst/>
            <a:ahLst/>
            <a:cxnLst/>
            <a:rect r="r" b="b" t="t" l="l"/>
            <a:pathLst>
              <a:path h="7531377" w="14578443">
                <a:moveTo>
                  <a:pt x="0" y="0"/>
                </a:moveTo>
                <a:lnTo>
                  <a:pt x="14578443" y="0"/>
                </a:lnTo>
                <a:lnTo>
                  <a:pt x="14578443" y="7531377"/>
                </a:lnTo>
                <a:lnTo>
                  <a:pt x="0" y="7531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011" r="0" b="-1011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17924" y="121805"/>
            <a:ext cx="5933926" cy="1535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35"/>
              </a:lnSpc>
              <a:spcBef>
                <a:spcPct val="0"/>
              </a:spcBef>
            </a:pPr>
            <a:r>
              <a:rPr lang="en-US" sz="4779">
                <a:solidFill>
                  <a:srgbClr val="230871"/>
                </a:solidFill>
                <a:latin typeface="Luciole"/>
                <a:ea typeface="Luciole"/>
                <a:cs typeface="Luciole"/>
                <a:sym typeface="Luciole"/>
              </a:rPr>
              <a:t>Data Preparation Code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DAGTMvmGCS4</dc:identifier>
  <dcterms:modified xsi:type="dcterms:W3CDTF">2011-08-01T06:04:30Z</dcterms:modified>
  <cp:revision>1</cp:revision>
  <dc:title>Web Scraping the World : A Deep Dive into BBC News Coverage</dc:title>
</cp:coreProperties>
</file>