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4" r:id="rId4"/>
    <p:sldId id="260" r:id="rId5"/>
    <p:sldId id="259" r:id="rId6"/>
    <p:sldId id="261" r:id="rId7"/>
    <p:sldId id="263" r:id="rId8"/>
    <p:sldId id="267" r:id="rId9"/>
    <p:sldId id="266" r:id="rId10"/>
    <p:sldId id="26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t>5/11/2019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ics.upjs.sk/~andrejkova/vyucba/PIV/PIV15_05.pdf" TargetMode="External"/><Relationship Id="rId2" Type="http://schemas.openxmlformats.org/officeDocument/2006/relationships/hyperlink" Target="https://www.root.cz/clanky/biologicke-algoritmy-5-neuronove-sit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light.nyc/projects/neural-network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342A69-687A-4078-8404-74E0A9264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59" y="1432223"/>
            <a:ext cx="10070593" cy="2956897"/>
          </a:xfrm>
        </p:spPr>
        <p:txBody>
          <a:bodyPr/>
          <a:lstStyle/>
          <a:p>
            <a:r>
              <a:rPr lang="en-US" dirty="0" err="1"/>
              <a:t>Projekt</a:t>
            </a:r>
            <a:r>
              <a:rPr lang="en-US" dirty="0"/>
              <a:t> neu</a:t>
            </a:r>
            <a:r>
              <a:rPr lang="sk-SK" dirty="0" err="1"/>
              <a:t>rónovej</a:t>
            </a:r>
            <a:r>
              <a:rPr lang="sk-SK" dirty="0"/>
              <a:t> siete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C353DCB-88C8-445F-9F47-FED4DC0402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Matej Snovák</a:t>
            </a:r>
          </a:p>
        </p:txBody>
      </p:sp>
    </p:spTree>
    <p:extLst>
      <p:ext uri="{BB962C8B-B14F-4D97-AF65-F5344CB8AC3E}">
        <p14:creationId xmlns:p14="http://schemas.microsoft.com/office/powerpoint/2010/main" val="930798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snímka obrazovky, mapa&#10;&#10;Automaticky generovaný popis">
            <a:extLst>
              <a:ext uri="{FF2B5EF4-FFF2-40B4-BE49-F238E27FC236}">
                <a16:creationId xmlns:a16="http://schemas.microsoft.com/office/drawing/2014/main" id="{8E7B5FC8-CD70-4CA2-AE55-E5ABD339E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878" y="3940446"/>
            <a:ext cx="7722914" cy="2711236"/>
          </a:xfrm>
          <a:prstGeom prst="rect">
            <a:avLst/>
          </a:prstGeom>
        </p:spPr>
      </p:pic>
      <p:pic>
        <p:nvPicPr>
          <p:cNvPr id="7" name="Obrázok 6" descr="Obrázok, na ktorom je mapa, text&#10;&#10;Automaticky generovaný popis">
            <a:extLst>
              <a:ext uri="{FF2B5EF4-FFF2-40B4-BE49-F238E27FC236}">
                <a16:creationId xmlns:a16="http://schemas.microsoft.com/office/drawing/2014/main" id="{7A070E85-886E-4FD9-96B4-0C2DC40D4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659" y="859878"/>
            <a:ext cx="7640682" cy="2840767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B32D458E-E74A-458A-9CE4-5FD17CFAFC23}"/>
              </a:ext>
            </a:extLst>
          </p:cNvPr>
          <p:cNvSpPr txBox="1"/>
          <p:nvPr/>
        </p:nvSpPr>
        <p:spPr>
          <a:xfrm>
            <a:off x="2626962" y="490546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</a:t>
            </a:r>
            <a:r>
              <a:rPr lang="sk-SK" dirty="0"/>
              <a:t>opakovaní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D84C6A23-E705-4E90-BE58-B2C065DF474C}"/>
              </a:ext>
            </a:extLst>
          </p:cNvPr>
          <p:cNvSpPr txBox="1"/>
          <p:nvPr/>
        </p:nvSpPr>
        <p:spPr>
          <a:xfrm>
            <a:off x="2626962" y="3571114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1000 opakovaní</a:t>
            </a:r>
          </a:p>
        </p:txBody>
      </p:sp>
    </p:spTree>
    <p:extLst>
      <p:ext uri="{BB962C8B-B14F-4D97-AF65-F5344CB8AC3E}">
        <p14:creationId xmlns:p14="http://schemas.microsoft.com/office/powerpoint/2010/main" val="224460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7A94A9-6312-410D-8C99-D8634E68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Zdroje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31F9FBF-8C5A-4BC6-8E70-9330D0A90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https://www.root.cz/clanky/biologicke-algoritmy-5-neuronove-site/</a:t>
            </a:r>
            <a:endParaRPr lang="en-US" dirty="0"/>
          </a:p>
          <a:p>
            <a:r>
              <a:rPr lang="sk-SK" dirty="0">
                <a:hlinkClick r:id="rId3"/>
              </a:rPr>
              <a:t>http://ics.upjs.sk/~andrejkova/vyucba/PIV/PIV15_05.pdf</a:t>
            </a:r>
            <a:endParaRPr lang="en-US" dirty="0"/>
          </a:p>
          <a:p>
            <a:r>
              <a:rPr lang="sk-SK" dirty="0">
                <a:hlinkClick r:id="rId4"/>
              </a:rPr>
              <a:t>https://enlight.nyc/projects/neural-network/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8406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709777-5D8F-4AF3-812A-5638FA8B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Dataset</a:t>
            </a:r>
            <a:endParaRPr lang="sk-SK" dirty="0"/>
          </a:p>
        </p:txBody>
      </p:sp>
      <p:pic>
        <p:nvPicPr>
          <p:cNvPr id="5" name="Zástupný objekt pre obsah 4" descr="Obrázok, na ktorom je snímka obrazovky, stena&#10;&#10;Automaticky generovaný popis">
            <a:extLst>
              <a:ext uri="{FF2B5EF4-FFF2-40B4-BE49-F238E27FC236}">
                <a16:creationId xmlns:a16="http://schemas.microsoft.com/office/drawing/2014/main" id="{F633FD63-D869-4C69-AEC1-3FC076C62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2093976"/>
            <a:ext cx="9409045" cy="2235379"/>
          </a:xfrm>
        </p:spPr>
      </p:pic>
      <p:sp>
        <p:nvSpPr>
          <p:cNvPr id="3" name="BlokTextu 2">
            <a:extLst>
              <a:ext uri="{FF2B5EF4-FFF2-40B4-BE49-F238E27FC236}">
                <a16:creationId xmlns:a16="http://schemas.microsoft.com/office/drawing/2014/main" id="{0CDF73FA-ED6A-46E1-BDDA-DA00F0895BCF}"/>
              </a:ext>
            </a:extLst>
          </p:cNvPr>
          <p:cNvSpPr txBox="1"/>
          <p:nvPr/>
        </p:nvSpPr>
        <p:spPr>
          <a:xfrm>
            <a:off x="1063752" y="4907280"/>
            <a:ext cx="88625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</a:t>
            </a:r>
            <a:r>
              <a:rPr lang="sk-SK" dirty="0"/>
              <a:t>obsahuje záznamy o vlastnostiach mušieľ, v našom modeli na základe dĺžky a výšky mušle odhadujeme jej váhu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Pri výpočtoch sa na trénovanie použilo prvých 50 riadkov </a:t>
            </a:r>
            <a:r>
              <a:rPr lang="sk-SK" dirty="0" err="1"/>
              <a:t>datasetu</a:t>
            </a:r>
            <a:r>
              <a:rPr lang="sk-SK" dirty="0"/>
              <a:t> a na testovanie ďalších 50 riadkov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Pou</a:t>
            </a:r>
            <a:r>
              <a:rPr lang="sk-SK" dirty="0"/>
              <a:t>žité knižnice: </a:t>
            </a:r>
            <a:r>
              <a:rPr lang="sk-SK" dirty="0" err="1"/>
              <a:t>pandas</a:t>
            </a:r>
            <a:r>
              <a:rPr lang="sk-SK" dirty="0"/>
              <a:t>, </a:t>
            </a:r>
            <a:r>
              <a:rPr lang="sk-SK" dirty="0" err="1"/>
              <a:t>numpy</a:t>
            </a:r>
            <a:r>
              <a:rPr lang="sk-SK" dirty="0"/>
              <a:t>, </a:t>
            </a:r>
            <a:r>
              <a:rPr lang="sk-SK" dirty="0" err="1"/>
              <a:t>matplotlib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5318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3FB8FF-0C8E-4787-A1AD-6C59941E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Sieť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D9095C1C-F7F6-4D61-8FCE-1BC8D183340F}"/>
              </a:ext>
            </a:extLst>
          </p:cNvPr>
          <p:cNvSpPr txBox="1"/>
          <p:nvPr/>
        </p:nvSpPr>
        <p:spPr>
          <a:xfrm>
            <a:off x="1069848" y="2121408"/>
            <a:ext cx="4773168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r>
              <a:rPr lang="en-US" dirty="0" err="1"/>
              <a:t>Sieť</a:t>
            </a:r>
            <a:r>
              <a:rPr lang="en-US" dirty="0"/>
              <a:t> je </a:t>
            </a:r>
            <a:r>
              <a:rPr lang="en-US" dirty="0" err="1"/>
              <a:t>viacvrstvová</a:t>
            </a:r>
            <a:r>
              <a:rPr lang="en-US" dirty="0"/>
              <a:t> a </a:t>
            </a:r>
            <a:r>
              <a:rPr lang="en-US" dirty="0" err="1"/>
              <a:t>skladá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konkrétne</a:t>
            </a:r>
            <a:r>
              <a:rPr lang="en-US" dirty="0"/>
              <a:t> z troch </a:t>
            </a:r>
            <a:r>
              <a:rPr lang="en-US" dirty="0" err="1"/>
              <a:t>vrstiev</a:t>
            </a:r>
            <a:endParaRPr lang="en-US" dirty="0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r>
              <a:rPr lang="en-US" dirty="0" err="1"/>
              <a:t>Vstupná</a:t>
            </a:r>
            <a:r>
              <a:rPr lang="en-US" dirty="0"/>
              <a:t> </a:t>
            </a:r>
            <a:r>
              <a:rPr lang="en-US" dirty="0" err="1"/>
              <a:t>vrstva</a:t>
            </a:r>
            <a:r>
              <a:rPr lang="en-US" dirty="0"/>
              <a:t> </a:t>
            </a:r>
            <a:r>
              <a:rPr lang="en-US" dirty="0" err="1"/>
              <a:t>obsahuje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neuróny</a:t>
            </a:r>
            <a:r>
              <a:rPr lang="en-US" dirty="0"/>
              <a:t> </a:t>
            </a:r>
            <a:r>
              <a:rPr lang="en-US" dirty="0" err="1"/>
              <a:t>skrytá</a:t>
            </a:r>
            <a:r>
              <a:rPr lang="en-US" dirty="0"/>
              <a:t> tri a </a:t>
            </a:r>
            <a:r>
              <a:rPr lang="en-US" dirty="0" err="1"/>
              <a:t>výstupná</a:t>
            </a:r>
            <a:r>
              <a:rPr lang="en-US" dirty="0"/>
              <a:t> </a:t>
            </a:r>
            <a:r>
              <a:rPr lang="en-US" dirty="0" err="1"/>
              <a:t>jeden</a:t>
            </a:r>
            <a:endParaRPr lang="en-US" dirty="0"/>
          </a:p>
        </p:txBody>
      </p:sp>
      <p:pic>
        <p:nvPicPr>
          <p:cNvPr id="5" name="Zástupný objekt pre obsah 4" descr="Obrázok, na ktorom je text, vektorová grafika&#10;&#10;Automaticky generovaný popis">
            <a:extLst>
              <a:ext uri="{FF2B5EF4-FFF2-40B4-BE49-F238E27FC236}">
                <a16:creationId xmlns:a16="http://schemas.microsoft.com/office/drawing/2014/main" id="{027CCD34-3B8D-411E-AF12-BEEED640C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4138" y="2193036"/>
            <a:ext cx="4335052" cy="398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BB5156-CC0A-4687-B5E4-C69C3202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Aktivačná funkcia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6EA8C3C3-BDD7-4042-99E2-D57E8D079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9928" y="3538364"/>
            <a:ext cx="5416472" cy="2835004"/>
          </a:xfrm>
        </p:spPr>
      </p:pic>
      <p:pic>
        <p:nvPicPr>
          <p:cNvPr id="7" name="Obrázok 6" descr="Obrázok, na ktorom je objekt&#10;&#10;Automaticky generovaný popis">
            <a:extLst>
              <a:ext uri="{FF2B5EF4-FFF2-40B4-BE49-F238E27FC236}">
                <a16:creationId xmlns:a16="http://schemas.microsoft.com/office/drawing/2014/main" id="{62DF30C5-C49C-4797-9452-90928F0E0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468" y="1157259"/>
            <a:ext cx="4062345" cy="876894"/>
          </a:xfrm>
          <a:prstGeom prst="rect">
            <a:avLst/>
          </a:prstGeom>
        </p:spPr>
      </p:pic>
      <p:sp>
        <p:nvSpPr>
          <p:cNvPr id="3" name="BlokTextu 2">
            <a:extLst>
              <a:ext uri="{FF2B5EF4-FFF2-40B4-BE49-F238E27FC236}">
                <a16:creationId xmlns:a16="http://schemas.microsoft.com/office/drawing/2014/main" id="{D1607B24-314E-4DE2-AF7C-1DE9F9FAE79B}"/>
              </a:ext>
            </a:extLst>
          </p:cNvPr>
          <p:cNvSpPr txBox="1"/>
          <p:nvPr/>
        </p:nvSpPr>
        <p:spPr>
          <a:xfrm>
            <a:off x="553697" y="2093976"/>
            <a:ext cx="70047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Určuje výstup neurónu a teda aké rôzne hodnoty môže neurón nadobúdať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Je výber závisí od toho čo chceme robiť a aké dáta používame, používajú sa aj lineárne ale bipolárne pre menej náročnú klasifikáciu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Sigmoid </a:t>
            </a:r>
            <a:r>
              <a:rPr lang="en-US" dirty="0" err="1"/>
              <a:t>funkcia</a:t>
            </a:r>
            <a:r>
              <a:rPr lang="en-US" dirty="0"/>
              <a:t> je </a:t>
            </a:r>
            <a:r>
              <a:rPr lang="sk-SK" dirty="0"/>
              <a:t>najpoužívanejšia pretože jej priebeh nie je taký strmý</a:t>
            </a:r>
          </a:p>
        </p:txBody>
      </p:sp>
    </p:spTree>
    <p:extLst>
      <p:ext uri="{BB962C8B-B14F-4D97-AF65-F5344CB8AC3E}">
        <p14:creationId xmlns:p14="http://schemas.microsoft.com/office/powerpoint/2010/main" val="265534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A4EFA9-C6E5-4B88-8CF3-19869199F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Forward </a:t>
            </a:r>
            <a:r>
              <a:rPr lang="sk-SK" dirty="0" err="1"/>
              <a:t>Propagation</a:t>
            </a:r>
            <a:endParaRPr lang="sk-SK" dirty="0"/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A008FE41-4505-4865-82B1-947C3D37F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583" y="2358721"/>
            <a:ext cx="4284417" cy="3709969"/>
          </a:xfrm>
        </p:spPr>
      </p:pic>
      <p:pic>
        <p:nvPicPr>
          <p:cNvPr id="5" name="Obrázok 4" descr="Obrázok, na ktorom je vnútri&#10;&#10;Automaticky generovaný popis">
            <a:extLst>
              <a:ext uri="{FF2B5EF4-FFF2-40B4-BE49-F238E27FC236}">
                <a16:creationId xmlns:a16="http://schemas.microsoft.com/office/drawing/2014/main" id="{1BA7C31A-EFA3-4448-A7F5-A03EC6D1F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311" y="1926454"/>
            <a:ext cx="4499841" cy="1841517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39D30C56-D9A3-4668-A654-FC09F07A7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2796" y="4213705"/>
            <a:ext cx="3630846" cy="12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4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6CB411-6011-49A0-BE55-2F7C735B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00" y="484632"/>
            <a:ext cx="7495874" cy="1609344"/>
          </a:xfrm>
        </p:spPr>
        <p:txBody>
          <a:bodyPr>
            <a:normAutofit/>
          </a:bodyPr>
          <a:lstStyle/>
          <a:p>
            <a:r>
              <a:rPr lang="sk-SK" dirty="0" err="1"/>
              <a:t>Backward</a:t>
            </a:r>
            <a:r>
              <a:rPr lang="sk-SK" dirty="0"/>
              <a:t> </a:t>
            </a:r>
            <a:r>
              <a:rPr lang="sk-SK" dirty="0" err="1"/>
              <a:t>Propagation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C684A47-8A27-4BEE-AA76-354FCC2BD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00" y="2121408"/>
            <a:ext cx="7495874" cy="4050792"/>
          </a:xfrm>
        </p:spPr>
        <p:txBody>
          <a:bodyPr>
            <a:normAutofit/>
          </a:bodyPr>
          <a:lstStyle/>
          <a:p>
            <a:r>
              <a:rPr lang="sk-SK" sz="1700" dirty="0"/>
              <a:t>Najčastejšie sa používa metóda Gradient </a:t>
            </a:r>
            <a:r>
              <a:rPr lang="sk-SK" sz="1700" dirty="0" err="1"/>
              <a:t>Descent</a:t>
            </a:r>
            <a:endParaRPr lang="en-US" sz="1700" b="1" dirty="0"/>
          </a:p>
          <a:p>
            <a:r>
              <a:rPr lang="en-US" sz="1700" dirty="0"/>
              <a:t>H</a:t>
            </a:r>
            <a:r>
              <a:rPr lang="sk-SK" sz="1700" dirty="0" err="1"/>
              <a:t>ľadáme</a:t>
            </a:r>
            <a:r>
              <a:rPr lang="sk-SK" sz="1700" dirty="0"/>
              <a:t> najstrmšiu oblasť, kde chyba klesá najrýchlejšie </a:t>
            </a:r>
            <a:r>
              <a:rPr lang="en-US" sz="1700" dirty="0"/>
              <a:t>(</a:t>
            </a:r>
            <a:r>
              <a:rPr lang="sk-SK" sz="1700" dirty="0"/>
              <a:t>šípka na obrázku </a:t>
            </a:r>
            <a:r>
              <a:rPr lang="en-US" sz="1700" dirty="0"/>
              <a:t>–</a:t>
            </a:r>
            <a:r>
              <a:rPr lang="en-US" sz="1700" dirty="0" err="1"/>
              <a:t>reprezentuje</a:t>
            </a:r>
            <a:r>
              <a:rPr lang="en-US" sz="1700" dirty="0"/>
              <a:t> vector </a:t>
            </a:r>
            <a:r>
              <a:rPr lang="en-US" sz="1700" dirty="0" err="1"/>
              <a:t>tzv</a:t>
            </a:r>
            <a:r>
              <a:rPr lang="en-US" sz="1700" dirty="0"/>
              <a:t>. gradient)</a:t>
            </a:r>
          </a:p>
          <a:p>
            <a:r>
              <a:rPr lang="en-US" sz="1700" dirty="0" err="1"/>
              <a:t>Postupne</a:t>
            </a:r>
            <a:r>
              <a:rPr lang="en-US" sz="1700" dirty="0"/>
              <a:t> po </a:t>
            </a:r>
            <a:r>
              <a:rPr lang="en-US" sz="1700" dirty="0" err="1"/>
              <a:t>smere</a:t>
            </a:r>
            <a:r>
              <a:rPr lang="en-US" sz="1700" dirty="0"/>
              <a:t> </a:t>
            </a:r>
            <a:r>
              <a:rPr lang="sk-SK" sz="1700" dirty="0"/>
              <a:t>šípky posúvame bod, pokiaľ sa nedostaneme do miesta s najnižšou chybou</a:t>
            </a:r>
          </a:p>
          <a:p>
            <a:r>
              <a:rPr lang="en-US" sz="1700" dirty="0" err="1"/>
              <a:t>Zistenie</a:t>
            </a:r>
            <a:r>
              <a:rPr lang="en-US" sz="1700" dirty="0"/>
              <a:t> </a:t>
            </a:r>
            <a:r>
              <a:rPr lang="en-US" sz="1700" dirty="0" err="1"/>
              <a:t>chyby</a:t>
            </a:r>
            <a:r>
              <a:rPr lang="en-US" sz="1700" dirty="0"/>
              <a:t> </a:t>
            </a:r>
            <a:r>
              <a:rPr lang="en-US" sz="1700" dirty="0" err="1"/>
              <a:t>na</a:t>
            </a:r>
            <a:r>
              <a:rPr lang="en-US" sz="1700" dirty="0"/>
              <a:t> v</a:t>
            </a:r>
            <a:r>
              <a:rPr lang="sk-SK" sz="1700" dirty="0" err="1"/>
              <a:t>ýstupe</a:t>
            </a:r>
            <a:r>
              <a:rPr lang="en-US" sz="1700" dirty="0"/>
              <a:t>:</a:t>
            </a:r>
            <a:r>
              <a:rPr lang="sk-SK" sz="1700" dirty="0"/>
              <a:t> </a:t>
            </a:r>
            <a:r>
              <a:rPr lang="sk-SK" sz="1700" b="1" dirty="0" err="1"/>
              <a:t>error</a:t>
            </a:r>
            <a:r>
              <a:rPr lang="sk-SK" sz="1700" b="1" dirty="0"/>
              <a:t> </a:t>
            </a:r>
            <a:r>
              <a:rPr lang="en-US" sz="1700" b="1" dirty="0"/>
              <a:t>= actual output – guess</a:t>
            </a:r>
          </a:p>
          <a:p>
            <a:r>
              <a:rPr lang="sk-SK" sz="1700" dirty="0"/>
              <a:t>Pomocou hodnoty posledného výstupu musíme vypočítať hodnoty chyby na jednotlivých neurónoch</a:t>
            </a:r>
          </a:p>
          <a:p>
            <a:r>
              <a:rPr lang="sk-SK" sz="1700" dirty="0"/>
              <a:t>Pomocou chýb na jednotlivých neurónoch potom modifikujeme pôvodné hodnoty váh</a:t>
            </a:r>
          </a:p>
          <a:p>
            <a:r>
              <a:rPr lang="sk-SK" sz="1700" dirty="0"/>
              <a:t>Pri tomto algoritme sa používa zderivovaná funkcia </a:t>
            </a:r>
            <a:r>
              <a:rPr lang="sk-SK" sz="1700" dirty="0" err="1"/>
              <a:t>sigmoid</a:t>
            </a:r>
            <a:r>
              <a:rPr lang="sk-SK" sz="1700" dirty="0"/>
              <a:t>, ktorá práve hovorí o rýchlosti zmeny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4A704300-DDE8-461E-8CCD-8FB98251B8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81"/>
          <a:stretch/>
        </p:blipFill>
        <p:spPr>
          <a:xfrm>
            <a:off x="8456189" y="640080"/>
            <a:ext cx="3112997" cy="2605194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907F2620-34F8-4416-A757-73CAAE103F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23" r="3" b="4650"/>
          <a:stretch/>
        </p:blipFill>
        <p:spPr>
          <a:xfrm>
            <a:off x="8456189" y="3423830"/>
            <a:ext cx="3112997" cy="260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54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548321-1606-4684-B97D-3706BC6F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Backward</a:t>
            </a:r>
            <a:r>
              <a:rPr lang="sk-SK" dirty="0"/>
              <a:t> </a:t>
            </a:r>
            <a:r>
              <a:rPr lang="sk-SK" dirty="0" err="1"/>
              <a:t>Propagation</a:t>
            </a:r>
            <a:endParaRPr lang="sk-SK" dirty="0"/>
          </a:p>
        </p:txBody>
      </p:sp>
      <p:pic>
        <p:nvPicPr>
          <p:cNvPr id="11" name="Zástupný objekt pre obsah 10">
            <a:extLst>
              <a:ext uri="{FF2B5EF4-FFF2-40B4-BE49-F238E27FC236}">
                <a16:creationId xmlns:a16="http://schemas.microsoft.com/office/drawing/2014/main" id="{722DD7C3-FD30-42FB-97CC-CECFF7815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453" y="2093976"/>
            <a:ext cx="6524724" cy="2620478"/>
          </a:xfr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51B2CD73-01F7-463D-A26C-279677113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985" y="5273297"/>
            <a:ext cx="4087680" cy="87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6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150EB5-B271-41E7-BBF2-B1C091032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</a:t>
            </a:r>
            <a:r>
              <a:rPr lang="sk-SK" dirty="0" err="1"/>
              <a:t>énovanie</a:t>
            </a:r>
            <a:r>
              <a:rPr lang="sk-SK" dirty="0"/>
              <a:t> a testovanie</a:t>
            </a:r>
          </a:p>
        </p:txBody>
      </p:sp>
      <p:pic>
        <p:nvPicPr>
          <p:cNvPr id="5" name="Obrázok 4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2EA1BBCE-B6D3-47B3-B3C0-E5C215A7B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942443"/>
            <a:ext cx="4818732" cy="2121557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6D24E701-B876-4E25-A1E3-9835E946B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670" y="2093977"/>
            <a:ext cx="4975992" cy="1335024"/>
          </a:xfrm>
          <a:prstGeom prst="rect">
            <a:avLst/>
          </a:prstGeom>
        </p:spPr>
      </p:pic>
      <p:pic>
        <p:nvPicPr>
          <p:cNvPr id="4" name="Obrázok 3">
            <a:extLst>
              <a:ext uri="{FF2B5EF4-FFF2-40B4-BE49-F238E27FC236}">
                <a16:creationId xmlns:a16="http://schemas.microsoft.com/office/drawing/2014/main" id="{1592060B-3AFF-4E78-8D9A-08EE930B0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40" y="4624540"/>
            <a:ext cx="11460285" cy="53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8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078183-9CD2-45EE-AE34-7A24627C2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888" y="37592"/>
            <a:ext cx="10058400" cy="1609344"/>
          </a:xfrm>
        </p:spPr>
        <p:txBody>
          <a:bodyPr/>
          <a:lstStyle/>
          <a:p>
            <a:r>
              <a:rPr lang="sk-SK" dirty="0" err="1"/>
              <a:t>Zobra</a:t>
            </a:r>
            <a:r>
              <a:rPr lang="en-US" dirty="0" err="1"/>
              <a:t>zenie</a:t>
            </a:r>
            <a:r>
              <a:rPr lang="en-US" dirty="0"/>
              <a:t> </a:t>
            </a:r>
            <a:r>
              <a:rPr lang="en-US" dirty="0" err="1"/>
              <a:t>procesu</a:t>
            </a:r>
            <a:r>
              <a:rPr lang="en-US" dirty="0"/>
              <a:t> u</a:t>
            </a:r>
            <a:r>
              <a:rPr lang="sk-SK" dirty="0"/>
              <a:t>č</a:t>
            </a:r>
            <a:r>
              <a:rPr lang="en-US" dirty="0" err="1"/>
              <a:t>enia</a:t>
            </a:r>
            <a:endParaRPr lang="sk-SK" dirty="0"/>
          </a:p>
        </p:txBody>
      </p:sp>
      <p:pic>
        <p:nvPicPr>
          <p:cNvPr id="11" name="Obrázok 10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15186F82-DB5B-49D0-A3A6-DC879FEBA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88" y="2788856"/>
            <a:ext cx="8068657" cy="2883524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9336BF00-872F-420D-BE10-2F2DB9C93A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524" b="6638"/>
          <a:stretch/>
        </p:blipFill>
        <p:spPr>
          <a:xfrm>
            <a:off x="754888" y="1751309"/>
            <a:ext cx="7011533" cy="68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77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 dreva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268</Words>
  <Application>Microsoft Office PowerPoint</Application>
  <PresentationFormat>Širokouhlá</PresentationFormat>
  <Paragraphs>31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Century Gothic</vt:lpstr>
      <vt:lpstr>Wingdings</vt:lpstr>
      <vt:lpstr>Typ dreva</vt:lpstr>
      <vt:lpstr>Projekt neurónovej siete</vt:lpstr>
      <vt:lpstr>Dataset</vt:lpstr>
      <vt:lpstr>Sieť</vt:lpstr>
      <vt:lpstr>Aktivačná funkcia</vt:lpstr>
      <vt:lpstr>Forward Propagation</vt:lpstr>
      <vt:lpstr>Backward Propagation</vt:lpstr>
      <vt:lpstr>Backward Propagation</vt:lpstr>
      <vt:lpstr>Trénovanie a testovanie</vt:lpstr>
      <vt:lpstr>Zobrazenie procesu učenia</vt:lpstr>
      <vt:lpstr>Prezentácia programu PowerPoint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neurónovej siete</dc:title>
  <dc:creator>Matej Snovák</dc:creator>
  <cp:lastModifiedBy>Matej Snovák</cp:lastModifiedBy>
  <cp:revision>13</cp:revision>
  <dcterms:created xsi:type="dcterms:W3CDTF">2019-05-09T12:45:21Z</dcterms:created>
  <dcterms:modified xsi:type="dcterms:W3CDTF">2019-05-11T06:37:18Z</dcterms:modified>
</cp:coreProperties>
</file>