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DE3D2-A467-FA41-A8C0-E6E49E03251B}" type="datetimeFigureOut">
              <a:rPr lang="en-US" smtClean="0"/>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296E4-6BF2-F746-BAD9-2935196A7E32}" type="slidenum">
              <a:rPr lang="en-US" smtClean="0"/>
              <a:t>‹#›</a:t>
            </a:fld>
            <a:endParaRPr lang="en-US"/>
          </a:p>
        </p:txBody>
      </p:sp>
    </p:spTree>
    <p:extLst>
      <p:ext uri="{BB962C8B-B14F-4D97-AF65-F5344CB8AC3E}">
        <p14:creationId xmlns:p14="http://schemas.microsoft.com/office/powerpoint/2010/main" val="299593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B296E4-6BF2-F746-BAD9-2935196A7E32}" type="slidenum">
              <a:rPr lang="en-US" smtClean="0"/>
              <a:t>3</a:t>
            </a:fld>
            <a:endParaRPr lang="en-US"/>
          </a:p>
        </p:txBody>
      </p:sp>
    </p:spTree>
    <p:extLst>
      <p:ext uri="{BB962C8B-B14F-4D97-AF65-F5344CB8AC3E}">
        <p14:creationId xmlns:p14="http://schemas.microsoft.com/office/powerpoint/2010/main" val="427391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B296E4-6BF2-F746-BAD9-2935196A7E32}" type="slidenum">
              <a:rPr lang="en-US" smtClean="0"/>
              <a:t>4</a:t>
            </a:fld>
            <a:endParaRPr lang="en-US"/>
          </a:p>
        </p:txBody>
      </p:sp>
    </p:spTree>
    <p:extLst>
      <p:ext uri="{BB962C8B-B14F-4D97-AF65-F5344CB8AC3E}">
        <p14:creationId xmlns:p14="http://schemas.microsoft.com/office/powerpoint/2010/main" val="74478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92B296E4-6BF2-F746-BAD9-2935196A7E32}" type="slidenum">
              <a:rPr lang="en-US" smtClean="0"/>
              <a:t>5</a:t>
            </a:fld>
            <a:endParaRPr lang="en-US"/>
          </a:p>
        </p:txBody>
      </p:sp>
    </p:spTree>
    <p:extLst>
      <p:ext uri="{BB962C8B-B14F-4D97-AF65-F5344CB8AC3E}">
        <p14:creationId xmlns:p14="http://schemas.microsoft.com/office/powerpoint/2010/main" val="1165963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22F785-77BB-DF4A-A2F0-9232AFFDD7C3}"/>
              </a:ext>
            </a:extLst>
          </p:cNvPr>
          <p:cNvSpPr>
            <a:spLocks noGrp="1"/>
          </p:cNvSpPr>
          <p:nvPr>
            <p:ph type="ctrTitle"/>
          </p:nvPr>
        </p:nvSpPr>
        <p:spPr/>
        <p:txBody>
          <a:bodyPr/>
          <a:lstStyle/>
          <a:p>
            <a:r>
              <a:rPr lang="en-GB"/>
              <a:t>Software Product line engineering</a:t>
            </a:r>
            <a:endParaRPr lang="en-US"/>
          </a:p>
        </p:txBody>
      </p:sp>
      <p:sp>
        <p:nvSpPr>
          <p:cNvPr id="3" name="Subtitle 2">
            <a:extLst>
              <a:ext uri="{FF2B5EF4-FFF2-40B4-BE49-F238E27FC236}">
                <a16:creationId xmlns:a16="http://schemas.microsoft.com/office/drawing/2014/main" xmlns="" id="{B9A2E5E7-F572-9646-87CA-5FDAB75EBAC7}"/>
              </a:ext>
            </a:extLst>
          </p:cNvPr>
          <p:cNvSpPr>
            <a:spLocks noGrp="1"/>
          </p:cNvSpPr>
          <p:nvPr>
            <p:ph type="subTitle" idx="1"/>
          </p:nvPr>
        </p:nvSpPr>
        <p:spPr/>
        <p:txBody>
          <a:bodyPr/>
          <a:lstStyle/>
          <a:p>
            <a:r>
              <a:rPr lang="en-GB"/>
              <a:t>Matei vASILACHE 3</a:t>
            </a:r>
            <a:r>
              <a:rPr lang="en-GB" baseline="30000"/>
              <a:t>rd</a:t>
            </a:r>
            <a:r>
              <a:rPr lang="en-GB"/>
              <a:t> year project</a:t>
            </a:r>
            <a:endParaRPr lang="en-US"/>
          </a:p>
        </p:txBody>
      </p:sp>
    </p:spTree>
    <p:extLst>
      <p:ext uri="{BB962C8B-B14F-4D97-AF65-F5344CB8AC3E}">
        <p14:creationId xmlns:p14="http://schemas.microsoft.com/office/powerpoint/2010/main" val="1620569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ABDF2-1858-1A47-84D3-DBB29EC1A924}"/>
              </a:ext>
            </a:extLst>
          </p:cNvPr>
          <p:cNvSpPr>
            <a:spLocks noGrp="1"/>
          </p:cNvSpPr>
          <p:nvPr>
            <p:ph type="title"/>
          </p:nvPr>
        </p:nvSpPr>
        <p:spPr/>
        <p:txBody>
          <a:bodyPr/>
          <a:lstStyle/>
          <a:p>
            <a:r>
              <a:rPr lang="en-GB"/>
              <a:t>The problem we’re facing</a:t>
            </a:r>
            <a:endParaRPr lang="en-US"/>
          </a:p>
        </p:txBody>
      </p:sp>
      <p:sp>
        <p:nvSpPr>
          <p:cNvPr id="3" name="Content Placeholder 2">
            <a:extLst>
              <a:ext uri="{FF2B5EF4-FFF2-40B4-BE49-F238E27FC236}">
                <a16:creationId xmlns:a16="http://schemas.microsoft.com/office/drawing/2014/main" xmlns="" id="{97CF4102-5F4B-3341-BE3F-F05792392679}"/>
              </a:ext>
            </a:extLst>
          </p:cNvPr>
          <p:cNvSpPr>
            <a:spLocks noGrp="1"/>
          </p:cNvSpPr>
          <p:nvPr>
            <p:ph idx="1"/>
          </p:nvPr>
        </p:nvSpPr>
        <p:spPr/>
        <p:txBody>
          <a:bodyPr/>
          <a:lstStyle/>
          <a:p>
            <a:r>
              <a:rPr lang="en-GB" dirty="0" smtClean="0"/>
              <a:t>Writing </a:t>
            </a:r>
            <a:r>
              <a:rPr lang="en-GB" dirty="0"/>
              <a:t>code over and over again.</a:t>
            </a:r>
          </a:p>
          <a:p>
            <a:r>
              <a:rPr lang="en-GB" dirty="0" smtClean="0"/>
              <a:t>Inefficiency</a:t>
            </a:r>
          </a:p>
          <a:p>
            <a:r>
              <a:rPr lang="en-GB" dirty="0"/>
              <a:t>Could we somehow have reusable bits of code</a:t>
            </a:r>
            <a:r>
              <a:rPr lang="en-GB" dirty="0" smtClean="0"/>
              <a:t>?</a:t>
            </a:r>
            <a:endParaRPr lang="en-GB" dirty="0"/>
          </a:p>
          <a:p>
            <a:r>
              <a:rPr lang="en-GB" dirty="0"/>
              <a:t>Incompatible code</a:t>
            </a:r>
          </a:p>
        </p:txBody>
      </p:sp>
    </p:spTree>
    <p:extLst>
      <p:ext uri="{BB962C8B-B14F-4D97-AF65-F5344CB8AC3E}">
        <p14:creationId xmlns:p14="http://schemas.microsoft.com/office/powerpoint/2010/main" val="3640615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9F31A-B132-2549-8A9D-A5E65AEBE1F5}"/>
              </a:ext>
            </a:extLst>
          </p:cNvPr>
          <p:cNvSpPr>
            <a:spLocks noGrp="1"/>
          </p:cNvSpPr>
          <p:nvPr>
            <p:ph type="title"/>
          </p:nvPr>
        </p:nvSpPr>
        <p:spPr/>
        <p:txBody>
          <a:bodyPr/>
          <a:lstStyle/>
          <a:p>
            <a:r>
              <a:rPr lang="en-GB"/>
              <a:t>The solution</a:t>
            </a:r>
            <a:endParaRPr lang="en-US"/>
          </a:p>
        </p:txBody>
      </p:sp>
      <p:sp>
        <p:nvSpPr>
          <p:cNvPr id="3" name="Content Placeholder 2">
            <a:extLst>
              <a:ext uri="{FF2B5EF4-FFF2-40B4-BE49-F238E27FC236}">
                <a16:creationId xmlns:a16="http://schemas.microsoft.com/office/drawing/2014/main" xmlns="" id="{DF3265F4-3BD5-534F-B496-CF959CB2020A}"/>
              </a:ext>
            </a:extLst>
          </p:cNvPr>
          <p:cNvSpPr>
            <a:spLocks noGrp="1"/>
          </p:cNvSpPr>
          <p:nvPr>
            <p:ph idx="1"/>
          </p:nvPr>
        </p:nvSpPr>
        <p:spPr/>
        <p:txBody>
          <a:bodyPr>
            <a:normAutofit/>
          </a:bodyPr>
          <a:lstStyle/>
          <a:p>
            <a:r>
              <a:rPr lang="en-GB" dirty="0" smtClean="0"/>
              <a:t>Classes </a:t>
            </a:r>
            <a:r>
              <a:rPr lang="en-GB" dirty="0"/>
              <a:t>in OOP are a great example</a:t>
            </a:r>
            <a:r>
              <a:rPr lang="en-GB" dirty="0" smtClean="0"/>
              <a:t>.</a:t>
            </a:r>
            <a:endParaRPr lang="en-GB" dirty="0"/>
          </a:p>
          <a:p>
            <a:r>
              <a:rPr lang="en-US" dirty="0"/>
              <a:t>Rather than put general software components into a library in the hope that opportunities for reuse will arise, software product lines only call for software artifacts to be created when reuse is predicted in one or more products in a well defined product line</a:t>
            </a:r>
            <a:r>
              <a:rPr lang="en-GB" dirty="0"/>
              <a:t>.</a:t>
            </a:r>
            <a:endParaRPr lang="en-US" dirty="0"/>
          </a:p>
        </p:txBody>
      </p:sp>
    </p:spTree>
    <p:extLst>
      <p:ext uri="{BB962C8B-B14F-4D97-AF65-F5344CB8AC3E}">
        <p14:creationId xmlns:p14="http://schemas.microsoft.com/office/powerpoint/2010/main" val="171861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A0F9-90C8-5645-B16E-1FD41EB9B0C1}"/>
              </a:ext>
            </a:extLst>
          </p:cNvPr>
          <p:cNvSpPr>
            <a:spLocks noGrp="1"/>
          </p:cNvSpPr>
          <p:nvPr>
            <p:ph type="title"/>
          </p:nvPr>
        </p:nvSpPr>
        <p:spPr/>
        <p:txBody>
          <a:bodyPr/>
          <a:lstStyle/>
          <a:p>
            <a:r>
              <a:rPr lang="en-GB"/>
              <a:t>The definition</a:t>
            </a:r>
            <a:endParaRPr lang="en-US"/>
          </a:p>
        </p:txBody>
      </p:sp>
      <p:sp>
        <p:nvSpPr>
          <p:cNvPr id="3" name="Content Placeholder 2">
            <a:extLst>
              <a:ext uri="{FF2B5EF4-FFF2-40B4-BE49-F238E27FC236}">
                <a16:creationId xmlns:a16="http://schemas.microsoft.com/office/drawing/2014/main" xmlns="" id="{9865320C-9FC9-E444-9684-04C50A04F7D4}"/>
              </a:ext>
            </a:extLst>
          </p:cNvPr>
          <p:cNvSpPr>
            <a:spLocks noGrp="1"/>
          </p:cNvSpPr>
          <p:nvPr>
            <p:ph idx="1"/>
          </p:nvPr>
        </p:nvSpPr>
        <p:spPr/>
        <p:txBody>
          <a:bodyPr>
            <a:normAutofit/>
          </a:bodyPr>
          <a:lstStyle/>
          <a:p>
            <a:r>
              <a:rPr lang="en-US"/>
              <a:t>Software product lines, or software product line development, refers to software engineering methods, tools and techniques for creating a collection of similar software systems from a shared set of software assets using a common means of production.</a:t>
            </a:r>
            <a:endParaRPr lang="en-GB"/>
          </a:p>
          <a:p>
            <a:r>
              <a:rPr lang="en-GB"/>
              <a:t>A</a:t>
            </a:r>
            <a:r>
              <a:rPr lang="en-US"/>
              <a:t> set of software</a:t>
            </a:r>
            <a:r>
              <a:rPr lang="en-GB"/>
              <a:t> </a:t>
            </a:r>
            <a:r>
              <a:rPr lang="en-US"/>
              <a:t>systems that share a common, managed set of features satisfying </a:t>
            </a:r>
            <a:r>
              <a:rPr lang="en-GB"/>
              <a:t>a</a:t>
            </a:r>
            <a:r>
              <a:rPr lang="en-US"/>
              <a:t> need</a:t>
            </a:r>
            <a:r>
              <a:rPr lang="en-GB"/>
              <a:t> and are d</a:t>
            </a:r>
            <a:r>
              <a:rPr lang="en-US"/>
              <a:t>eveloped from a common set of core assets in a prescribed way.</a:t>
            </a:r>
          </a:p>
        </p:txBody>
      </p:sp>
    </p:spTree>
    <p:extLst>
      <p:ext uri="{BB962C8B-B14F-4D97-AF65-F5344CB8AC3E}">
        <p14:creationId xmlns:p14="http://schemas.microsoft.com/office/powerpoint/2010/main" val="363833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3F4B4-1B49-A34F-8121-FF772C5D85A1}"/>
              </a:ext>
            </a:extLst>
          </p:cNvPr>
          <p:cNvSpPr>
            <a:spLocks noGrp="1"/>
          </p:cNvSpPr>
          <p:nvPr>
            <p:ph type="title"/>
          </p:nvPr>
        </p:nvSpPr>
        <p:spPr/>
        <p:txBody>
          <a:bodyPr/>
          <a:lstStyle/>
          <a:p>
            <a:r>
              <a:rPr lang="en-GB" dirty="0"/>
              <a:t>Other important </a:t>
            </a:r>
            <a:r>
              <a:rPr lang="en-GB" dirty="0" smtClean="0"/>
              <a:t>terms 1/2</a:t>
            </a:r>
            <a:endParaRPr lang="en-US" dirty="0"/>
          </a:p>
        </p:txBody>
      </p:sp>
      <p:sp>
        <p:nvSpPr>
          <p:cNvPr id="3" name="Content Placeholder 2">
            <a:extLst>
              <a:ext uri="{FF2B5EF4-FFF2-40B4-BE49-F238E27FC236}">
                <a16:creationId xmlns:a16="http://schemas.microsoft.com/office/drawing/2014/main" xmlns="" id="{606F86DD-9C3A-204B-925B-D7BA836D5FB4}"/>
              </a:ext>
            </a:extLst>
          </p:cNvPr>
          <p:cNvSpPr>
            <a:spLocks noGrp="1"/>
          </p:cNvSpPr>
          <p:nvPr>
            <p:ph idx="1"/>
          </p:nvPr>
        </p:nvSpPr>
        <p:spPr>
          <a:xfrm>
            <a:off x="1141413" y="2051731"/>
            <a:ext cx="9905999" cy="3541714"/>
          </a:xfrm>
        </p:spPr>
        <p:txBody>
          <a:bodyPr>
            <a:noAutofit/>
          </a:bodyPr>
          <a:lstStyle/>
          <a:p>
            <a:r>
              <a:rPr lang="en-GB" dirty="0"/>
              <a:t>Software family – the products resulting from the feature model</a:t>
            </a:r>
          </a:p>
          <a:p>
            <a:r>
              <a:rPr lang="en-GB" dirty="0"/>
              <a:t>Feature model – </a:t>
            </a:r>
            <a:r>
              <a:rPr lang="en-US" dirty="0"/>
              <a:t>compact representation of all the products of the SPL</a:t>
            </a:r>
            <a:r>
              <a:rPr lang="en-GB" dirty="0"/>
              <a:t> </a:t>
            </a:r>
            <a:r>
              <a:rPr lang="en-US" dirty="0"/>
              <a:t>in terms of features</a:t>
            </a:r>
            <a:endParaRPr lang="en-GB" dirty="0"/>
          </a:p>
          <a:p>
            <a:r>
              <a:rPr lang="en-GB" dirty="0"/>
              <a:t>Feature – </a:t>
            </a:r>
            <a:r>
              <a:rPr lang="en-US" dirty="0" smtClean="0"/>
              <a:t>prominent </a:t>
            </a:r>
            <a:r>
              <a:rPr lang="en-US" dirty="0"/>
              <a:t>or distinctive user-visible aspect, quality, or </a:t>
            </a:r>
            <a:r>
              <a:rPr lang="en-US" dirty="0" smtClean="0"/>
              <a:t>characteristic. </a:t>
            </a:r>
            <a:r>
              <a:rPr lang="en-US" dirty="0" smtClean="0"/>
              <a:t>One </a:t>
            </a:r>
            <a:r>
              <a:rPr lang="en-US" dirty="0"/>
              <a:t>unit of </a:t>
            </a:r>
            <a:r>
              <a:rPr lang="en-US" dirty="0" smtClean="0"/>
              <a:t>functionality.</a:t>
            </a:r>
            <a:endParaRPr lang="en-US" dirty="0" smtClean="0"/>
          </a:p>
          <a:p>
            <a:r>
              <a:rPr lang="en-US" dirty="0" smtClean="0"/>
              <a:t>Feature interaction – integration </a:t>
            </a:r>
            <a:r>
              <a:rPr lang="en-US" dirty="0"/>
              <a:t>of two </a:t>
            </a:r>
            <a:r>
              <a:rPr lang="en-US" dirty="0" smtClean="0"/>
              <a:t>features.  </a:t>
            </a:r>
            <a:r>
              <a:rPr lang="en-US" dirty="0"/>
              <a:t>M</a:t>
            </a:r>
            <a:r>
              <a:rPr lang="en-US" dirty="0" smtClean="0"/>
              <a:t>odify </a:t>
            </a:r>
            <a:r>
              <a:rPr lang="en-US" dirty="0"/>
              <a:t>the behavior of one or both </a:t>
            </a:r>
            <a:r>
              <a:rPr lang="en-US" dirty="0" smtClean="0"/>
              <a:t>features</a:t>
            </a:r>
            <a:r>
              <a:rPr lang="en-US" dirty="0"/>
              <a:t> </a:t>
            </a:r>
            <a:r>
              <a:rPr lang="en-US" dirty="0" smtClean="0"/>
              <a:t>when selected together.</a:t>
            </a:r>
            <a:endParaRPr lang="en-GB" dirty="0"/>
          </a:p>
        </p:txBody>
      </p:sp>
    </p:spTree>
    <p:extLst>
      <p:ext uri="{BB962C8B-B14F-4D97-AF65-F5344CB8AC3E}">
        <p14:creationId xmlns:p14="http://schemas.microsoft.com/office/powerpoint/2010/main" val="190818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important </a:t>
            </a:r>
            <a:r>
              <a:rPr lang="en-GB" dirty="0" smtClean="0"/>
              <a:t>terms 2/2</a:t>
            </a:r>
            <a:endParaRPr lang="en-US" dirty="0"/>
          </a:p>
        </p:txBody>
      </p:sp>
      <p:sp>
        <p:nvSpPr>
          <p:cNvPr id="3" name="Content Placeholder 2"/>
          <p:cNvSpPr>
            <a:spLocks noGrp="1"/>
          </p:cNvSpPr>
          <p:nvPr>
            <p:ph idx="1"/>
          </p:nvPr>
        </p:nvSpPr>
        <p:spPr/>
        <p:txBody>
          <a:bodyPr/>
          <a:lstStyle/>
          <a:p>
            <a:r>
              <a:rPr lang="en-GB" dirty="0"/>
              <a:t>Problem space – </a:t>
            </a:r>
            <a:r>
              <a:rPr lang="en-US" dirty="0" smtClean="0"/>
              <a:t>framework </a:t>
            </a:r>
            <a:r>
              <a:rPr lang="en-US" dirty="0"/>
              <a:t>inside of which lies various components that go into creating a resolution for a problem</a:t>
            </a:r>
            <a:r>
              <a:rPr lang="en-GB" dirty="0"/>
              <a:t>. Creating the feature model.</a:t>
            </a:r>
          </a:p>
          <a:p>
            <a:r>
              <a:rPr lang="en-GB" dirty="0"/>
              <a:t>Solution space – Implementation</a:t>
            </a:r>
          </a:p>
          <a:p>
            <a:r>
              <a:rPr lang="en-GB" dirty="0"/>
              <a:t>Variability – Problem space (enumerative) vs Solution space (parametric</a:t>
            </a:r>
            <a:r>
              <a:rPr lang="en-GB" dirty="0" smtClean="0"/>
              <a:t>)</a:t>
            </a:r>
            <a:endParaRPr lang="en-US" dirty="0"/>
          </a:p>
        </p:txBody>
      </p:sp>
    </p:spTree>
    <p:extLst>
      <p:ext uri="{BB962C8B-B14F-4D97-AF65-F5344CB8AC3E}">
        <p14:creationId xmlns:p14="http://schemas.microsoft.com/office/powerpoint/2010/main" val="134226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CBA50DB-DBC7-4B6E-B3C1-8FF1EA5197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1DED8FB6-AF8D-4D98-913D-E6486FEC10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xmlns="" id="{0A805ED2-113B-4584-8827-567B5792F1F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xmlns="" id="{C6CF21D8-CC72-4F35-A29E-3AF9E6DA130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xmlns="" id="{8E60A7C3-087D-47B4-AB5A-C8B1042FD2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xmlns="" id="{1885EECE-F6D9-4128-BC90-01583BF269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xmlns="" id="{F44AA128-AA96-4FF2-A1C3-F9D2E7FD38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xmlns="" id="{7E52DC12-230B-4892-B284-F2FE9DE16A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xmlns="" id="{A68FBF9E-B81A-41D0-8A03-6CFC30811D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xmlns="" id="{B0047F84-8480-494F-9241-39FF17CFF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xmlns="" id="{8CAF76D8-4B95-4A8E-9EE5-8CCC0A7AD2C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xmlns="" id="{792F82F3-05A8-4A55-8C5B-81F6678B595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xmlns="" id="{B8472536-021A-4E59-BD59-DDC090A18A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xmlns="" id="{AEBEF646-3C12-469F-B194-A161A7A95D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xmlns="" id="{D4501159-D7AC-4307-9DFC-C8F3A94341DA}"/>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xmlns="" id="{B5244C41-454C-47D8-A6A9-C17EC2A366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xmlns="" id="{8FA883B8-99FB-4540-B573-F0674BFB1C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xmlns="" id="{F1178B7C-5A00-4E5B-9010-B1477621E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xmlns="" id="{E359D5D8-EE2E-4714-A40A-C3A6D91F989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xmlns="" id="{8A89C2E5-F892-4666-85FB-995578FBC73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xmlns="" id="{6DC6174B-0EC3-4A81-A0D1-D10DBB869A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xmlns="" id="{2CB96070-0553-4F79-984C-8DABB1CD5D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xmlns="" id="{BA23B6E2-3718-4009-B80E-9279154B19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xmlns="" id="{CAFB32D5-E528-419B-80EE-1475633970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xmlns="" id="{A68ADD35-4FEA-404D-B2F3-23556E6E8F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xmlns="" id="{89CF17CA-49E3-4B4A-836A-4FD55C67B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xmlns="" id="{AB394F2E-F3E7-4CED-84A9-35C47AB287C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xmlns="" id="{FF816C2F-3999-4A9F-8395-5D68ED33A41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xmlns="" id="{82AD6AC6-71D5-4BD8-9185-D3062968B5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xmlns="" id="{743A50C2-65CF-4F4C-B412-6149A93ACFE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xmlns="" id="{6C0E7A88-FEDF-4C4F-A6B4-F7DDE9DE926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xmlns="" id="{AE94B3EE-D5C0-4BDE-B6AA-7599F0486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xmlns="" id="{5EF110E8-C00D-454E-8F3A-ECF2D356676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xmlns="" id="{BFC5F327-6927-4F35-9AF6-C45527BB45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xmlns="" id="{BF2D314D-AEDE-418D-9702-D3CDB98C3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xmlns="" id="{64FD07F8-3CA6-4209-9A9E-30609FE9A3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xmlns="" id="{AB0AE24D-CD49-4B57-82E0-780F62AE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xmlns="" id="{66803AF8-6368-45E6-A0B7-C0C4CFFEEB5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xmlns="" id="{B4761E05-2792-472B-A814-9616151CF3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xmlns="" id="{40B6A261-9427-4E70-9564-048AD009BD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xmlns="" id="{68BFDFBE-2286-4123-9436-E1DF84AF494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xmlns="" id="{5B3DE270-418F-47A7-B311-C4D876041DC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24395658-B9C5-A242-A26D-826FED062648}"/>
              </a:ext>
            </a:extLst>
          </p:cNvPr>
          <p:cNvSpPr>
            <a:spLocks noGrp="1"/>
          </p:cNvSpPr>
          <p:nvPr>
            <p:ph type="title"/>
          </p:nvPr>
        </p:nvSpPr>
        <p:spPr>
          <a:xfrm>
            <a:off x="8036041" y="618518"/>
            <a:ext cx="3281003" cy="1478570"/>
          </a:xfrm>
        </p:spPr>
        <p:txBody>
          <a:bodyPr anchor="b">
            <a:normAutofit/>
          </a:bodyPr>
          <a:lstStyle/>
          <a:p>
            <a:r>
              <a:rPr lang="en-GB" sz="2800">
                <a:solidFill>
                  <a:srgbClr val="FFFFFF"/>
                </a:solidFill>
              </a:rPr>
              <a:t>Example</a:t>
            </a:r>
            <a:endParaRPr lang="en-US" sz="2800">
              <a:solidFill>
                <a:srgbClr val="FFFFFF"/>
              </a:solidFill>
            </a:endParaRPr>
          </a:p>
        </p:txBody>
      </p:sp>
      <p:sp useBgFill="1">
        <p:nvSpPr>
          <p:cNvPr id="56" name="Round Diagonal Corner Rectangle 11">
            <a:extLst>
              <a:ext uri="{FF2B5EF4-FFF2-40B4-BE49-F238E27FC236}">
                <a16:creationId xmlns:a16="http://schemas.microsoft.com/office/drawing/2014/main" xmlns="" id="{A1351C6B-7343-451F-AB4A-1CE294A4E9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xmlns="" id="{3D4AFFFC-336D-6445-A5C8-038566D0F7BC}"/>
              </a:ext>
            </a:extLst>
          </p:cNvPr>
          <p:cNvPicPr>
            <a:picLocks noChangeAspect="1"/>
          </p:cNvPicPr>
          <p:nvPr/>
        </p:nvPicPr>
        <p:blipFill>
          <a:blip r:embed="rId3"/>
          <a:stretch>
            <a:fillRect/>
          </a:stretch>
        </p:blipFill>
        <p:spPr>
          <a:xfrm>
            <a:off x="1118988" y="1913455"/>
            <a:ext cx="6112382" cy="3025629"/>
          </a:xfrm>
          <a:prstGeom prst="rect">
            <a:avLst/>
          </a:prstGeom>
        </p:spPr>
      </p:pic>
      <p:sp>
        <p:nvSpPr>
          <p:cNvPr id="8" name="Content Placeholder 7">
            <a:extLst>
              <a:ext uri="{FF2B5EF4-FFF2-40B4-BE49-F238E27FC236}">
                <a16:creationId xmlns:a16="http://schemas.microsoft.com/office/drawing/2014/main" xmlns="" id="{4D4B2AB2-7744-4652-BA29-9BB7008D178E}"/>
              </a:ext>
            </a:extLst>
          </p:cNvPr>
          <p:cNvSpPr>
            <a:spLocks noGrp="1"/>
          </p:cNvSpPr>
          <p:nvPr>
            <p:ph idx="1"/>
          </p:nvPr>
        </p:nvSpPr>
        <p:spPr>
          <a:xfrm>
            <a:off x="8036041" y="2249487"/>
            <a:ext cx="3281004" cy="3541714"/>
          </a:xfrm>
        </p:spPr>
        <p:txBody>
          <a:bodyPr>
            <a:normAutofit/>
          </a:bodyPr>
          <a:lstStyle/>
          <a:p>
            <a:r>
              <a:rPr lang="en-GB" sz="1800">
                <a:solidFill>
                  <a:srgbClr val="FFFFFF"/>
                </a:solidFill>
              </a:rPr>
              <a:t>‘</a:t>
            </a:r>
            <a:r>
              <a:rPr lang="en-US" sz="1800">
                <a:solidFill>
                  <a:srgbClr val="FFFFFF"/>
                </a:solidFill>
              </a:rPr>
              <a:t>HELLO EARTH</a:t>
            </a:r>
            <a:r>
              <a:rPr lang="en-GB" sz="1800">
                <a:solidFill>
                  <a:srgbClr val="FFFFFF"/>
                </a:solidFill>
              </a:rPr>
              <a:t>’</a:t>
            </a:r>
          </a:p>
          <a:p>
            <a:r>
              <a:rPr lang="en-US" sz="1800">
                <a:solidFill>
                  <a:srgbClr val="FFFFFF"/>
                </a:solidFill>
              </a:rPr>
              <a:t>‘HELLO BEAUTIFUL EARTH’</a:t>
            </a:r>
            <a:endParaRPr lang="en-GB" sz="1800">
              <a:solidFill>
                <a:srgbClr val="FFFFFF"/>
              </a:solidFill>
            </a:endParaRPr>
          </a:p>
          <a:p>
            <a:r>
              <a:rPr lang="en-US" sz="1800">
                <a:solidFill>
                  <a:srgbClr val="FFFFFF"/>
                </a:solidFill>
              </a:rPr>
              <a:t>‘HELLO WONDERFUL EARTH’</a:t>
            </a:r>
            <a:endParaRPr lang="en-GB" sz="1800">
              <a:solidFill>
                <a:srgbClr val="FFFFFF"/>
              </a:solidFill>
            </a:endParaRPr>
          </a:p>
          <a:p>
            <a:r>
              <a:rPr lang="en-US" sz="1800">
                <a:solidFill>
                  <a:srgbClr val="FFFFFF"/>
                </a:solidFill>
              </a:rPr>
              <a:t>‘HELLO BEAUTIFUL</a:t>
            </a:r>
            <a:r>
              <a:rPr lang="en-GB" sz="1800">
                <a:solidFill>
                  <a:srgbClr val="FFFFFF"/>
                </a:solidFill>
              </a:rPr>
              <a:t> </a:t>
            </a:r>
            <a:r>
              <a:rPr lang="en-US" sz="1800">
                <a:solidFill>
                  <a:srgbClr val="FFFFFF"/>
                </a:solidFill>
              </a:rPr>
              <a:t>PLANET’</a:t>
            </a:r>
            <a:endParaRPr lang="en-GB" sz="1800">
              <a:solidFill>
                <a:srgbClr val="FFFFFF"/>
              </a:solidFill>
            </a:endParaRPr>
          </a:p>
          <a:p>
            <a:r>
              <a:rPr lang="en-US" sz="1800">
                <a:solidFill>
                  <a:srgbClr val="FFFFFF"/>
                </a:solidFill>
              </a:rPr>
              <a:t>‘HELLO WONDERFUL PLANET’</a:t>
            </a:r>
            <a:endParaRPr lang="en-GB" sz="1800">
              <a:solidFill>
                <a:srgbClr val="FFFFFF"/>
              </a:solidFill>
            </a:endParaRPr>
          </a:p>
          <a:p>
            <a:r>
              <a:rPr lang="en-GB" sz="1800">
                <a:solidFill>
                  <a:srgbClr val="FFFFFF"/>
                </a:solidFill>
              </a:rPr>
              <a:t>N</a:t>
            </a:r>
            <a:r>
              <a:rPr lang="en-US" sz="1800">
                <a:solidFill>
                  <a:srgbClr val="FFFFFF"/>
                </a:solidFill>
              </a:rPr>
              <a:t>ot ‘HELLO</a:t>
            </a:r>
            <a:r>
              <a:rPr lang="en-GB" sz="1800">
                <a:solidFill>
                  <a:srgbClr val="FFFFFF"/>
                </a:solidFill>
              </a:rPr>
              <a:t> </a:t>
            </a:r>
            <a:r>
              <a:rPr lang="en-US" sz="1800">
                <a:solidFill>
                  <a:srgbClr val="FFFFFF"/>
                </a:solidFill>
              </a:rPr>
              <a:t>PLANET’, due to the ‘PLANET requires ATTRIBUTE’ </a:t>
            </a:r>
            <a:r>
              <a:rPr lang="en-US" sz="2000" b="1">
                <a:solidFill>
                  <a:srgbClr val="FFFFFF"/>
                </a:solidFill>
              </a:rPr>
              <a:t>constraint</a:t>
            </a:r>
          </a:p>
        </p:txBody>
      </p:sp>
    </p:spTree>
    <p:extLst>
      <p:ext uri="{BB962C8B-B14F-4D97-AF65-F5344CB8AC3E}">
        <p14:creationId xmlns:p14="http://schemas.microsoft.com/office/powerpoint/2010/main" val="298406911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8452D-F7CA-0A45-89D4-385B0C221863}"/>
              </a:ext>
            </a:extLst>
          </p:cNvPr>
          <p:cNvSpPr>
            <a:spLocks noGrp="1"/>
          </p:cNvSpPr>
          <p:nvPr>
            <p:ph type="title"/>
          </p:nvPr>
        </p:nvSpPr>
        <p:spPr/>
        <p:txBody>
          <a:bodyPr/>
          <a:lstStyle/>
          <a:p>
            <a:r>
              <a:rPr lang="en-GB"/>
              <a:t>Conclusion</a:t>
            </a:r>
            <a:endParaRPr lang="en-US"/>
          </a:p>
        </p:txBody>
      </p:sp>
      <p:sp>
        <p:nvSpPr>
          <p:cNvPr id="3" name="Content Placeholder 2">
            <a:extLst>
              <a:ext uri="{FF2B5EF4-FFF2-40B4-BE49-F238E27FC236}">
                <a16:creationId xmlns:a16="http://schemas.microsoft.com/office/drawing/2014/main" xmlns="" id="{D2E5D61E-FC23-C14B-826B-38C48B8500CC}"/>
              </a:ext>
            </a:extLst>
          </p:cNvPr>
          <p:cNvSpPr>
            <a:spLocks noGrp="1"/>
          </p:cNvSpPr>
          <p:nvPr>
            <p:ph idx="1"/>
          </p:nvPr>
        </p:nvSpPr>
        <p:spPr/>
        <p:txBody>
          <a:bodyPr/>
          <a:lstStyle/>
          <a:p>
            <a:r>
              <a:rPr lang="en-GB"/>
              <a:t>Software</a:t>
            </a:r>
            <a:r>
              <a:rPr lang="en-US"/>
              <a:t> mass production</a:t>
            </a:r>
            <a:r>
              <a:rPr lang="en-GB"/>
              <a:t>.</a:t>
            </a:r>
          </a:p>
          <a:p>
            <a:r>
              <a:rPr lang="en-GB"/>
              <a:t>B</a:t>
            </a:r>
            <a:r>
              <a:rPr lang="en-US"/>
              <a:t>enefits </a:t>
            </a:r>
            <a:r>
              <a:rPr lang="en-GB"/>
              <a:t>extend </a:t>
            </a:r>
            <a:r>
              <a:rPr lang="en-US"/>
              <a:t>beyond product creation into maintenance and evolution, lowering the overall complexity of product line development, increasing the scalability of product line portfolios</a:t>
            </a:r>
            <a:r>
              <a:rPr lang="en-GB"/>
              <a:t>.</a:t>
            </a:r>
            <a:endParaRPr lang="en-US"/>
          </a:p>
        </p:txBody>
      </p:sp>
    </p:spTree>
    <p:extLst>
      <p:ext uri="{BB962C8B-B14F-4D97-AF65-F5344CB8AC3E}">
        <p14:creationId xmlns:p14="http://schemas.microsoft.com/office/powerpoint/2010/main" val="2614823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214</Words>
  <Application>Microsoft Office PowerPoint</Application>
  <PresentationFormat>Widescreen</PresentationFormat>
  <Paragraphs>35</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Software Product line engineering</vt:lpstr>
      <vt:lpstr>The problem we’re facing</vt:lpstr>
      <vt:lpstr>The solution</vt:lpstr>
      <vt:lpstr>The definition</vt:lpstr>
      <vt:lpstr>Other important terms 1/2</vt:lpstr>
      <vt:lpstr>Other important terms 2/2</vt:lpstr>
      <vt:lpstr>Example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SPLE</dc:title>
  <dc:creator>Matei Vasilache</dc:creator>
  <cp:lastModifiedBy>Matei Vasilache</cp:lastModifiedBy>
  <cp:revision>8</cp:revision>
  <dcterms:created xsi:type="dcterms:W3CDTF">2020-11-05T11:18:18Z</dcterms:created>
  <dcterms:modified xsi:type="dcterms:W3CDTF">2020-11-13T12:30:45Z</dcterms:modified>
</cp:coreProperties>
</file>