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CB6A3-3226-B864-99E0-B9C82023FF61}" v="16" dt="2024-09-18T21:45:08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nescu, Matei" userId="S::mliones@ilstu.edu::98469b84-7117-49b5-90bd-e7484a4749fc" providerId="AD" clId="Web-{F69CB6A3-3226-B864-99E0-B9C82023FF61}"/>
    <pc:docChg chg="modSld">
      <pc:chgData name="Ionescu, Matei" userId="S::mliones@ilstu.edu::98469b84-7117-49b5-90bd-e7484a4749fc" providerId="AD" clId="Web-{F69CB6A3-3226-B864-99E0-B9C82023FF61}" dt="2024-09-18T21:45:08.535" v="14" actId="20577"/>
      <pc:docMkLst>
        <pc:docMk/>
      </pc:docMkLst>
      <pc:sldChg chg="modSp">
        <pc:chgData name="Ionescu, Matei" userId="S::mliones@ilstu.edu::98469b84-7117-49b5-90bd-e7484a4749fc" providerId="AD" clId="Web-{F69CB6A3-3226-B864-99E0-B9C82023FF61}" dt="2024-09-18T21:45:08.535" v="14" actId="20577"/>
        <pc:sldMkLst>
          <pc:docMk/>
          <pc:sldMk cId="0" sldId="257"/>
        </pc:sldMkLst>
        <pc:spChg chg="mod">
          <ac:chgData name="Ionescu, Matei" userId="S::mliones@ilstu.edu::98469b84-7117-49b5-90bd-e7484a4749fc" providerId="AD" clId="Web-{F69CB6A3-3226-B864-99E0-B9C82023FF61}" dt="2024-09-18T21:45:08.535" v="14" actId="20577"/>
          <ac:spMkLst>
            <pc:docMk/>
            <pc:sldMk cId="0" sldId="257"/>
            <ac:spMk id="60" creationId="{00000000-0000-0000-0000-000000000000}"/>
          </ac:spMkLst>
        </pc:spChg>
        <pc:spChg chg="mod">
          <ac:chgData name="Ionescu, Matei" userId="S::mliones@ilstu.edu::98469b84-7117-49b5-90bd-e7484a4749fc" providerId="AD" clId="Web-{F69CB6A3-3226-B864-99E0-B9C82023FF61}" dt="2024-09-18T21:16:25.708" v="12" actId="1076"/>
          <ac:spMkLst>
            <pc:docMk/>
            <pc:sldMk cId="0" sldId="257"/>
            <ac:spMk id="62" creationId="{00000000-0000-0000-0000-000000000000}"/>
          </ac:spMkLst>
        </pc:spChg>
      </pc:sldChg>
      <pc:sldChg chg="modSp">
        <pc:chgData name="Ionescu, Matei" userId="S::mliones@ilstu.edu::98469b84-7117-49b5-90bd-e7484a4749fc" providerId="AD" clId="Web-{F69CB6A3-3226-B864-99E0-B9C82023FF61}" dt="2024-09-18T21:16:36.130" v="13" actId="1076"/>
        <pc:sldMkLst>
          <pc:docMk/>
          <pc:sldMk cId="0" sldId="265"/>
        </pc:sldMkLst>
        <pc:spChg chg="mod">
          <ac:chgData name="Ionescu, Matei" userId="S::mliones@ilstu.edu::98469b84-7117-49b5-90bd-e7484a4749fc" providerId="AD" clId="Web-{F69CB6A3-3226-B864-99E0-B9C82023FF61}" dt="2024-09-18T21:16:36.130" v="13" actId="1076"/>
          <ac:spMkLst>
            <pc:docMk/>
            <pc:sldMk cId="0" sldId="265"/>
            <ac:spMk id="1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fac44763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fac44763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fac44763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fac44763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0bb51d2c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0bb51d2c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fac44763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fac44763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0bb51d2c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0bb51d2c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fac44763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fac44763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fac44763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fac44763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0bb51d2c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0bb51d2c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fac44763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fac44763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fac44763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fac44763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fac4476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fac4476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fac447636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fac447636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fac44763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fac44763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13189691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13189691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0656f8b1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0656f8b1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0656f8b1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0656f8b1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13189691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13189691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0bb51d2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0bb51d2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0bb51d2c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0bb51d2c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0bb51d2c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0bb51d2c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fac44763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fac44763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fac44763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fac44763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0656f8b1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0656f8b1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fac44763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fac44763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0656f8b1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0656f8b1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fac44763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fac44763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fac44763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fac44763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031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l.acm.org/doi/pdf/10.1145/2016904.2016908" TargetMode="External"/><Relationship Id="rId5" Type="http://schemas.openxmlformats.org/officeDocument/2006/relationships/hyperlink" Target="http://old.vision.ece.ucsb.edu/~lakshman" TargetMode="External"/><Relationship Id="rId4" Type="http://schemas.openxmlformats.org/officeDocument/2006/relationships/hyperlink" Target="https://github.com/AFAgarap/malware-classific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Khaled-Bakour/publication/343092283_VisDroid_Android_malware_classification_based_on_local_and_global_image_features_bag_of_visual_words_and_machine_learning_techniques/links/640f530666f8522c38a033ab/VisDroid-Android-malware-classification-based-on-local-and-global-image-features-bag-of-visual-words-and-machine-learning-techniques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malgenomeproject.org/" TargetMode="External"/><Relationship Id="rId4" Type="http://schemas.openxmlformats.org/officeDocument/2006/relationships/hyperlink" Target="https://drebin.mlsec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66884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ontagiominidump.blogspot.com/" TargetMode="External"/><Relationship Id="rId3" Type="http://schemas.openxmlformats.org/officeDocument/2006/relationships/hyperlink" Target="https://ieeexplore.ieee.org/document/9204665" TargetMode="External"/><Relationship Id="rId7" Type="http://schemas.openxmlformats.org/officeDocument/2006/relationships/hyperlink" Target="https://nsec.sjtu.edu.cn/kuafuDet/download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virustotal.com/gui/intelligence-overview" TargetMode="External"/><Relationship Id="rId5" Type="http://schemas.openxmlformats.org/officeDocument/2006/relationships/hyperlink" Target="https://virusshare.com/" TargetMode="External"/><Relationship Id="rId4" Type="http://schemas.openxmlformats.org/officeDocument/2006/relationships/hyperlink" Target="https://drebin.mlsec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43061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md.arguslab.org/" TargetMode="External"/><Relationship Id="rId4" Type="http://schemas.openxmlformats.org/officeDocument/2006/relationships/hyperlink" Target="https://androzoo.uni.lu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md.arguslab.org/" TargetMode="External"/><Relationship Id="rId5" Type="http://schemas.openxmlformats.org/officeDocument/2006/relationships/hyperlink" Target="https://drebin.mlsec.org/" TargetMode="External"/><Relationship Id="rId4" Type="http://schemas.openxmlformats.org/officeDocument/2006/relationships/hyperlink" Target="https://refhub.elsevier.com/S1574-0137(22)00063-6/sb27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25815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ndrozoo.uni.l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vert.io/research-papers/deep-learning-security/DL4MD-%20A%20Deep%20Learning%20Framework%20for%20Intelligent%20Malware%20Detectio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s.toronto.edu/~hinton/absps/fastnc.pdf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virusshare.com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nsec.sjtu.edu.cn/kuafuDet/download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rebin.mlsec.org/" TargetMode="External"/><Relationship Id="rId5" Type="http://schemas.openxmlformats.org/officeDocument/2006/relationships/hyperlink" Target="https://androzoo.uni.lu/" TargetMode="External"/><Relationship Id="rId4" Type="http://schemas.openxmlformats.org/officeDocument/2006/relationships/hyperlink" Target="https://www.sciencedirect.com/science/article/pii/S095741742201092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728081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virusshare.com/" TargetMode="External"/><Relationship Id="rId4" Type="http://schemas.openxmlformats.org/officeDocument/2006/relationships/hyperlink" Target="https://www.covert.io/research-papers/deep-learning-security/HADM-%20Hybrid%20Analysis%20for%20Detection%20of%20Malware.pd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68518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ec.cs.tu-bs.de/data/malheur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44527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acktPublishing/Mastering-Machine-Learning-for-Penetration-Testin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syed-nust/PROUD-MAL" TargetMode="External"/><Relationship Id="rId4" Type="http://schemas.openxmlformats.org/officeDocument/2006/relationships/hyperlink" Target="https://link.springer.com/article/10.1007/s40747-021-00560-1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virustotal.com/gui/home/upload" TargetMode="External"/><Relationship Id="rId4" Type="http://schemas.openxmlformats.org/officeDocument/2006/relationships/hyperlink" Target="https://ieeexplore.ieee.org/document/830286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74228761830203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c/malware-classification/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js.aaai.org/index.php/AAAI/article/view/1140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c/malware-classification/data" TargetMode="External"/><Relationship Id="rId4" Type="http://schemas.openxmlformats.org/officeDocument/2006/relationships/hyperlink" Target="https://github.com/danielgibert/mlw_classification_structural_entrop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4118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usenix.org/conference/woot15/workshop-program/presentation/pa" TargetMode="External"/><Relationship Id="rId5" Type="http://schemas.openxmlformats.org/officeDocument/2006/relationships/hyperlink" Target="https://virusshare.com/" TargetMode="External"/><Relationship Id="rId4" Type="http://schemas.openxmlformats.org/officeDocument/2006/relationships/hyperlink" Target="https://www.virustotal.com/gui/intelligence-over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7830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eeexplore.ieee.org/abstract/document/755227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9/18/24 Meeting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[37] “Support Vector Machine for Classification”</a:t>
            </a:r>
            <a:r>
              <a:rPr lang="en" u="sng">
                <a:solidFill>
                  <a:schemeClr val="hlink"/>
                </a:solidFill>
                <a:hlinkClick r:id="rId3"/>
              </a:rPr>
              <a:t> (Agarap)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SVM architectures with different front-end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CNN-SVM, GRU-SVM, MLP-SVM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Malware binary as grayscale images -&gt; SVM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Lossy data preprocessing - compressed to 32 x 32 pixel grayscale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Cross-Validation; Highest Acc.: 84.92%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https://github.com/AFAgarap/malware-classification</a:t>
            </a:r>
            <a:r>
              <a:rPr lang="en"/>
              <a:t> </a:t>
            </a:r>
            <a:r>
              <a:rPr lang="en" sz="1300"/>
              <a:t>(+has data as nparray file in directory)</a:t>
            </a:r>
            <a:endParaRPr sz="13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http://old.vision.ece.ucsb.edu/~lakshman</a:t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511400" y="6071295"/>
            <a:ext cx="65442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Secondary Readings: (cited source for the malware data)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https://dl.acm.org/doi/pdf/10.1145/2016904.2016908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[265] “VisDroid”</a:t>
            </a:r>
            <a:r>
              <a:rPr lang="en" u="sng">
                <a:solidFill>
                  <a:schemeClr val="hlink"/>
                </a:solidFill>
                <a:hlinkClick r:id="rId3"/>
              </a:rPr>
              <a:t> (Bakour et al)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Grayscale Image -&gt; Features -&gt; Global and Local-trained classifier ensemble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RF, KNN, DT, Bag of Visual Words, Gradient Boost, ADA Boost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High-Complexity Voting-based model for malware family classification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Big-O &gt; n^2 -- high computational complexity in training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10-fold cross validation; Acc.: 98.2%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https://drebin.mlsec.org/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http://www.malgenomeproject.org/</a:t>
            </a:r>
            <a:r>
              <a:rPr lang="en"/>
              <a:t> (shut down)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3488"/>
            <a:ext cx="8839200" cy="4456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 u="sng">
                <a:solidFill>
                  <a:schemeClr val="hlink"/>
                </a:solidFill>
                <a:hlinkClick r:id="rId3"/>
              </a:rPr>
              <a:t>[266] “Vision-Based Detection of Android Malware”</a:t>
            </a:r>
            <a:r>
              <a:rPr lang="en" sz="2120" u="sng">
                <a:solidFill>
                  <a:schemeClr val="hlink"/>
                </a:solidFill>
                <a:hlinkClick r:id="rId3"/>
              </a:rPr>
              <a:t> (Almomani et al)</a:t>
            </a:r>
            <a:endParaRPr sz="2120"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Encodes Android APK file as both RGB and Grayscale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transfer learning for feature extraction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2-fold simul-image-encoding -&gt; transfer learning -&gt; CNN classification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preprocessing load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Must broadcast training and test data to many input sizes of transfer models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training complexity (mitigated somewhat by transfer learning)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80:20 Cross-Validation; Acc.: 99.40%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“Leopard Dataset” (cannot find on the web)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7097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550" y="271450"/>
            <a:ext cx="4129449" cy="460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[272] “Performance-Sensitive Detection”</a:t>
            </a:r>
            <a:r>
              <a:rPr lang="en" u="sng">
                <a:solidFill>
                  <a:schemeClr val="hlink"/>
                </a:solidFill>
                <a:hlinkClick r:id="rId3"/>
              </a:rPr>
              <a:t> (Feng et al)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APK feature extraction using behavior and industrial reporting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multiple ML models for best performance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GRU-LSTM, Stacked GRU-LSTM, Bi-GRU-LSTM, CNN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Defender-style security application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Proposed system relies on external feature extraction via 3rd-party malware report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Cross-validation; Acc.: 96.75%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Drebin dataset</a:t>
            </a:r>
            <a:r>
              <a:rPr lang="en"/>
              <a:t>, Genome project (shut down),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VirusShare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VirusTotal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7"/>
              </a:rPr>
              <a:t>KuafuDet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8"/>
              </a:rPr>
              <a:t>Contagio Mobile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[273] “Dynamic Robust DL”</a:t>
            </a:r>
            <a:r>
              <a:rPr lang="en" u="sng">
                <a:solidFill>
                  <a:schemeClr val="hlink"/>
                </a:solidFill>
                <a:hlinkClick r:id="rId3"/>
              </a:rPr>
              <a:t> (Haq et al)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Experimental back-end Models for CNN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 + LSTM, CNN + BiLSTM, CNN + GRU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Feature Extraction -&gt; CNN for classification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Skewed data selection: &lt;25% malware, &gt;75% benign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Cross-Validation; Avg Acc.: ~99%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AndroZoo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https://amd.arguslab.org/</a:t>
            </a:r>
            <a:r>
              <a:rPr lang="en"/>
              <a:t> (unavailable)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88" y="152400"/>
            <a:ext cx="65982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3813"/>
            <a:ext cx="4572000" cy="207373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[274] “Multi-Streams Family Classification”</a:t>
            </a:r>
            <a:r>
              <a:rPr lang="en" u="sng">
                <a:solidFill>
                  <a:schemeClr val="hlink"/>
                </a:solidFill>
                <a:hlinkClick r:id="rId4"/>
              </a:rPr>
              <a:t> (Kim et al)</a:t>
            </a:r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1D CNN on binary + concatenation -&gt; DNN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Division of binary file based on android APK format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AM - Android Manifest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 - Certificate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CL - Classes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6-fold parallel convolution of binary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Non-generalizable (little transfer learning)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Downsampled Cross-Val; Acc.: 93.2%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Drebin dataset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6"/>
              </a:rPr>
              <a:t>AMD</a:t>
            </a:r>
            <a:r>
              <a:rPr lang="en"/>
              <a:t> dataset (unavailable)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[275] “Deep-Layer Clustering”</a:t>
            </a:r>
            <a:r>
              <a:rPr lang="en" u="sng">
                <a:solidFill>
                  <a:schemeClr val="hlink"/>
                </a:solidFill>
                <a:hlinkClick r:id="rId3"/>
              </a:rPr>
              <a:t> (Namrud et al)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Kohonen SOM + K-means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Android apps have explicitly written permission files to request access to certain Android OS api calls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clustering to map benign/malware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on Android Permissions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detect low-permission malwares (e.g. social engineering malware)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80:20 Cross-Validation; Acc.: 90.54%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 (some pseudocode in paper)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AndroZoo</a:t>
            </a:r>
            <a:r>
              <a:rPr lang="en"/>
              <a:t> and apps acquired from the Google Play Store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[31] “DL4MD”</a:t>
            </a:r>
            <a:r>
              <a:rPr lang="en" u="sng">
                <a:solidFill>
                  <a:schemeClr val="hlink"/>
                </a:solidFill>
                <a:hlinkClick r:id="rId3"/>
              </a:rPr>
              <a:t> (Hardy et al)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PE Files parsed for API calls -&gt; Stacked SAE model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Feature Vector of API calls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3x Stacked </a:t>
            </a:r>
            <a:r>
              <a:rPr lang="en" dirty="0" err="1"/>
              <a:t>AutoEncoders</a:t>
            </a:r>
            <a:endParaRPr dirty="0" err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Binary Classification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Unsupervised Feature Learning through SAEs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Challenges/problems: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AutoEncoders</a:t>
            </a:r>
            <a:r>
              <a:rPr lang="en" dirty="0"/>
              <a:t> reconstruct the input (?)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Cross-Validation; Acc.: ~96%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Source:</a:t>
            </a:r>
            <a:endParaRPr dirty="0"/>
          </a:p>
          <a:p>
            <a:pPr lvl="1"/>
            <a:r>
              <a:rPr lang="en" dirty="0"/>
              <a:t>Code: N/A (some pseudocode in paper)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Data: </a:t>
            </a:r>
            <a:r>
              <a:rPr lang="en" u="sng">
                <a:solidFill>
                  <a:schemeClr val="hlink"/>
                </a:solidFill>
              </a:rPr>
              <a:t>Comodo Cloud Security</a:t>
            </a:r>
            <a:endParaRPr>
              <a:solidFill>
                <a:schemeClr val="hlink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9897" y="1678450"/>
            <a:ext cx="2692399" cy="289042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11400" y="6151663"/>
            <a:ext cx="65442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Secondary Reading: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Faster Learning Algorithm for Deep Nets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825" y="1017725"/>
            <a:ext cx="3699175" cy="34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[276] “DroidMalwareDetector”</a:t>
            </a:r>
            <a:r>
              <a:rPr lang="en" u="sng">
                <a:solidFill>
                  <a:schemeClr val="hlink"/>
                </a:solidFill>
                <a:hlinkClick r:id="rId4"/>
              </a:rPr>
              <a:t> (Kabakus)</a:t>
            </a: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APK feature extraction -&gt; CNN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Permission files and high-security API calls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CNN on 3x100 feature vectors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training time; complex runtime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5-fold Cross-Validation; Acc.: 90%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AndroZoo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Drebin dataset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KuafuDet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VirusShare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[32] “DeepSign”</a:t>
            </a:r>
            <a:r>
              <a:rPr lang="en" u="sng">
                <a:solidFill>
                  <a:schemeClr val="hlink"/>
                </a:solidFill>
                <a:hlinkClick r:id="rId3"/>
              </a:rPr>
              <a:t> (David et al)</a:t>
            </a:r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Dynamic/Static Approach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Cuckoo Sandbox Logs as input to 8-layer DBN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 and Family classification (30 output neurons)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Gradual Layer-Building DBN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dataset of size 1800; relatively small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2:1 Cross-Validation; Acc.: 98.6%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Private dataset provided by “C4 Security.”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6999"/>
            <a:ext cx="9144000" cy="318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650" y="1469650"/>
            <a:ext cx="4197351" cy="358418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[279] “HADM” (Xu et al)</a:t>
            </a:r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Extracted and divided up among separate DNNs used to generate kernels for SVM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 of noise by isolating separate streams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MKL SVM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limitations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10-fold Cross-Validation; Acc.: 94.7%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 (some pseudocode in paper)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VirusShare</a:t>
            </a:r>
            <a:r>
              <a:rPr lang="en"/>
              <a:t> and Google Play Store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[281] “CNN based on Visualization” (Shiva Darshan et al)</a:t>
            </a:r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Feature Selection Trains the Image Generator then class’d by CNN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Unknown PE file features processed by N-Gram into images for the CNN to process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as N-Grams mapped to B/W Images for CNN processing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Decreased detail from binary (On/Off) BW images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10-fold Cross-Validation; Acc.: 97.968%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Malheur Dataset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25" y="2902772"/>
            <a:ext cx="5593949" cy="21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1138" y="0"/>
            <a:ext cx="4101725" cy="29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[283] “Optimizing features” (Aslam et al)</a:t>
            </a:r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3-Layer Dense Encoding -&gt; Ensemble Neural Net -&gt; K-Means/GMM/FCM clustering for classification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Exact models in the Ensemble are not specified by the authors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Bagging-Based Ensemble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“Low bias and high variance” Aka Overfitting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Cross-Validation; Avg. Acc.: 95%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https://github.com/PacktPublishing/Mastering-Machine-Learning-for-Penetration-Testing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399" y="1525005"/>
            <a:ext cx="3957976" cy="16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[285] “ProudMal” (Rizvi et al)</a:t>
            </a:r>
            <a:endParaRPr/>
          </a:p>
        </p:txBody>
      </p:sp>
      <p:sp>
        <p:nvSpPr>
          <p:cNvPr id="213" name="Google Shape;213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 clustering for unsupervised “pseudo-labeling” as input to 4-layer DNN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Attention-based Neural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Risk of overfitting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80:20 Cross-Validation; Acc.: 98.09%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Authors claim the implementation is in the GitHub directory below but it does not appear to be there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https://github.com/syed-nust/PROUD-MAL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050" y="2080713"/>
            <a:ext cx="4422951" cy="15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[65] “Battlefield IoT Devices” (Azmoodeh et al)</a:t>
            </a:r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and 2-Gram feature selection -&gt; Control Flow Graph -&gt; Eigenspace of Adj. Matrix -&gt; CNN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 Features as Graphs for Eigenspace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Authors Note: </a:t>
            </a:r>
            <a:br>
              <a:rPr lang="en"/>
            </a:br>
            <a:r>
              <a:rPr lang="en"/>
              <a:t>Homogenous data (narrow range)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10-fold Cross-Validation; Acc.: 99.68%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Goodware: Pi Store (IoT App store) Malware: </a:t>
            </a:r>
            <a:r>
              <a:rPr lang="en" u="sng">
                <a:solidFill>
                  <a:schemeClr val="hlink"/>
                </a:solidFill>
                <a:hlinkClick r:id="rId5"/>
              </a:rPr>
              <a:t>VirusTotal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[85] “Shallow End”</a:t>
            </a:r>
            <a:r>
              <a:rPr lang="en" u="sng">
                <a:solidFill>
                  <a:schemeClr val="hlink"/>
                </a:solidFill>
                <a:hlinkClick r:id="rId3"/>
              </a:rPr>
              <a:t> (Le et al)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CNN-BiLSTM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Byte-Code samples scaled to uniform size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Wrapped to 2D grayscale images (1 byte per pixel)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Byte-wise image processing and classification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Classifies malware type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Does not appear to be capable of “benign” classification (aka. detection)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5-fold cross-validation; Acc.: 98.20%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Microsoft Malware Classification Challenge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[78] “Structural Entropy”</a:t>
            </a:r>
            <a:r>
              <a:rPr lang="en" u="sng">
                <a:solidFill>
                  <a:schemeClr val="hlink"/>
                </a:solidFill>
                <a:hlinkClick r:id="rId3"/>
              </a:rPr>
              <a:t> (Gilbert et al)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Convolutional Net based on program’s Shannon Entropy over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Theory Entropy and Wave Transform equations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Mapped by multi-layer CNN-ReLU activations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Entropy analysis is resilient to Evasion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Classifies malware type (not detection-focused)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 for false-positives on complex benign programs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10-fold Cross-Validation; Acc.: 98.28%, F1: 96.36%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https://github.com/danielgibert/mlw_classification_structural_entropy</a:t>
            </a:r>
            <a:r>
              <a:rPr lang="en"/>
              <a:t>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Malware Classification Challenge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9438"/>
            <a:ext cx="8839199" cy="2904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[79] IoT and Family Attribution</a:t>
            </a:r>
            <a:r>
              <a:rPr lang="en" u="sng">
                <a:solidFill>
                  <a:schemeClr val="hlink"/>
                </a:solidFill>
                <a:hlinkClick r:id="rId3"/>
              </a:rPr>
              <a:t> (Dib et al)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 and LSTM concurrent modeling of features combined for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Image-representation of bytecode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Bytecode reverse engineered to strings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Ensemble-Style Multi-Model Detection Scheme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Authors suggest potential vulnerability to adversarial evasion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10-fold cross validation with dataset resampling; Acc.: 99.78%, F1: 99.57%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4"/>
              </a:rPr>
              <a:t>VirusTotal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5"/>
              </a:rPr>
              <a:t>VirusShare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6"/>
              </a:rPr>
              <a:t>IoT honeypot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5800"/>
            <a:ext cx="8839199" cy="4231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[28] “Recurrent Networks”</a:t>
            </a:r>
            <a:r>
              <a:rPr lang="en" u="sng">
                <a:solidFill>
                  <a:schemeClr val="hlink"/>
                </a:solidFill>
                <a:hlinkClick r:id="rId3"/>
              </a:rPr>
              <a:t> (Pascanu et al)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RNN and ESN feature extraction into Perceptron for Binary Classification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details and contributions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Echo State Machines used for predicting chaotic systems applied to malware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Adversary-generated pseudo-chaos (obfuscation/encryption)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to do with the model: Company Secrets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Cross-Validation; Acc. Not Mentioned; TPR: 71.71%, FPR: 0.01% (Low Acc)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Microsoft Private Internal Dataset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225" y="1017725"/>
            <a:ext cx="3554775" cy="24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[261] “Process Behavior”</a:t>
            </a:r>
            <a:r>
              <a:rPr lang="en" u="sng">
                <a:solidFill>
                  <a:schemeClr val="hlink"/>
                </a:solidFill>
                <a:hlinkClick r:id="rId4"/>
              </a:rPr>
              <a:t> (Tobiyama et al)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-&gt; RNN -&gt; CNN pipeline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details and contributions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Log-file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Challenges/problems: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requires log files generated by the </a:t>
            </a:r>
            <a:br>
              <a:rPr lang="en"/>
            </a:br>
            <a:r>
              <a:rPr lang="en"/>
              <a:t>programs actually being run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Slow; small sample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CNN 5-fold cross-validation; Avg ROC.: 89.33%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150 feature images generated by RNN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Code: N/A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Data: NTT Corporation in Japan (not publicly available)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28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Simple Light</vt:lpstr>
      <vt:lpstr>9/18/24 Meeting</vt:lpstr>
      <vt:lpstr>[31] “DL4MD” (Hardy et al)</vt:lpstr>
      <vt:lpstr>[85] “Shallow End” (Le et al)</vt:lpstr>
      <vt:lpstr>[78] “Structural Entropy” (Gilbert et al)</vt:lpstr>
      <vt:lpstr>PowerPoint Presentation</vt:lpstr>
      <vt:lpstr>[79] IoT and Family Attribution (Dib et al)</vt:lpstr>
      <vt:lpstr>PowerPoint Presentation</vt:lpstr>
      <vt:lpstr>[28] “Recurrent Networks” (Pascanu et al)</vt:lpstr>
      <vt:lpstr>[261] “Process Behavior” (Tobiyama et al)</vt:lpstr>
      <vt:lpstr>[37] “Support Vector Machine for Classification” (Agarap)</vt:lpstr>
      <vt:lpstr>[265] “VisDroid” (Bakour et al)</vt:lpstr>
      <vt:lpstr>PowerPoint Presentation</vt:lpstr>
      <vt:lpstr>[266] “Vision-Based Detection of Android Malware” (Almomani et al)</vt:lpstr>
      <vt:lpstr>PowerPoint Presentation</vt:lpstr>
      <vt:lpstr>[272] “Performance-Sensitive Detection” (Feng et al)</vt:lpstr>
      <vt:lpstr>[273] “Dynamic Robust DL” (Haq et al)</vt:lpstr>
      <vt:lpstr>PowerPoint Presentation</vt:lpstr>
      <vt:lpstr>[274] “Multi-Streams Family Classification” (Kim et al)</vt:lpstr>
      <vt:lpstr>[275] “Deep-Layer Clustering” (Namrud et al)</vt:lpstr>
      <vt:lpstr>[276] “DroidMalwareDetector” (Kabakus)</vt:lpstr>
      <vt:lpstr>[32] “DeepSign” (David et al)</vt:lpstr>
      <vt:lpstr>PowerPoint Presentation</vt:lpstr>
      <vt:lpstr>[279] “HADM” (Xu et al)</vt:lpstr>
      <vt:lpstr>[281] “CNN based on Visualization” (Shiva Darshan et al)</vt:lpstr>
      <vt:lpstr>PowerPoint Presentation</vt:lpstr>
      <vt:lpstr>[283] “Optimizing features” (Aslam et al)</vt:lpstr>
      <vt:lpstr>[285] “ProudMal” (Rizvi et al)</vt:lpstr>
      <vt:lpstr>[65] “Battlefield IoT Devices” (Azmoodeh et 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7</cp:revision>
  <dcterms:modified xsi:type="dcterms:W3CDTF">2024-09-18T21:48:03Z</dcterms:modified>
</cp:coreProperties>
</file>