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aee7cc2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aee7cc2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aee7cc21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aee7cc21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aee7cc21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aee7cc21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aee7cc21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aee7cc21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5759408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5759408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5759408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5759408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5759408e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5759408e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5759408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5759408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597156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5971560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5971560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5971560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5971560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5971560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59715604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59715604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b6d7f4e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b6d7f4e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aee7cc2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aee7cc2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aee7cc21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aee7cc21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aee7cc21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aee7cc2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aee7cc21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aee7cc21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aee7cc21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aee7cc21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aee7cc21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aee7cc21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link.springer.com/chapter/10.1007/978-3-319-50127-7_11" TargetMode="External"/><Relationship Id="rId4" Type="http://schemas.openxmlformats.org/officeDocument/2006/relationships/hyperlink" Target="https://www.sciencedirect.com/science/article/pii/S174228761830203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github.com/j40903272/MalConv-keras/tree/master/sr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9/4/24 Meeting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comprehensive survey…” (Gopinath M. et al.) [Cont.]</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Further Research (Options for Us) [Cont.]:</a:t>
            </a:r>
            <a:endParaRPr/>
          </a:p>
          <a:p>
            <a:pPr indent="-342900" lvl="0" marL="457200" rtl="0" algn="l">
              <a:spcBef>
                <a:spcPts val="1200"/>
              </a:spcBef>
              <a:spcAft>
                <a:spcPts val="0"/>
              </a:spcAft>
              <a:buSzPts val="1800"/>
              <a:buChar char="●"/>
            </a:pPr>
            <a:r>
              <a:rPr lang="en"/>
              <a:t>Classification</a:t>
            </a:r>
            <a:endParaRPr/>
          </a:p>
          <a:p>
            <a:pPr indent="-317500" lvl="1" marL="914400" rtl="0" algn="l">
              <a:spcBef>
                <a:spcPts val="0"/>
              </a:spcBef>
              <a:spcAft>
                <a:spcPts val="0"/>
              </a:spcAft>
              <a:buSzPts val="1400"/>
              <a:buChar char="○"/>
            </a:pPr>
            <a:r>
              <a:rPr lang="en"/>
              <a:t>Paper suggests gap in research: Taxonomy (pg. 3)</a:t>
            </a:r>
            <a:endParaRPr/>
          </a:p>
          <a:p>
            <a:pPr indent="-317500" lvl="2" marL="1371600" rtl="0" algn="l">
              <a:spcBef>
                <a:spcPts val="0"/>
              </a:spcBef>
              <a:spcAft>
                <a:spcPts val="0"/>
              </a:spcAft>
              <a:buSzPts val="1400"/>
              <a:buChar char="■"/>
            </a:pPr>
            <a:r>
              <a:rPr lang="en"/>
              <a:t>Extensive focus on detection; little-to-none on classification</a:t>
            </a:r>
            <a:endParaRPr/>
          </a:p>
          <a:p>
            <a:pPr indent="-317500" lvl="2" marL="1371600" rtl="0" algn="l">
              <a:spcBef>
                <a:spcPts val="0"/>
              </a:spcBef>
              <a:spcAft>
                <a:spcPts val="0"/>
              </a:spcAft>
              <a:buSzPts val="1400"/>
              <a:buChar char="■"/>
            </a:pPr>
            <a:r>
              <a:rPr lang="en"/>
              <a:t>Would be useful for meta-analysis (“I know that you know that I know that you know…”)</a:t>
            </a:r>
            <a:endParaRPr/>
          </a:p>
          <a:p>
            <a:pPr indent="-317500" lvl="1" marL="914400" rtl="0" algn="l">
              <a:spcBef>
                <a:spcPts val="0"/>
              </a:spcBef>
              <a:spcAft>
                <a:spcPts val="0"/>
              </a:spcAft>
              <a:buSzPts val="1400"/>
              <a:buChar char="○"/>
            </a:pPr>
            <a:r>
              <a:rPr lang="en"/>
              <a:t>“</a:t>
            </a:r>
            <a:r>
              <a:rPr lang="en"/>
              <a:t>Over 50% of digitally connected people are using windows in this world. To avoid the increased number of violations in the Windows environment hybrid analysis methods are applied for feature extraction and Deep Learning models like CNN are employed for classifying malwares instead of ML classifiers.” (pg 29)</a:t>
            </a:r>
            <a:endParaRPr/>
          </a:p>
          <a:p>
            <a:pPr indent="-342900" lvl="0" marL="457200" rtl="0" algn="l">
              <a:spcBef>
                <a:spcPts val="0"/>
              </a:spcBef>
              <a:spcAft>
                <a:spcPts val="0"/>
              </a:spcAft>
              <a:buSzPts val="1800"/>
              <a:buChar char="●"/>
            </a:pPr>
            <a:r>
              <a:rPr lang="en"/>
              <a:t>Android</a:t>
            </a:r>
            <a:endParaRPr/>
          </a:p>
          <a:p>
            <a:pPr indent="-317500" lvl="1" marL="914400" rtl="0" algn="l">
              <a:spcBef>
                <a:spcPts val="0"/>
              </a:spcBef>
              <a:spcAft>
                <a:spcPts val="0"/>
              </a:spcAft>
              <a:buSzPts val="1400"/>
              <a:buChar char="○"/>
            </a:pPr>
            <a:r>
              <a:rPr lang="en"/>
              <a:t>The android environment seems more unsafe than Mac OS where personal information is mainly targeted. Mobile malware detection methods utilize static, dynamic, and image-based analysis techniques. For feature extraction also ML classifiers are utilized and classification is performed by adopting DL models.” (pg 30)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comprehensive survey…” (</a:t>
            </a:r>
            <a:r>
              <a:rPr lang="en"/>
              <a:t>Gopinath M.</a:t>
            </a:r>
            <a:r>
              <a:rPr lang="en"/>
              <a:t> et al.) [Cont.]</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If we were to specify research on Classification, the paper lists (pg 4)</a:t>
            </a:r>
            <a:r>
              <a:rPr b="1" lang="en"/>
              <a:t>:</a:t>
            </a:r>
            <a:endParaRPr/>
          </a:p>
          <a:p>
            <a:pPr indent="-334327" lvl="0" marL="457200" rtl="0" algn="l">
              <a:spcBef>
                <a:spcPts val="1200"/>
              </a:spcBef>
              <a:spcAft>
                <a:spcPts val="0"/>
              </a:spcAft>
              <a:buSzPct val="100000"/>
              <a:buChar char="●"/>
            </a:pPr>
            <a:r>
              <a:rPr lang="en"/>
              <a:t>Bayesian Network (BN)</a:t>
            </a:r>
            <a:endParaRPr/>
          </a:p>
          <a:p>
            <a:pPr indent="-334327" lvl="0" marL="457200" rtl="0" algn="l">
              <a:spcBef>
                <a:spcPts val="0"/>
              </a:spcBef>
              <a:spcAft>
                <a:spcPts val="0"/>
              </a:spcAft>
              <a:buSzPct val="100000"/>
              <a:buChar char="●"/>
            </a:pPr>
            <a:r>
              <a:rPr lang="en"/>
              <a:t>Naive Bayes (NB) </a:t>
            </a:r>
            <a:r>
              <a:rPr b="1" lang="en"/>
              <a:t>*</a:t>
            </a:r>
            <a:endParaRPr/>
          </a:p>
          <a:p>
            <a:pPr indent="-334327" lvl="0" marL="457200" rtl="0" algn="l">
              <a:spcBef>
                <a:spcPts val="0"/>
              </a:spcBef>
              <a:spcAft>
                <a:spcPts val="0"/>
              </a:spcAft>
              <a:buSzPct val="100000"/>
              <a:buChar char="●"/>
            </a:pPr>
            <a:r>
              <a:rPr lang="en"/>
              <a:t>Decision Tree (DT) </a:t>
            </a:r>
            <a:r>
              <a:rPr b="1" lang="en"/>
              <a:t>*</a:t>
            </a:r>
            <a:endParaRPr/>
          </a:p>
          <a:p>
            <a:pPr indent="-334327" lvl="0" marL="457200" rtl="0" algn="l">
              <a:spcBef>
                <a:spcPts val="0"/>
              </a:spcBef>
              <a:spcAft>
                <a:spcPts val="0"/>
              </a:spcAft>
              <a:buSzPct val="100000"/>
              <a:buChar char="●"/>
            </a:pPr>
            <a:r>
              <a:rPr lang="en"/>
              <a:t>Logistic Model Trees (LMT) </a:t>
            </a:r>
            <a:endParaRPr/>
          </a:p>
          <a:p>
            <a:pPr indent="-334327" lvl="0" marL="457200" rtl="0" algn="l">
              <a:spcBef>
                <a:spcPts val="0"/>
              </a:spcBef>
              <a:spcAft>
                <a:spcPts val="0"/>
              </a:spcAft>
              <a:buSzPct val="100000"/>
              <a:buChar char="●"/>
            </a:pPr>
            <a:r>
              <a:rPr lang="en"/>
              <a:t>Random Forest Tree (RF) </a:t>
            </a:r>
            <a:r>
              <a:rPr b="1" lang="en"/>
              <a:t>*</a:t>
            </a:r>
            <a:endParaRPr/>
          </a:p>
          <a:p>
            <a:pPr indent="-334327" lvl="0" marL="457200" rtl="0" algn="l">
              <a:spcBef>
                <a:spcPts val="0"/>
              </a:spcBef>
              <a:spcAft>
                <a:spcPts val="0"/>
              </a:spcAft>
              <a:buSzPct val="100000"/>
              <a:buChar char="●"/>
            </a:pPr>
            <a:r>
              <a:rPr lang="en"/>
              <a:t>K-Nearest Neighbour (KNN) </a:t>
            </a:r>
            <a:r>
              <a:rPr b="1" lang="en"/>
              <a:t>*</a:t>
            </a:r>
            <a:endParaRPr b="1"/>
          </a:p>
          <a:p>
            <a:pPr indent="-334327" lvl="0" marL="457200" rtl="0" algn="l">
              <a:spcBef>
                <a:spcPts val="0"/>
              </a:spcBef>
              <a:spcAft>
                <a:spcPts val="0"/>
              </a:spcAft>
              <a:buSzPct val="100000"/>
              <a:buChar char="●"/>
            </a:pPr>
            <a:r>
              <a:rPr lang="en"/>
              <a:t>Multi Layer Perceptron (MLP)</a:t>
            </a:r>
            <a:endParaRPr/>
          </a:p>
          <a:p>
            <a:pPr indent="-334327" lvl="0" marL="457200" rtl="0" algn="l">
              <a:spcBef>
                <a:spcPts val="0"/>
              </a:spcBef>
              <a:spcAft>
                <a:spcPts val="0"/>
              </a:spcAft>
              <a:buSzPct val="100000"/>
              <a:buChar char="●"/>
            </a:pPr>
            <a:r>
              <a:rPr lang="en"/>
              <a:t>Simple Logistic Regression (SLR)</a:t>
            </a:r>
            <a:endParaRPr/>
          </a:p>
          <a:p>
            <a:pPr indent="-334327" lvl="0" marL="457200" rtl="0" algn="l">
              <a:spcBef>
                <a:spcPts val="0"/>
              </a:spcBef>
              <a:spcAft>
                <a:spcPts val="0"/>
              </a:spcAft>
              <a:buSzPct val="100000"/>
              <a:buChar char="●"/>
            </a:pPr>
            <a:r>
              <a:rPr lang="en"/>
              <a:t>Support Vector Machine (SVM) </a:t>
            </a:r>
            <a:r>
              <a:rPr b="1" lang="en"/>
              <a:t>*</a:t>
            </a:r>
            <a:endParaRPr/>
          </a:p>
          <a:p>
            <a:pPr indent="-334327" lvl="0" marL="457200" rtl="0" algn="l">
              <a:spcBef>
                <a:spcPts val="0"/>
              </a:spcBef>
              <a:spcAft>
                <a:spcPts val="0"/>
              </a:spcAft>
              <a:buSzPct val="100000"/>
              <a:buChar char="●"/>
            </a:pPr>
            <a:r>
              <a:rPr lang="en"/>
              <a:t>Sequential Minimal Optimization (SMO)</a:t>
            </a:r>
            <a:endParaRPr/>
          </a:p>
          <a:p>
            <a:pPr indent="0" lvl="0" marL="0" rtl="0" algn="l">
              <a:spcBef>
                <a:spcPts val="1200"/>
              </a:spcBef>
              <a:spcAft>
                <a:spcPts val="1200"/>
              </a:spcAft>
              <a:buNone/>
            </a:pPr>
            <a:r>
              <a:rPr b="1" lang="en"/>
              <a:t>* </a:t>
            </a:r>
            <a:r>
              <a:rPr lang="en"/>
              <a:t>= “...better accuracy is obtained with them than with existing architectures.” (pg. 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comprehensive survey…” (</a:t>
            </a:r>
            <a:r>
              <a:rPr lang="en"/>
              <a:t>Gopinath M.</a:t>
            </a:r>
            <a:r>
              <a:rPr lang="en"/>
              <a:t> et al.) [Cont.]</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If we were to continue research on the CNN detection method:</a:t>
            </a:r>
            <a:endParaRPr/>
          </a:p>
          <a:p>
            <a:pPr indent="-342900" lvl="0" marL="457200" rtl="0" algn="l">
              <a:spcBef>
                <a:spcPts val="1200"/>
              </a:spcBef>
              <a:spcAft>
                <a:spcPts val="0"/>
              </a:spcAft>
              <a:buSzPts val="1800"/>
              <a:buChar char="●"/>
            </a:pPr>
            <a:r>
              <a:rPr lang="en"/>
              <a:t>“</a:t>
            </a:r>
            <a:r>
              <a:rPr lang="en"/>
              <a:t>Kolosnjaji et al. proposed a model by merging CNN and LSTM where API call sequences are observed by CNN and the relationships are carried by LSTM [52]. Outputs from the convolutional layers are connected to forward and backward layers of LSTM in the CNN-BiLSTM model [85]. Outputs of those LSTM layers are combined to provide an output.” (pg. 7)</a:t>
            </a:r>
            <a:endParaRPr/>
          </a:p>
          <a:p>
            <a:pPr indent="-317500" lvl="1" marL="914400" rtl="0" algn="l">
              <a:spcBef>
                <a:spcPts val="0"/>
              </a:spcBef>
              <a:spcAft>
                <a:spcPts val="0"/>
              </a:spcAft>
              <a:buSzPts val="1400"/>
              <a:buChar char="○"/>
            </a:pPr>
            <a:r>
              <a:rPr lang="en"/>
              <a:t>[52] = </a:t>
            </a:r>
            <a:r>
              <a:rPr lang="en" u="sng">
                <a:solidFill>
                  <a:schemeClr val="hlink"/>
                </a:solidFill>
                <a:hlinkClick r:id="rId3"/>
              </a:rPr>
              <a:t>https://link.springer.com/chapter/10.1007/978-3-319-50127-7_11</a:t>
            </a:r>
            <a:r>
              <a:rPr lang="en"/>
              <a:t> </a:t>
            </a:r>
            <a:endParaRPr/>
          </a:p>
          <a:p>
            <a:pPr indent="-317500" lvl="1" marL="914400" rtl="0" algn="l">
              <a:spcBef>
                <a:spcPts val="0"/>
              </a:spcBef>
              <a:spcAft>
                <a:spcPts val="0"/>
              </a:spcAft>
              <a:buSzPts val="1400"/>
              <a:buChar char="○"/>
            </a:pPr>
            <a:r>
              <a:rPr lang="en"/>
              <a:t>[85] = </a:t>
            </a:r>
            <a:r>
              <a:rPr lang="en" u="sng">
                <a:solidFill>
                  <a:schemeClr val="hlink"/>
                </a:solidFill>
                <a:hlinkClick r:id="rId4"/>
              </a:rPr>
              <a:t>https://www.sciencedirect.com/science/article/pii/S1742287618302032</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study on malicious…” (Manihiro et al.)</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General Notes:</a:t>
            </a:r>
            <a:endParaRPr/>
          </a:p>
          <a:p>
            <a:pPr indent="-342900" lvl="0" marL="457200" rtl="0" algn="l">
              <a:spcBef>
                <a:spcPts val="1200"/>
              </a:spcBef>
              <a:spcAft>
                <a:spcPts val="0"/>
              </a:spcAft>
              <a:buSzPts val="1800"/>
              <a:buChar char="●"/>
            </a:pPr>
            <a:r>
              <a:rPr lang="en"/>
              <a:t>Much of the information contained in this paper can also be found in the other</a:t>
            </a:r>
            <a:endParaRPr/>
          </a:p>
          <a:p>
            <a:pPr indent="-317500" lvl="1" marL="914400" rtl="0" algn="l">
              <a:spcBef>
                <a:spcPts val="0"/>
              </a:spcBef>
              <a:spcAft>
                <a:spcPts val="0"/>
              </a:spcAft>
              <a:buSzPts val="1400"/>
              <a:buChar char="○"/>
            </a:pPr>
            <a:r>
              <a:rPr lang="en"/>
              <a:t>Also cites the EtWE paper</a:t>
            </a:r>
            <a:endParaRPr/>
          </a:p>
          <a:p>
            <a:pPr indent="-317500" lvl="1" marL="914400" rtl="0" algn="l">
              <a:spcBef>
                <a:spcPts val="0"/>
              </a:spcBef>
              <a:spcAft>
                <a:spcPts val="0"/>
              </a:spcAft>
              <a:buSzPts val="1400"/>
              <a:buChar char="○"/>
            </a:pPr>
            <a:r>
              <a:rPr lang="en"/>
              <a:t>Slight increase in depth at the sacrifice of breadth (~100 fewer citations and 18 fewer pages)</a:t>
            </a:r>
            <a:endParaRPr/>
          </a:p>
          <a:p>
            <a:pPr indent="-342900" lvl="0" marL="457200" rtl="0" algn="l">
              <a:spcBef>
                <a:spcPts val="0"/>
              </a:spcBef>
              <a:spcAft>
                <a:spcPts val="0"/>
              </a:spcAft>
              <a:buSzPts val="1800"/>
              <a:buChar char="●"/>
            </a:pPr>
            <a:r>
              <a:rPr lang="en"/>
              <a:t>Unlike previous paper, it specifies the list of locations the reviewed papers were retrieved from</a:t>
            </a:r>
            <a:endParaRPr/>
          </a:p>
          <a:p>
            <a:pPr indent="-317500" lvl="1" marL="914400" rtl="0" algn="l">
              <a:spcBef>
                <a:spcPts val="0"/>
              </a:spcBef>
              <a:spcAft>
                <a:spcPts val="0"/>
              </a:spcAft>
              <a:buSzPts val="1400"/>
              <a:buChar char="○"/>
            </a:pPr>
            <a:r>
              <a:rPr lang="en"/>
              <a:t>“...I</a:t>
            </a:r>
            <a:r>
              <a:rPr lang="en"/>
              <a:t>EEE Xplore (IEE/IEEE), Association for Computing Machinery (ACM) Digital Library, Web of Science, ScienceDirect, SpringerLink and Google Scholar…” (pg 3)</a:t>
            </a:r>
            <a:endParaRPr/>
          </a:p>
          <a:p>
            <a:pPr indent="-317500" lvl="1" marL="914400" rtl="0" algn="l">
              <a:spcBef>
                <a:spcPts val="0"/>
              </a:spcBef>
              <a:spcAft>
                <a:spcPts val="0"/>
              </a:spcAft>
              <a:buSzPts val="1400"/>
              <a:buChar char="○"/>
            </a:pPr>
            <a:r>
              <a:rPr lang="en"/>
              <a:t>“...queried for seven key terms: ‘malware analysis’, ‘malware behaviour analysis’, ‘malware detection’, ‘dynamic malware analysis’, ‘memory analysis’, ‘machine learning’ and ‘deep learning’...” (pg 3)</a:t>
            </a:r>
            <a:endParaRPr/>
          </a:p>
          <a:p>
            <a:pPr indent="-342900" lvl="0" marL="457200" rtl="0" algn="l">
              <a:spcBef>
                <a:spcPts val="0"/>
              </a:spcBef>
              <a:spcAft>
                <a:spcPts val="0"/>
              </a:spcAft>
              <a:buSzPts val="1800"/>
              <a:buChar char="●"/>
            </a:pPr>
            <a:r>
              <a:rPr lang="en"/>
              <a:t>Also specifies focus in the Windows 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study on malicious…” (Manihiro et al.) [Cont.]</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Immediately Relevant Points</a:t>
            </a:r>
            <a:r>
              <a:rPr b="1" lang="en"/>
              <a:t>:</a:t>
            </a:r>
            <a:endParaRPr/>
          </a:p>
          <a:p>
            <a:pPr indent="-342900" lvl="0" marL="457200" rtl="0" algn="l">
              <a:spcBef>
                <a:spcPts val="1200"/>
              </a:spcBef>
              <a:spcAft>
                <a:spcPts val="0"/>
              </a:spcAft>
              <a:buSzPts val="1800"/>
              <a:buChar char="●"/>
            </a:pPr>
            <a:r>
              <a:rPr lang="en"/>
              <a:t>Additional Tools to Consider (pg 5)</a:t>
            </a:r>
            <a:endParaRPr/>
          </a:p>
          <a:p>
            <a:pPr indent="-317500" lvl="1" marL="914400" rtl="0" algn="l">
              <a:spcBef>
                <a:spcPts val="0"/>
              </a:spcBef>
              <a:spcAft>
                <a:spcPts val="0"/>
              </a:spcAft>
              <a:buSzPts val="1400"/>
              <a:buChar char="○"/>
            </a:pPr>
            <a:r>
              <a:rPr lang="en"/>
              <a:t>Emulation in addition to or </a:t>
            </a:r>
            <a:r>
              <a:rPr lang="en"/>
              <a:t>instead</a:t>
            </a:r>
            <a:r>
              <a:rPr lang="en"/>
              <a:t> of a VM</a:t>
            </a:r>
            <a:endParaRPr/>
          </a:p>
          <a:p>
            <a:pPr indent="-317500" lvl="2" marL="1371600" rtl="0" algn="l">
              <a:spcBef>
                <a:spcPts val="0"/>
              </a:spcBef>
              <a:spcAft>
                <a:spcPts val="0"/>
              </a:spcAft>
              <a:buSzPts val="1400"/>
              <a:buChar char="■"/>
            </a:pPr>
            <a:r>
              <a:rPr lang="en"/>
              <a:t>Emulate other OS’s even?</a:t>
            </a:r>
            <a:endParaRPr/>
          </a:p>
          <a:p>
            <a:pPr indent="-317500" lvl="1" marL="914400" rtl="0" algn="l">
              <a:spcBef>
                <a:spcPts val="0"/>
              </a:spcBef>
              <a:spcAft>
                <a:spcPts val="0"/>
              </a:spcAft>
              <a:buSzPts val="1400"/>
              <a:buChar char="○"/>
            </a:pPr>
            <a:r>
              <a:rPr lang="en"/>
              <a:t>Memory Acquisition</a:t>
            </a:r>
            <a:endParaRPr/>
          </a:p>
          <a:p>
            <a:pPr indent="-317500" lvl="2" marL="1371600" rtl="0" algn="l">
              <a:spcBef>
                <a:spcPts val="0"/>
              </a:spcBef>
              <a:spcAft>
                <a:spcPts val="0"/>
              </a:spcAft>
              <a:buSzPts val="1400"/>
              <a:buChar char="■"/>
            </a:pPr>
            <a:r>
              <a:rPr lang="en"/>
              <a:t>Hardware Tools: Tribble or Firewire</a:t>
            </a:r>
            <a:endParaRPr/>
          </a:p>
          <a:p>
            <a:pPr indent="-317500" lvl="1" marL="914400" rtl="0" algn="l">
              <a:spcBef>
                <a:spcPts val="0"/>
              </a:spcBef>
              <a:spcAft>
                <a:spcPts val="0"/>
              </a:spcAft>
              <a:buSzPts val="1400"/>
              <a:buChar char="○"/>
            </a:pPr>
            <a:r>
              <a:rPr lang="en"/>
              <a:t>Commercial Testbeds</a:t>
            </a:r>
            <a:endParaRPr/>
          </a:p>
          <a:p>
            <a:pPr indent="-317500" lvl="2" marL="1371600" rtl="0" algn="l">
              <a:spcBef>
                <a:spcPts val="0"/>
              </a:spcBef>
              <a:spcAft>
                <a:spcPts val="0"/>
              </a:spcAft>
              <a:buSzPts val="1400"/>
              <a:buChar char="■"/>
            </a:pPr>
            <a:r>
              <a:rPr lang="en"/>
              <a:t>IBM X-Force Command Centre</a:t>
            </a:r>
            <a:endParaRPr/>
          </a:p>
          <a:p>
            <a:pPr indent="-317500" lvl="2" marL="1371600" rtl="0" algn="l">
              <a:spcBef>
                <a:spcPts val="0"/>
              </a:spcBef>
              <a:spcAft>
                <a:spcPts val="0"/>
              </a:spcAft>
              <a:buSzPts val="1400"/>
              <a:buChar char="■"/>
            </a:pPr>
            <a:r>
              <a:rPr lang="en"/>
              <a:t>The Ixia BreakingPoint and Cyber Exata</a:t>
            </a:r>
            <a:endParaRPr/>
          </a:p>
          <a:p>
            <a:pPr indent="-317500" lvl="1" marL="914400" rtl="0" algn="l">
              <a:spcBef>
                <a:spcPts val="0"/>
              </a:spcBef>
              <a:spcAft>
                <a:spcPts val="0"/>
              </a:spcAft>
              <a:buSzPts val="1400"/>
              <a:buChar char="○"/>
            </a:pPr>
            <a:r>
              <a:rPr lang="en"/>
              <a:t>Comprehensive list in table 3 on (pg 6)</a:t>
            </a:r>
            <a:endParaRPr/>
          </a:p>
          <a:p>
            <a:pPr indent="-342900" lvl="0" marL="457200" rtl="0" algn="l">
              <a:spcBef>
                <a:spcPts val="0"/>
              </a:spcBef>
              <a:spcAft>
                <a:spcPts val="0"/>
              </a:spcAft>
              <a:buSzPts val="1800"/>
              <a:buChar char="●"/>
            </a:pPr>
            <a:r>
              <a:rPr lang="en"/>
              <a:t>Malware Datasets listed in section 4.6 (pg 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study on malicious…” (Manihiro et al.) [Cont.]</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Further Research (Options for Us)</a:t>
            </a:r>
            <a:r>
              <a:rPr b="1" lang="en"/>
              <a:t>:</a:t>
            </a:r>
            <a:endParaRPr/>
          </a:p>
          <a:p>
            <a:pPr indent="-342900" lvl="0" marL="457200" rtl="0" algn="l">
              <a:spcBef>
                <a:spcPts val="1200"/>
              </a:spcBef>
              <a:spcAft>
                <a:spcPts val="0"/>
              </a:spcAft>
              <a:buSzPts val="1800"/>
              <a:buChar char="●"/>
            </a:pPr>
            <a:r>
              <a:rPr lang="en"/>
              <a:t>Memory Analysis Techniques</a:t>
            </a:r>
            <a:endParaRPr/>
          </a:p>
          <a:p>
            <a:pPr indent="-317500" lvl="1" marL="914400" rtl="0" algn="l">
              <a:spcBef>
                <a:spcPts val="0"/>
              </a:spcBef>
              <a:spcAft>
                <a:spcPts val="0"/>
              </a:spcAft>
              <a:buSzPts val="1400"/>
              <a:buChar char="○"/>
            </a:pPr>
            <a:r>
              <a:rPr lang="en"/>
              <a:t>“</a:t>
            </a:r>
            <a:r>
              <a:rPr lang="en"/>
              <a:t>Essentially, in order for a program (either benign or malicious) to be executed, it must be first loaded in memory and therefore, making the memory analysis technique the most suitable and preferred technique for identifying sophisticated malware behaviours.” (pg 2)</a:t>
            </a:r>
            <a:endParaRPr/>
          </a:p>
          <a:p>
            <a:pPr indent="-342900" lvl="0" marL="457200" rtl="0" algn="l">
              <a:spcBef>
                <a:spcPts val="0"/>
              </a:spcBef>
              <a:spcAft>
                <a:spcPts val="0"/>
              </a:spcAft>
              <a:buSzPts val="1800"/>
              <a:buChar char="●"/>
            </a:pPr>
            <a:r>
              <a:rPr lang="en"/>
              <a:t>Idea: Malware Detection Suite</a:t>
            </a:r>
            <a:endParaRPr/>
          </a:p>
          <a:p>
            <a:pPr indent="-317500" lvl="1" marL="914400" rtl="0" algn="l">
              <a:spcBef>
                <a:spcPts val="0"/>
              </a:spcBef>
              <a:spcAft>
                <a:spcPts val="0"/>
              </a:spcAft>
              <a:buSzPts val="1400"/>
              <a:buChar char="○"/>
            </a:pPr>
            <a:r>
              <a:rPr lang="en" sz="1800"/>
              <a:t>Paper mentions Ensemble Learning Technique (pg 9) </a:t>
            </a:r>
            <a:endParaRPr sz="1800"/>
          </a:p>
          <a:p>
            <a:pPr indent="-342900" lvl="1" marL="914400" rtl="0" algn="l">
              <a:spcBef>
                <a:spcPts val="0"/>
              </a:spcBef>
              <a:spcAft>
                <a:spcPts val="0"/>
              </a:spcAft>
              <a:buSzPts val="1800"/>
              <a:buChar char="○"/>
            </a:pPr>
            <a:r>
              <a:rPr lang="en" sz="1800"/>
              <a:t>Also mentions, as the previous paper did, evasion techniques used to fool the MalConv model (pg 13)</a:t>
            </a:r>
            <a:endParaRPr sz="1800"/>
          </a:p>
          <a:p>
            <a:pPr indent="-342900" lvl="1" marL="914400" rtl="0" algn="l">
              <a:spcBef>
                <a:spcPts val="0"/>
              </a:spcBef>
              <a:spcAft>
                <a:spcPts val="0"/>
              </a:spcAft>
              <a:buSzPts val="1800"/>
              <a:buChar char="○"/>
            </a:pPr>
            <a:r>
              <a:rPr lang="en" sz="1800"/>
              <a:t>Solution: suite of programs all performing simultaneous malware analysis</a:t>
            </a:r>
            <a:endParaRPr sz="1800"/>
          </a:p>
          <a:p>
            <a:pPr indent="-342900" lvl="2" marL="1371600" rtl="0" algn="l">
              <a:spcBef>
                <a:spcPts val="0"/>
              </a:spcBef>
              <a:spcAft>
                <a:spcPts val="0"/>
              </a:spcAft>
              <a:buSzPts val="1800"/>
              <a:buChar char="■"/>
            </a:pPr>
            <a:r>
              <a:rPr lang="en" sz="1800"/>
              <a:t>Malware which fools one may not do so for another</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study on malicious…” (Manihiro et al.) [Cont.]</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Further Research (Options for Us):</a:t>
            </a:r>
            <a:endParaRPr/>
          </a:p>
          <a:p>
            <a:pPr indent="-342900" lvl="0" marL="457200" rtl="0" algn="l">
              <a:spcBef>
                <a:spcPts val="1200"/>
              </a:spcBef>
              <a:spcAft>
                <a:spcPts val="0"/>
              </a:spcAft>
              <a:buSzPts val="1800"/>
              <a:buChar char="●"/>
            </a:pPr>
            <a:r>
              <a:rPr lang="en"/>
              <a:t>Memory Analysis Techniques</a:t>
            </a:r>
            <a:endParaRPr/>
          </a:p>
          <a:p>
            <a:pPr indent="-317500" lvl="1" marL="914400" rtl="0" algn="l">
              <a:spcBef>
                <a:spcPts val="0"/>
              </a:spcBef>
              <a:spcAft>
                <a:spcPts val="0"/>
              </a:spcAft>
              <a:buSzPts val="1400"/>
              <a:buChar char="○"/>
            </a:pPr>
            <a:r>
              <a:rPr lang="en"/>
              <a:t>“Essentially, in order for a program (either benign or malicious) to be executed, it must be first loaded in memory and therefore, making the memory analysis technique the most suitable and preferred technique for identifying sophisticated malware behaviours.” (pg 2)</a:t>
            </a:r>
            <a:endParaRPr/>
          </a:p>
          <a:p>
            <a:pPr indent="-342900" lvl="0" marL="457200" rtl="0" algn="l">
              <a:spcBef>
                <a:spcPts val="0"/>
              </a:spcBef>
              <a:spcAft>
                <a:spcPts val="0"/>
              </a:spcAft>
              <a:buSzPts val="1800"/>
              <a:buChar char="●"/>
            </a:pPr>
            <a:r>
              <a:rPr lang="en"/>
              <a:t>Idea: Malware Detection Suite</a:t>
            </a:r>
            <a:endParaRPr/>
          </a:p>
          <a:p>
            <a:pPr indent="-317500" lvl="1" marL="914400" rtl="0" algn="l">
              <a:spcBef>
                <a:spcPts val="0"/>
              </a:spcBef>
              <a:spcAft>
                <a:spcPts val="0"/>
              </a:spcAft>
              <a:buSzPts val="1400"/>
              <a:buChar char="○"/>
            </a:pPr>
            <a:r>
              <a:rPr lang="en" sz="1800"/>
              <a:t>Paper mentions Ensemble Learning Technique (pg 9) </a:t>
            </a:r>
            <a:endParaRPr sz="1800"/>
          </a:p>
          <a:p>
            <a:pPr indent="-342900" lvl="1" marL="914400" rtl="0" algn="l">
              <a:spcBef>
                <a:spcPts val="0"/>
              </a:spcBef>
              <a:spcAft>
                <a:spcPts val="0"/>
              </a:spcAft>
              <a:buSzPts val="1800"/>
              <a:buChar char="○"/>
            </a:pPr>
            <a:r>
              <a:rPr lang="en" sz="1800"/>
              <a:t>Also mentions, as the previous paper did, evasion techniques used to fool the MalConv model (pg 13)</a:t>
            </a:r>
            <a:endParaRPr sz="1800"/>
          </a:p>
          <a:p>
            <a:pPr indent="-342900" lvl="1" marL="914400" rtl="0" algn="l">
              <a:spcBef>
                <a:spcPts val="0"/>
              </a:spcBef>
              <a:spcAft>
                <a:spcPts val="0"/>
              </a:spcAft>
              <a:buSzPts val="1800"/>
              <a:buChar char="○"/>
            </a:pPr>
            <a:r>
              <a:rPr lang="en" sz="1800"/>
              <a:t>Solution: suite of programs all performing simultaneous malware analysis</a:t>
            </a:r>
            <a:endParaRPr sz="1800"/>
          </a:p>
          <a:p>
            <a:pPr indent="-342900" lvl="2" marL="1371600" rtl="0" algn="l">
              <a:spcBef>
                <a:spcPts val="0"/>
              </a:spcBef>
              <a:spcAft>
                <a:spcPts val="0"/>
              </a:spcAft>
              <a:buSzPts val="1800"/>
              <a:buChar char="■"/>
            </a:pPr>
            <a:r>
              <a:rPr lang="en" sz="1800"/>
              <a:t>Malware which fools one is unlikely to do so for all others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EtWE paper</a:t>
            </a:r>
            <a:r>
              <a:rPr lang="en"/>
              <a:t> (Raff et al.) </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Notable Details on re-reading</a:t>
            </a:r>
            <a:r>
              <a:rPr b="1" lang="en"/>
              <a:t>:</a:t>
            </a:r>
            <a:endParaRPr/>
          </a:p>
          <a:p>
            <a:pPr indent="-342900" lvl="0" marL="457200" rtl="0" algn="l">
              <a:spcBef>
                <a:spcPts val="1200"/>
              </a:spcBef>
              <a:spcAft>
                <a:spcPts val="0"/>
              </a:spcAft>
              <a:buSzPts val="1800"/>
              <a:buChar char="●"/>
            </a:pPr>
            <a:r>
              <a:rPr lang="en"/>
              <a:t>Section 2.2 (pg 2) cites a paper working on malware identification from just the first 300 bytes</a:t>
            </a:r>
            <a:endParaRPr/>
          </a:p>
          <a:p>
            <a:pPr indent="-342900" lvl="0" marL="457200" rtl="0" algn="l">
              <a:spcBef>
                <a:spcPts val="0"/>
              </a:spcBef>
              <a:spcAft>
                <a:spcPts val="0"/>
              </a:spcAft>
              <a:buSzPts val="1800"/>
              <a:buChar char="●"/>
            </a:pPr>
            <a:r>
              <a:rPr lang="en"/>
              <a:t>Section 3 on training data (pg 3) -- Caution not to allow datasets to represent benignness as “from Microsoft” </a:t>
            </a:r>
            <a:endParaRPr/>
          </a:p>
          <a:p>
            <a:pPr indent="-342900" lvl="0" marL="457200" rtl="0" algn="l">
              <a:spcBef>
                <a:spcPts val="0"/>
              </a:spcBef>
              <a:spcAft>
                <a:spcPts val="0"/>
              </a:spcAft>
              <a:buSzPts val="1800"/>
              <a:buChar char="●"/>
            </a:pPr>
            <a:r>
              <a:rPr lang="en"/>
              <a:t>“We were able to train this model on the 400k Group B set using data parallelism across the 8 GPUs of a DGX-1 in 16.75 hours per epoch, for 10 epochs, and using all available GPU memory. Training on the larger 2 million set took one month on the same system.” (pg 5)</a:t>
            </a:r>
            <a:endParaRPr/>
          </a:p>
          <a:p>
            <a:pPr indent="-317500" lvl="1" marL="914400" rtl="0" algn="l">
              <a:spcBef>
                <a:spcPts val="0"/>
              </a:spcBef>
              <a:spcAft>
                <a:spcPts val="0"/>
              </a:spcAft>
              <a:buSzPts val="1400"/>
              <a:buChar char="○"/>
            </a:pPr>
            <a:r>
              <a:rPr lang="en"/>
              <a:t>“We use this larger dataset to show that our new MalConv architecture continues to improve with increased training data, while the byte n-gram approach appears to have plateaued in terms of performance.” (pg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EtWE paper (Raff et al.) </a:t>
            </a:r>
            <a:r>
              <a:rPr lang="en"/>
              <a:t>[Cont.]</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Notable Details on re-reading [Cont.]:</a:t>
            </a:r>
            <a:endParaRPr/>
          </a:p>
          <a:p>
            <a:pPr indent="-342900" lvl="0" marL="457200" rtl="0" algn="l">
              <a:spcBef>
                <a:spcPts val="1200"/>
              </a:spcBef>
              <a:spcAft>
                <a:spcPts val="0"/>
              </a:spcAft>
              <a:buSzPts val="1800"/>
              <a:buChar char="●"/>
            </a:pPr>
            <a:r>
              <a:rPr lang="en"/>
              <a:t>Another Research Path for us: </a:t>
            </a:r>
            <a:endParaRPr/>
          </a:p>
          <a:p>
            <a:pPr indent="-317500" lvl="1" marL="914400" rtl="0" algn="l">
              <a:spcBef>
                <a:spcPts val="0"/>
              </a:spcBef>
              <a:spcAft>
                <a:spcPts val="0"/>
              </a:spcAft>
              <a:buSzPts val="1400"/>
              <a:buChar char="○"/>
            </a:pPr>
            <a:r>
              <a:rPr lang="en"/>
              <a:t>“</a:t>
            </a:r>
            <a:r>
              <a:rPr lang="en"/>
              <a:t>The prevalence of packing in malicious executables leads to many models learning a direct (but unhelpful) equivalence between “packed” and “malicious”. ...our model may have avoided such an association. We hope further advances in interpretable models will help us to confirm this behavior...” (pg 6)</a:t>
            </a:r>
            <a:endParaRPr/>
          </a:p>
          <a:p>
            <a:pPr indent="-342900" lvl="0" marL="457200" rtl="0" algn="l">
              <a:spcBef>
                <a:spcPts val="0"/>
              </a:spcBef>
              <a:spcAft>
                <a:spcPts val="0"/>
              </a:spcAft>
              <a:buSzPts val="1800"/>
              <a:buChar char="●"/>
            </a:pPr>
            <a:r>
              <a:rPr lang="en"/>
              <a:t>Appendix contains models which performed worse than MalConv (pg 8-10)</a:t>
            </a:r>
            <a:endParaRPr/>
          </a:p>
          <a:p>
            <a:pPr indent="-317500" lvl="1" marL="914400" rtl="0" algn="l">
              <a:spcBef>
                <a:spcPts val="0"/>
              </a:spcBef>
              <a:spcAft>
                <a:spcPts val="0"/>
              </a:spcAft>
              <a:buSzPts val="1400"/>
              <a:buChar char="○"/>
            </a:pPr>
            <a:r>
              <a:rPr lang="en"/>
              <a:t>What-Not-To-Do Section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EtWE paper (Raff et al.) [Cont.]</a:t>
            </a: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Architecture (pg 11)</a:t>
            </a:r>
            <a:r>
              <a:rPr b="1" lang="en"/>
              <a:t>:</a:t>
            </a:r>
            <a:endParaRPr sz="1800"/>
          </a:p>
        </p:txBody>
      </p:sp>
      <p:pic>
        <p:nvPicPr>
          <p:cNvPr id="163" name="Google Shape;163;p31"/>
          <p:cNvPicPr preferRelativeResize="0"/>
          <p:nvPr/>
        </p:nvPicPr>
        <p:blipFill>
          <a:blip r:embed="rId3">
            <a:alphaModFix/>
          </a:blip>
          <a:stretch>
            <a:fillRect/>
          </a:stretch>
        </p:blipFill>
        <p:spPr>
          <a:xfrm>
            <a:off x="629350" y="1786125"/>
            <a:ext cx="3810425" cy="2883024"/>
          </a:xfrm>
          <a:prstGeom prst="rect">
            <a:avLst/>
          </a:prstGeom>
          <a:noFill/>
          <a:ln>
            <a:noFill/>
          </a:ln>
        </p:spPr>
      </p:pic>
      <p:pic>
        <p:nvPicPr>
          <p:cNvPr id="164" name="Google Shape;164;p31"/>
          <p:cNvPicPr preferRelativeResize="0"/>
          <p:nvPr/>
        </p:nvPicPr>
        <p:blipFill>
          <a:blip r:embed="rId4">
            <a:alphaModFix/>
          </a:blip>
          <a:stretch>
            <a:fillRect/>
          </a:stretch>
        </p:blipFill>
        <p:spPr>
          <a:xfrm>
            <a:off x="4559960" y="1786125"/>
            <a:ext cx="3954691" cy="2883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Regarding VM testing of the malconv</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Char char="●"/>
            </a:pPr>
            <a:r>
              <a:rPr lang="en" sz="2000"/>
              <a:t>Idea!</a:t>
            </a:r>
            <a:endParaRPr sz="2000"/>
          </a:p>
          <a:p>
            <a:pPr indent="-330200" lvl="1" marL="914400" rtl="0" algn="l">
              <a:spcBef>
                <a:spcPts val="0"/>
              </a:spcBef>
              <a:spcAft>
                <a:spcPts val="0"/>
              </a:spcAft>
              <a:buSzPts val="1600"/>
              <a:buChar char="○"/>
            </a:pPr>
            <a:r>
              <a:rPr lang="en" sz="1600"/>
              <a:t>.EXE files cannot run on Linux/Mac environments (and therefore do not constitute threats)</a:t>
            </a:r>
            <a:endParaRPr sz="1600"/>
          </a:p>
          <a:p>
            <a:pPr indent="-330200" lvl="1" marL="914400" rtl="0" algn="l">
              <a:spcBef>
                <a:spcPts val="0"/>
              </a:spcBef>
              <a:spcAft>
                <a:spcPts val="0"/>
              </a:spcAft>
              <a:buSzPts val="1600"/>
              <a:buChar char="○"/>
            </a:pPr>
            <a:r>
              <a:rPr lang="en" sz="1600"/>
              <a:t>ISU already has Linux VMs available</a:t>
            </a:r>
            <a:endParaRPr sz="1600"/>
          </a:p>
          <a:p>
            <a:pPr indent="-330200" lvl="2" marL="1371600" rtl="0" algn="l">
              <a:spcBef>
                <a:spcPts val="0"/>
              </a:spcBef>
              <a:spcAft>
                <a:spcPts val="0"/>
              </a:spcAft>
              <a:buSzPts val="1600"/>
              <a:buChar char="■"/>
            </a:pPr>
            <a:r>
              <a:rPr lang="en" sz="1600"/>
              <a:t>Also, potentially, speak to Dr. Follman or another at ISU who knows about the XSEDE servers and using their GPU capacity for running our large-scale tests later on</a:t>
            </a:r>
            <a:endParaRPr sz="1600"/>
          </a:p>
          <a:p>
            <a:pPr indent="-330200" lvl="3" marL="1828800" rtl="0" algn="l">
              <a:spcBef>
                <a:spcPts val="0"/>
              </a:spcBef>
              <a:spcAft>
                <a:spcPts val="0"/>
              </a:spcAft>
              <a:buSzPts val="1600"/>
              <a:buChar char="●"/>
            </a:pPr>
            <a:r>
              <a:rPr lang="en" sz="1600"/>
              <a:t>Note: Malconv authors stated “16.75 hours per epoch” using GPU</a:t>
            </a:r>
            <a:endParaRPr sz="1600"/>
          </a:p>
          <a:p>
            <a:pPr indent="-330200" lvl="3" marL="1828800" rtl="0" algn="l">
              <a:spcBef>
                <a:spcPts val="0"/>
              </a:spcBef>
              <a:spcAft>
                <a:spcPts val="0"/>
              </a:spcAft>
              <a:buSzPts val="1600"/>
              <a:buChar char="●"/>
            </a:pPr>
            <a:r>
              <a:rPr lang="en" sz="1600"/>
              <a:t>E.g.: No GPU == No Chance</a:t>
            </a:r>
            <a:endParaRPr sz="1600"/>
          </a:p>
          <a:p>
            <a:pPr indent="-330200" lvl="1" marL="914400" rtl="0" algn="l">
              <a:spcBef>
                <a:spcPts val="0"/>
              </a:spcBef>
              <a:spcAft>
                <a:spcPts val="0"/>
              </a:spcAft>
              <a:buSzPts val="1600"/>
              <a:buChar char="○"/>
            </a:pPr>
            <a:r>
              <a:rPr lang="en" sz="1600"/>
              <a:t>Packages can be added later if needed but, for now, those used in the malconv are:</a:t>
            </a:r>
            <a:endParaRPr sz="1600"/>
          </a:p>
          <a:p>
            <a:pPr indent="-330200" lvl="2" marL="1371600" rtl="0" algn="l">
              <a:spcBef>
                <a:spcPts val="0"/>
              </a:spcBef>
              <a:spcAft>
                <a:spcPts val="0"/>
              </a:spcAft>
              <a:buSzPts val="1600"/>
              <a:buChar char="■"/>
            </a:pPr>
            <a:r>
              <a:rPr lang="en" sz="1600"/>
              <a:t>argparse, keras, numpy, os, pandas, pickle, tensorflow, time, warnings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EtWE paper (Raff et al.) [Cont.]</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Code</a:t>
            </a:r>
            <a:r>
              <a:rPr b="1" lang="en"/>
              <a:t> (GitHub):</a:t>
            </a:r>
            <a:endParaRPr b="1"/>
          </a:p>
          <a:p>
            <a:pPr indent="0" lvl="0" marL="0" rtl="0" algn="l">
              <a:spcBef>
                <a:spcPts val="1200"/>
              </a:spcBef>
              <a:spcAft>
                <a:spcPts val="0"/>
              </a:spcAft>
              <a:buNone/>
            </a:pPr>
            <a:r>
              <a:t/>
            </a:r>
            <a:endParaRPr b="1"/>
          </a:p>
          <a:p>
            <a:pPr indent="0" lvl="0" marL="0" rtl="0" algn="ctr">
              <a:spcBef>
                <a:spcPts val="1200"/>
              </a:spcBef>
              <a:spcAft>
                <a:spcPts val="1200"/>
              </a:spcAft>
              <a:buNone/>
            </a:pPr>
            <a:r>
              <a:rPr lang="en" u="sng">
                <a:solidFill>
                  <a:schemeClr val="hlink"/>
                </a:solidFill>
                <a:hlinkClick r:id="rId3"/>
              </a:rPr>
              <a:t>https://github.com/j40903272/MalConv-keras/tree/master/src</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Regarding VM testing of the malconv [Cont.]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Problem:</a:t>
            </a:r>
            <a:endParaRPr sz="2200"/>
          </a:p>
          <a:p>
            <a:pPr indent="-342900" lvl="1" marL="914400" rtl="0" algn="l">
              <a:spcBef>
                <a:spcPts val="0"/>
              </a:spcBef>
              <a:spcAft>
                <a:spcPts val="0"/>
              </a:spcAft>
              <a:buSzPts val="1800"/>
              <a:buChar char="○"/>
            </a:pPr>
            <a:r>
              <a:rPr lang="en" sz="1800"/>
              <a:t>Windows OS Hardware most common:</a:t>
            </a:r>
            <a:endParaRPr sz="1800"/>
          </a:p>
          <a:p>
            <a:pPr indent="-342900" lvl="2" marL="1371600" rtl="0" algn="l">
              <a:spcBef>
                <a:spcPts val="0"/>
              </a:spcBef>
              <a:spcAft>
                <a:spcPts val="0"/>
              </a:spcAft>
              <a:buSzPts val="1800"/>
              <a:buChar char="■"/>
            </a:pPr>
            <a:r>
              <a:rPr lang="en" sz="1800"/>
              <a:t>At the end of the day, the file is stored somewhere and, if that somewhere runs the Windows OS and has security enabled, it will set off alarm bells.</a:t>
            </a:r>
            <a:endParaRPr sz="1800"/>
          </a:p>
          <a:p>
            <a:pPr indent="-342900" lvl="2" marL="1371600" rtl="0" algn="l">
              <a:spcBef>
                <a:spcPts val="0"/>
              </a:spcBef>
              <a:spcAft>
                <a:spcPts val="0"/>
              </a:spcAft>
              <a:buSzPts val="1800"/>
              <a:buChar char="■"/>
            </a:pPr>
            <a:r>
              <a:rPr lang="en" sz="1800"/>
              <a:t>Prevents testing on any VMs I can spin-up on my home PC</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
            </a:r>
            <a:r>
              <a:rPr lang="en"/>
              <a:t>A comprehensive survey…” (</a:t>
            </a:r>
            <a:r>
              <a:rPr lang="en"/>
              <a:t>Gopinath M.</a:t>
            </a:r>
            <a:r>
              <a:rPr lang="en"/>
              <a:t> et al.)</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General Notes:</a:t>
            </a:r>
            <a:r>
              <a:rPr lang="en"/>
              <a:t> </a:t>
            </a:r>
            <a:endParaRPr/>
          </a:p>
          <a:p>
            <a:pPr indent="-342900" lvl="0" marL="457200" rtl="0" algn="l">
              <a:spcBef>
                <a:spcPts val="1200"/>
              </a:spcBef>
              <a:spcAft>
                <a:spcPts val="0"/>
              </a:spcAft>
              <a:buSzPts val="1800"/>
              <a:buChar char="●"/>
            </a:pPr>
            <a:r>
              <a:rPr lang="en"/>
              <a:t>Reviews other research papers: likely to be good reference for finding additional reading</a:t>
            </a:r>
            <a:endParaRPr/>
          </a:p>
          <a:p>
            <a:pPr indent="-317500" lvl="1" marL="914400" rtl="0" algn="l">
              <a:spcBef>
                <a:spcPts val="0"/>
              </a:spcBef>
              <a:spcAft>
                <a:spcPts val="0"/>
              </a:spcAft>
              <a:buSzPts val="1400"/>
              <a:buChar char="○"/>
            </a:pPr>
            <a:r>
              <a:rPr lang="en"/>
              <a:t>Also cites the EtWE paper but does not talk in-depth to any length on its architecture or design</a:t>
            </a:r>
            <a:endParaRPr/>
          </a:p>
          <a:p>
            <a:pPr indent="-342900" lvl="0" marL="457200" rtl="0" algn="l">
              <a:spcBef>
                <a:spcPts val="0"/>
              </a:spcBef>
              <a:spcAft>
                <a:spcPts val="0"/>
              </a:spcAft>
              <a:buSzPts val="1800"/>
              <a:buChar char="●"/>
            </a:pPr>
            <a:r>
              <a:rPr lang="en"/>
              <a:t>Thought: paper makes extensive mention of False-Positives and their mitigation.</a:t>
            </a:r>
            <a:endParaRPr/>
          </a:p>
          <a:p>
            <a:pPr indent="-317500" lvl="1" marL="914400" rtl="0" algn="just">
              <a:spcBef>
                <a:spcPts val="0"/>
              </a:spcBef>
              <a:spcAft>
                <a:spcPts val="0"/>
              </a:spcAft>
              <a:buSzPts val="1400"/>
              <a:buChar char="○"/>
            </a:pPr>
            <a:r>
              <a:rPr lang="en"/>
              <a:t>I consider this a mistake, as classifying a benign process as malware has the impact of mere user </a:t>
            </a:r>
            <a:r>
              <a:rPr lang="en"/>
              <a:t>inconvenience, but falsely classifying malware as benign can have immense consequences. </a:t>
            </a:r>
            <a:endParaRPr/>
          </a:p>
          <a:p>
            <a:pPr indent="-317500" lvl="1" marL="914400" rtl="0" algn="just">
              <a:spcBef>
                <a:spcPts val="0"/>
              </a:spcBef>
              <a:spcAft>
                <a:spcPts val="0"/>
              </a:spcAft>
              <a:buSzPts val="1400"/>
              <a:buChar char="○"/>
            </a:pPr>
            <a:r>
              <a:rPr lang="en"/>
              <a:t>True Positive maximization and False Negative minimization are of primary concern.</a:t>
            </a:r>
            <a:endParaRPr/>
          </a:p>
          <a:p>
            <a:pPr indent="-342900" lvl="0" marL="457200" rtl="0" algn="just">
              <a:spcBef>
                <a:spcPts val="0"/>
              </a:spcBef>
              <a:spcAft>
                <a:spcPts val="0"/>
              </a:spcAft>
              <a:buSzPts val="1800"/>
              <a:buChar char="●"/>
            </a:pPr>
            <a:r>
              <a:rPr lang="en"/>
              <a:t>“Being proactive rather than reactive is a key lesson that security gives us.” (pg 30)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comprehensive survey…” (</a:t>
            </a:r>
            <a:r>
              <a:rPr lang="en"/>
              <a:t>Gopinath M.</a:t>
            </a:r>
            <a:r>
              <a:rPr lang="en"/>
              <a:t> et al.) [Cont.]</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Immediately-Relevant Points</a:t>
            </a:r>
            <a:r>
              <a:rPr b="1" lang="en"/>
              <a:t>:</a:t>
            </a:r>
            <a:r>
              <a:rPr lang="en"/>
              <a:t> </a:t>
            </a:r>
            <a:endParaRPr/>
          </a:p>
          <a:p>
            <a:pPr indent="-342900" lvl="0" marL="457200" rtl="0" algn="l">
              <a:spcBef>
                <a:spcPts val="1200"/>
              </a:spcBef>
              <a:spcAft>
                <a:spcPts val="0"/>
              </a:spcAft>
              <a:buSzPts val="1800"/>
              <a:buChar char="●"/>
            </a:pPr>
            <a:r>
              <a:rPr lang="en"/>
              <a:t>“</a:t>
            </a:r>
            <a:r>
              <a:rPr lang="en"/>
              <a:t>Malware dataset is a key factor for malware detection.” (pg. 4)</a:t>
            </a:r>
            <a:endParaRPr/>
          </a:p>
          <a:p>
            <a:pPr indent="-317500" lvl="1" marL="914400" rtl="0" algn="l">
              <a:spcBef>
                <a:spcPts val="0"/>
              </a:spcBef>
              <a:spcAft>
                <a:spcPts val="0"/>
              </a:spcAft>
              <a:buSzPts val="1400"/>
              <a:buChar char="○"/>
            </a:pPr>
            <a:r>
              <a:rPr lang="en"/>
              <a:t>“NSL KDD, Drebin, MS malware classification challenge, ClaMP, AAGM, and EMBER are some examples of datasets used so far”</a:t>
            </a:r>
            <a:endParaRPr/>
          </a:p>
          <a:p>
            <a:pPr indent="-342900" lvl="0" marL="457200" rtl="0" algn="l">
              <a:spcBef>
                <a:spcPts val="0"/>
              </a:spcBef>
              <a:spcAft>
                <a:spcPts val="0"/>
              </a:spcAft>
              <a:buSzPts val="1800"/>
              <a:buChar char="●"/>
            </a:pPr>
            <a:r>
              <a:rPr lang="en"/>
              <a:t>“The accuracy of detection does not depend on incrementing the hidden layers. Two and more layered neural networks result in lesser performance than single-layered neural networks.” (pg. 7)</a:t>
            </a:r>
            <a:endParaRPr/>
          </a:p>
          <a:p>
            <a:pPr indent="-342900" lvl="0" marL="457200" rtl="0" algn="l">
              <a:spcBef>
                <a:spcPts val="0"/>
              </a:spcBef>
              <a:spcAft>
                <a:spcPts val="0"/>
              </a:spcAft>
              <a:buSzPts val="1800"/>
              <a:buChar char="●"/>
            </a:pPr>
            <a:r>
              <a:rPr lang="en"/>
              <a:t>64.31% of Windows malware are Trojans (pg. 15)</a:t>
            </a:r>
            <a:endParaRPr/>
          </a:p>
          <a:p>
            <a:pPr indent="-317500" lvl="1" marL="914400" rtl="0" algn="l">
              <a:spcBef>
                <a:spcPts val="0"/>
              </a:spcBef>
              <a:spcAft>
                <a:spcPts val="0"/>
              </a:spcAft>
              <a:buSzPts val="1400"/>
              <a:buChar char="○"/>
            </a:pPr>
            <a:r>
              <a:rPr lang="en"/>
              <a:t>Click </a:t>
            </a:r>
            <a:r>
              <a:rPr lang="en"/>
              <a:t>this EXE, please.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comprehensive survey…” (</a:t>
            </a:r>
            <a:r>
              <a:rPr lang="en"/>
              <a:t>Gopinath M.</a:t>
            </a:r>
            <a:r>
              <a:rPr lang="en"/>
              <a:t> et al.)</a:t>
            </a:r>
            <a:r>
              <a:rPr lang="en"/>
              <a:t> [Cont.]</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Further Research (Options for Us):</a:t>
            </a:r>
            <a:endParaRPr/>
          </a:p>
          <a:p>
            <a:pPr indent="-342900" lvl="0" marL="457200" rtl="0" algn="l">
              <a:spcBef>
                <a:spcPts val="1200"/>
              </a:spcBef>
              <a:spcAft>
                <a:spcPts val="0"/>
              </a:spcAft>
              <a:buSzPts val="1800"/>
              <a:buChar char="●"/>
            </a:pPr>
            <a:r>
              <a:rPr lang="en"/>
              <a:t>Optimization of Existing Architectures</a:t>
            </a:r>
            <a:endParaRPr/>
          </a:p>
          <a:p>
            <a:pPr indent="-317500" lvl="1" marL="914400" rtl="0" algn="l">
              <a:spcBef>
                <a:spcPts val="0"/>
              </a:spcBef>
              <a:spcAft>
                <a:spcPts val="0"/>
              </a:spcAft>
              <a:buSzPts val="1400"/>
              <a:buChar char="○"/>
            </a:pPr>
            <a:r>
              <a:rPr lang="en"/>
              <a:t>RNN gives 98% detection accuracy in IoT (pg. 8)</a:t>
            </a:r>
            <a:endParaRPr/>
          </a:p>
          <a:p>
            <a:pPr indent="-317500" lvl="1" marL="914400" rtl="0" algn="l">
              <a:spcBef>
                <a:spcPts val="0"/>
              </a:spcBef>
              <a:spcAft>
                <a:spcPts val="0"/>
              </a:spcAft>
              <a:buSzPts val="1400"/>
              <a:buChar char="○"/>
            </a:pPr>
            <a:r>
              <a:rPr lang="en"/>
              <a:t>RFE sys called PAIRED</a:t>
            </a:r>
            <a:r>
              <a:rPr lang="en"/>
              <a:t> is 98% in Android (pg. 8)</a:t>
            </a:r>
            <a:r>
              <a:rPr lang="en"/>
              <a:t> </a:t>
            </a:r>
            <a:endParaRPr/>
          </a:p>
          <a:p>
            <a:pPr indent="-317500" lvl="1" marL="914400" rtl="0" algn="l">
              <a:spcBef>
                <a:spcPts val="0"/>
              </a:spcBef>
              <a:spcAft>
                <a:spcPts val="0"/>
              </a:spcAft>
              <a:buSzPts val="1400"/>
              <a:buChar char="○"/>
            </a:pPr>
            <a:r>
              <a:rPr lang="en"/>
              <a:t>L</a:t>
            </a:r>
            <a:r>
              <a:rPr lang="en"/>
              <a:t>empel–Ziv Jaccard Distance (LZJD) is 98.89% (pg 11)</a:t>
            </a:r>
            <a:endParaRPr/>
          </a:p>
          <a:p>
            <a:pPr indent="-317500" lvl="1" marL="914400" rtl="0" algn="l">
              <a:spcBef>
                <a:spcPts val="0"/>
              </a:spcBef>
              <a:spcAft>
                <a:spcPts val="0"/>
              </a:spcAft>
              <a:buSzPts val="1400"/>
              <a:buChar char="○"/>
            </a:pPr>
            <a:r>
              <a:rPr lang="en"/>
              <a:t>GDroid (GCN) is 98.99% in Android (pg 13)</a:t>
            </a:r>
            <a:endParaRPr/>
          </a:p>
          <a:p>
            <a:pPr indent="-317500" lvl="1" marL="914400" rtl="0" algn="l">
              <a:spcBef>
                <a:spcPts val="0"/>
              </a:spcBef>
              <a:spcAft>
                <a:spcPts val="0"/>
              </a:spcAft>
              <a:buSzPts val="1400"/>
              <a:buChar char="○"/>
            </a:pPr>
            <a:r>
              <a:rPr lang="en"/>
              <a:t>HamDroid (Perceptron) is 98.62% in Android (pg 14)</a:t>
            </a:r>
            <a:endParaRPr/>
          </a:p>
          <a:p>
            <a:pPr indent="-317500" lvl="1" marL="914400" rtl="0" algn="l">
              <a:spcBef>
                <a:spcPts val="0"/>
              </a:spcBef>
              <a:spcAft>
                <a:spcPts val="0"/>
              </a:spcAft>
              <a:buSzPts val="1400"/>
              <a:buChar char="○"/>
            </a:pPr>
            <a:r>
              <a:rPr lang="en"/>
              <a:t>Android Malware Detection (AMD) is 98.05% (pg 24)</a:t>
            </a:r>
            <a:endParaRPr/>
          </a:p>
          <a:p>
            <a:pPr indent="-317500" lvl="2" marL="1371600" rtl="0" algn="l">
              <a:spcBef>
                <a:spcPts val="0"/>
              </a:spcBef>
              <a:spcAft>
                <a:spcPts val="0"/>
              </a:spcAft>
              <a:buSzPts val="1400"/>
              <a:buChar char="■"/>
            </a:pPr>
            <a:r>
              <a:rPr lang="en"/>
              <a:t>Best successes mentioned</a:t>
            </a:r>
            <a:endParaRPr/>
          </a:p>
          <a:p>
            <a:pPr indent="-317500" lvl="2" marL="1371600" rtl="0" algn="l">
              <a:spcBef>
                <a:spcPts val="0"/>
              </a:spcBef>
              <a:spcAft>
                <a:spcPts val="0"/>
              </a:spcAft>
              <a:buSzPts val="1400"/>
              <a:buChar char="■"/>
            </a:pPr>
            <a:r>
              <a:rPr lang="en"/>
              <a:t>Potential route for optimization (reach 99+%)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comprehensive survey…” (</a:t>
            </a:r>
            <a:r>
              <a:rPr lang="en"/>
              <a:t>Gopinath M.</a:t>
            </a:r>
            <a:r>
              <a:rPr lang="en"/>
              <a:t> et al.) [Cont.]</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Further Research (Options for Us) [Cont.]:</a:t>
            </a:r>
            <a:endParaRPr/>
          </a:p>
          <a:p>
            <a:pPr indent="-342900" lvl="0" marL="457200" rtl="0" algn="l">
              <a:spcBef>
                <a:spcPts val="1200"/>
              </a:spcBef>
              <a:spcAft>
                <a:spcPts val="0"/>
              </a:spcAft>
              <a:buSzPts val="1800"/>
              <a:buChar char="●"/>
            </a:pPr>
            <a:r>
              <a:rPr lang="en"/>
              <a:t>Mac OS security</a:t>
            </a:r>
            <a:endParaRPr/>
          </a:p>
          <a:p>
            <a:pPr indent="-317500" lvl="1" marL="914400" rtl="0" algn="l">
              <a:spcBef>
                <a:spcPts val="0"/>
              </a:spcBef>
              <a:spcAft>
                <a:spcPts val="0"/>
              </a:spcAft>
              <a:buSzPts val="1400"/>
              <a:buChar char="○"/>
            </a:pPr>
            <a:r>
              <a:rPr lang="en"/>
              <a:t>“As there are no malware defence systems, it is crucial to concentrate on Mac OS.” (pg 14)</a:t>
            </a:r>
            <a:endParaRPr/>
          </a:p>
          <a:p>
            <a:pPr indent="-317500" lvl="2" marL="1371600" rtl="0" algn="l">
              <a:spcBef>
                <a:spcPts val="0"/>
              </a:spcBef>
              <a:spcAft>
                <a:spcPts val="0"/>
              </a:spcAft>
              <a:buSzPts val="1400"/>
              <a:buChar char="■"/>
            </a:pPr>
            <a:r>
              <a:rPr lang="en"/>
              <a:t>Ignore the contradiction to this in the 1st sentence of section 5.2.2. Context leads me to believe it may be a mistake by the authors.</a:t>
            </a:r>
            <a:endParaRPr/>
          </a:p>
          <a:p>
            <a:pPr indent="-342900" lvl="0" marL="457200" rtl="0" algn="l">
              <a:spcBef>
                <a:spcPts val="0"/>
              </a:spcBef>
              <a:spcAft>
                <a:spcPts val="0"/>
              </a:spcAft>
              <a:buSzPts val="1800"/>
              <a:buChar char="●"/>
            </a:pPr>
            <a:r>
              <a:rPr lang="en"/>
              <a:t>Idea: Domain Specification</a:t>
            </a:r>
            <a:endParaRPr/>
          </a:p>
          <a:p>
            <a:pPr indent="-317500" lvl="1" marL="914400" rtl="0" algn="l">
              <a:spcBef>
                <a:spcPts val="0"/>
              </a:spcBef>
              <a:spcAft>
                <a:spcPts val="0"/>
              </a:spcAft>
              <a:buSzPts val="1400"/>
              <a:buChar char="○"/>
            </a:pPr>
            <a:r>
              <a:rPr lang="en"/>
              <a:t>“A cross-platform approach to analysing IoT malware where printable strings are first extracted from ELF files after IoT malware collection.” (pg. 16)</a:t>
            </a:r>
            <a:endParaRPr/>
          </a:p>
          <a:p>
            <a:pPr indent="-317500" lvl="2" marL="1371600" rtl="0" algn="l">
              <a:spcBef>
                <a:spcPts val="0"/>
              </a:spcBef>
              <a:spcAft>
                <a:spcPts val="0"/>
              </a:spcAft>
              <a:buSzPts val="1400"/>
              <a:buChar char="■"/>
            </a:pPr>
            <a:r>
              <a:rPr lang="en"/>
              <a:t>IoT devices are a subsection of computing that does not involve printing to a screen</a:t>
            </a:r>
            <a:endParaRPr/>
          </a:p>
          <a:p>
            <a:pPr indent="-317500" lvl="2" marL="1371600" rtl="0" algn="l">
              <a:spcBef>
                <a:spcPts val="0"/>
              </a:spcBef>
              <a:spcAft>
                <a:spcPts val="0"/>
              </a:spcAft>
              <a:buSzPts val="1400"/>
              <a:buChar char="■"/>
            </a:pPr>
            <a:r>
              <a:rPr lang="en"/>
              <a:t>Therefore, this information leads to specification in malware detection:</a:t>
            </a:r>
            <a:endParaRPr/>
          </a:p>
          <a:p>
            <a:pPr indent="-317500" lvl="3" marL="1828800" rtl="0" algn="l">
              <a:spcBef>
                <a:spcPts val="0"/>
              </a:spcBef>
              <a:spcAft>
                <a:spcPts val="0"/>
              </a:spcAft>
              <a:buSzPts val="1400"/>
              <a:buChar char="●"/>
            </a:pPr>
            <a:r>
              <a:rPr lang="en"/>
              <a:t>“</a:t>
            </a:r>
            <a:r>
              <a:rPr lang="en"/>
              <a:t>Based on the results, 99% accuracy is attained in a similar platform of training and testing with the data set which contains 120k IoT malware executable files.”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comprehensive survey…” (</a:t>
            </a:r>
            <a:r>
              <a:rPr lang="en"/>
              <a:t>Gopinath M.</a:t>
            </a:r>
            <a:r>
              <a:rPr lang="en"/>
              <a:t> et al.) [Cont.]</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Further Research (Options for Us) [Cont.]:</a:t>
            </a:r>
            <a:endParaRPr/>
          </a:p>
          <a:p>
            <a:pPr indent="-342900" lvl="0" marL="457200" rtl="0" algn="l">
              <a:spcBef>
                <a:spcPts val="1200"/>
              </a:spcBef>
              <a:spcAft>
                <a:spcPts val="0"/>
              </a:spcAft>
              <a:buSzPts val="1800"/>
              <a:buChar char="●"/>
            </a:pPr>
            <a:r>
              <a:rPr lang="en"/>
              <a:t>Where-Not-To-Go: Ransomware Detection</a:t>
            </a:r>
            <a:endParaRPr/>
          </a:p>
          <a:p>
            <a:pPr indent="-317500" lvl="1" marL="914400" rtl="0" algn="l">
              <a:spcBef>
                <a:spcPts val="0"/>
              </a:spcBef>
              <a:spcAft>
                <a:spcPts val="0"/>
              </a:spcAft>
              <a:buSzPts val="1400"/>
              <a:buChar char="○"/>
            </a:pPr>
            <a:r>
              <a:rPr lang="en"/>
              <a:t>“</a:t>
            </a:r>
            <a:r>
              <a:rPr lang="en"/>
              <a:t>CryptoDrop attained a 100% of True Positive Rate (TPR), 1% of False Positive Rate (FPR) and 1–16 ms overhead based on the results.” (pg. 19)</a:t>
            </a:r>
            <a:endParaRPr/>
          </a:p>
          <a:p>
            <a:pPr indent="-317500" lvl="1" marL="914400" rtl="0" algn="l">
              <a:spcBef>
                <a:spcPts val="0"/>
              </a:spcBef>
              <a:spcAft>
                <a:spcPts val="0"/>
              </a:spcAft>
              <a:buSzPts val="1400"/>
              <a:buChar char="○"/>
            </a:pPr>
            <a:r>
              <a:rPr lang="en"/>
              <a:t>“R-Locker achieved 100% TPR and 0% of FPR.” (pg. 19)</a:t>
            </a:r>
            <a:endParaRPr/>
          </a:p>
          <a:p>
            <a:pPr indent="-317500" lvl="1" marL="914400" rtl="0" algn="l">
              <a:spcBef>
                <a:spcPts val="0"/>
              </a:spcBef>
              <a:spcAft>
                <a:spcPts val="0"/>
              </a:spcAft>
              <a:buSzPts val="1400"/>
              <a:buChar char="○"/>
            </a:pPr>
            <a:r>
              <a:rPr lang="en"/>
              <a:t>Context-Aware Entropy Analysis -- “100% TPR and 0% FPR are attained as results after experimentation.” (pg. 20)</a:t>
            </a:r>
            <a:endParaRPr/>
          </a:p>
          <a:p>
            <a:pPr indent="-317500" lvl="2" marL="1371600" rtl="0" algn="l">
              <a:spcBef>
                <a:spcPts val="0"/>
              </a:spcBef>
              <a:spcAft>
                <a:spcPts val="0"/>
              </a:spcAft>
              <a:buSzPts val="1400"/>
              <a:buChar char="■"/>
            </a:pPr>
            <a:r>
              <a:rPr lang="en"/>
              <a:t>Provided these statistics are accurate, the field appears solved.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comprehensive survey…” (</a:t>
            </a:r>
            <a:r>
              <a:rPr lang="en"/>
              <a:t>Gopinath M.</a:t>
            </a:r>
            <a:r>
              <a:rPr lang="en"/>
              <a:t> et al.) [Cont.]</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Further Research (Options for Us) [Cont.]:</a:t>
            </a:r>
            <a:endParaRPr/>
          </a:p>
          <a:p>
            <a:pPr indent="-342900" lvl="0" marL="457200" rtl="0" algn="l">
              <a:spcBef>
                <a:spcPts val="1200"/>
              </a:spcBef>
              <a:spcAft>
                <a:spcPts val="0"/>
              </a:spcAft>
              <a:buSzPts val="1800"/>
              <a:buChar char="●"/>
            </a:pPr>
            <a:r>
              <a:rPr lang="en"/>
              <a:t>Where-Not-To-Go (?): CNN</a:t>
            </a:r>
            <a:endParaRPr/>
          </a:p>
          <a:p>
            <a:pPr indent="-317500" lvl="1" marL="914400" rtl="0" algn="l">
              <a:spcBef>
                <a:spcPts val="0"/>
              </a:spcBef>
              <a:spcAft>
                <a:spcPts val="0"/>
              </a:spcAft>
              <a:buSzPts val="1400"/>
              <a:buChar char="○"/>
            </a:pPr>
            <a:r>
              <a:rPr lang="en"/>
              <a:t>Deep Learning methods not resilient to attacker retaliation</a:t>
            </a:r>
            <a:endParaRPr/>
          </a:p>
          <a:p>
            <a:pPr indent="-317500" lvl="2" marL="1371600" rtl="0" algn="l">
              <a:spcBef>
                <a:spcPts val="0"/>
              </a:spcBef>
              <a:spcAft>
                <a:spcPts val="0"/>
              </a:spcAft>
              <a:buSzPts val="1400"/>
              <a:buChar char="■"/>
            </a:pPr>
            <a:r>
              <a:rPr lang="en"/>
              <a:t>“Evasion attacks make it harder to detect malwares while using deep learning.” (pg. 22)</a:t>
            </a:r>
            <a:endParaRPr/>
          </a:p>
          <a:p>
            <a:pPr indent="-317500" lvl="2" marL="1371600" rtl="0" algn="l">
              <a:spcBef>
                <a:spcPts val="0"/>
              </a:spcBef>
              <a:spcAft>
                <a:spcPts val="0"/>
              </a:spcAft>
              <a:buSzPts val="1400"/>
              <a:buChar char="■"/>
            </a:pPr>
            <a:r>
              <a:rPr lang="en"/>
              <a:t>“Crafted inputs avoid machine learning models, and it leads to failure of classification. While using the DREBIN dataset, the misclassification rate is raised to 80%.” (pg. 22)</a:t>
            </a:r>
            <a:endParaRPr/>
          </a:p>
          <a:p>
            <a:pPr indent="-317500" lvl="1" marL="914400" rtl="0" algn="l">
              <a:spcBef>
                <a:spcPts val="0"/>
              </a:spcBef>
              <a:spcAft>
                <a:spcPts val="0"/>
              </a:spcAft>
              <a:buSzPts val="1400"/>
              <a:buChar char="○"/>
            </a:pPr>
            <a:r>
              <a:rPr lang="en"/>
              <a:t>EtWE paper cited:</a:t>
            </a:r>
            <a:endParaRPr/>
          </a:p>
          <a:p>
            <a:pPr indent="-317500" lvl="2" marL="1371600" rtl="0" algn="l">
              <a:spcBef>
                <a:spcPts val="0"/>
              </a:spcBef>
              <a:spcAft>
                <a:spcPts val="0"/>
              </a:spcAft>
              <a:buSzPts val="1400"/>
              <a:buChar char="■"/>
            </a:pPr>
            <a:r>
              <a:rPr lang="en"/>
              <a:t>“MalConv network is utilized for this implementation with a 60% rate of evasion.” (pg 22-23)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