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4" r:id="rId8"/>
    <p:sldId id="260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FE388-08F3-4E6D-9D99-DD597D42455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B20DE-16E3-44F5-B09B-A4EA4D396723}">
      <dgm:prSet/>
      <dgm:spPr/>
      <dgm:t>
        <a:bodyPr/>
        <a:lstStyle/>
        <a:p>
          <a:r>
            <a:rPr lang="sk-SK" b="0" i="0" dirty="0"/>
            <a:t>Knižnice uchovávajú množstvo rôznych typov dát </a:t>
          </a:r>
          <a:endParaRPr lang="en-US" dirty="0"/>
        </a:p>
      </dgm:t>
    </dgm:pt>
    <dgm:pt modelId="{22080A01-989A-4A09-A623-5FA4AED6B2FB}" type="parTrans" cxnId="{459052B2-34B3-4CA2-9CC0-518A1681613B}">
      <dgm:prSet/>
      <dgm:spPr/>
      <dgm:t>
        <a:bodyPr/>
        <a:lstStyle/>
        <a:p>
          <a:endParaRPr lang="en-US"/>
        </a:p>
      </dgm:t>
    </dgm:pt>
    <dgm:pt modelId="{24DEA212-1058-428E-91C5-C3B17F8336B2}" type="sibTrans" cxnId="{459052B2-34B3-4CA2-9CC0-518A1681613B}">
      <dgm:prSet/>
      <dgm:spPr/>
      <dgm:t>
        <a:bodyPr/>
        <a:lstStyle/>
        <a:p>
          <a:endParaRPr lang="en-US"/>
        </a:p>
      </dgm:t>
    </dgm:pt>
    <dgm:pt modelId="{75ED2D7B-6365-4603-838F-71894ED387B2}">
      <dgm:prSet/>
      <dgm:spPr/>
      <dgm:t>
        <a:bodyPr/>
        <a:lstStyle/>
        <a:p>
          <a:r>
            <a:rPr lang="sk-SK" b="0" i="0" dirty="0"/>
            <a:t>dáta popisujúce dokumenty</a:t>
          </a:r>
          <a:r>
            <a:rPr lang="en-US" dirty="0"/>
            <a:t> </a:t>
          </a:r>
        </a:p>
      </dgm:t>
    </dgm:pt>
    <dgm:pt modelId="{3D610038-6B70-4DC9-9A7F-EE4E047FCEB7}" type="parTrans" cxnId="{6F73C4D0-59FF-4775-9BFC-6FB431FF60AF}">
      <dgm:prSet/>
      <dgm:spPr/>
      <dgm:t>
        <a:bodyPr/>
        <a:lstStyle/>
        <a:p>
          <a:endParaRPr lang="en-US"/>
        </a:p>
      </dgm:t>
    </dgm:pt>
    <dgm:pt modelId="{EEB46719-7804-4B5A-BE22-A7EE4D7B6CAC}" type="sibTrans" cxnId="{6F73C4D0-59FF-4775-9BFC-6FB431FF60AF}">
      <dgm:prSet/>
      <dgm:spPr/>
      <dgm:t>
        <a:bodyPr/>
        <a:lstStyle/>
        <a:p>
          <a:endParaRPr lang="en-US"/>
        </a:p>
      </dgm:t>
    </dgm:pt>
    <dgm:pt modelId="{902952FD-03A1-4932-AD92-E582B8548B7B}">
      <dgm:prSet/>
      <dgm:spPr/>
      <dgm:t>
        <a:bodyPr/>
        <a:lstStyle/>
        <a:p>
          <a:r>
            <a:rPr lang="sk-SK" b="0" i="0" dirty="0"/>
            <a:t>transakcie vznikajúce pri poskytovaní služieb používateľom</a:t>
          </a:r>
          <a:r>
            <a:rPr lang="en-US" b="0" i="0" dirty="0"/>
            <a:t>,</a:t>
          </a:r>
          <a:endParaRPr lang="en-US" dirty="0"/>
        </a:p>
      </dgm:t>
    </dgm:pt>
    <dgm:pt modelId="{7F8F34ED-E2CD-44E5-81C7-506E85FDE6CA}" type="parTrans" cxnId="{824696DA-10E1-497E-829E-469F290CFDB0}">
      <dgm:prSet/>
      <dgm:spPr/>
      <dgm:t>
        <a:bodyPr/>
        <a:lstStyle/>
        <a:p>
          <a:endParaRPr lang="en-US"/>
        </a:p>
      </dgm:t>
    </dgm:pt>
    <dgm:pt modelId="{5907B970-8075-45CC-8A0F-87E984B33853}" type="sibTrans" cxnId="{824696DA-10E1-497E-829E-469F290CFDB0}">
      <dgm:prSet/>
      <dgm:spPr/>
      <dgm:t>
        <a:bodyPr/>
        <a:lstStyle/>
        <a:p>
          <a:endParaRPr lang="en-US"/>
        </a:p>
      </dgm:t>
    </dgm:pt>
    <dgm:pt modelId="{D650EC56-C3D6-461B-98ED-DBEFBEE7D8DF}">
      <dgm:prSet/>
      <dgm:spPr/>
      <dgm:t>
        <a:bodyPr/>
        <a:lstStyle/>
        <a:p>
          <a:r>
            <a:rPr lang="sk-SK" b="0" i="0" dirty="0"/>
            <a:t>dáta, generované systémom a dokumentujúce jednotlivé procesy</a:t>
          </a:r>
          <a:endParaRPr lang="en-US" dirty="0"/>
        </a:p>
      </dgm:t>
    </dgm:pt>
    <dgm:pt modelId="{6A4C2C55-D38B-4D15-A8B3-B56B37F20FD3}" type="parTrans" cxnId="{407412F2-6614-4B82-A11B-7DC890C99F12}">
      <dgm:prSet/>
      <dgm:spPr/>
      <dgm:t>
        <a:bodyPr/>
        <a:lstStyle/>
        <a:p>
          <a:endParaRPr lang="en-US"/>
        </a:p>
      </dgm:t>
    </dgm:pt>
    <dgm:pt modelId="{34ECAEF9-0DDA-4D15-BC9F-5AFA638156CF}" type="sibTrans" cxnId="{407412F2-6614-4B82-A11B-7DC890C99F12}">
      <dgm:prSet/>
      <dgm:spPr/>
      <dgm:t>
        <a:bodyPr/>
        <a:lstStyle/>
        <a:p>
          <a:endParaRPr lang="en-US"/>
        </a:p>
      </dgm:t>
    </dgm:pt>
    <dgm:pt modelId="{2E938500-1D75-4740-B3E4-8D8F626E33FB}">
      <dgm:prSet/>
      <dgm:spPr/>
      <dgm:t>
        <a:bodyPr/>
        <a:lstStyle/>
        <a:p>
          <a:r>
            <a:rPr lang="en-US" b="0" i="0" dirty="0"/>
            <a:t>... </a:t>
          </a:r>
          <a:endParaRPr lang="en-US" dirty="0"/>
        </a:p>
      </dgm:t>
    </dgm:pt>
    <dgm:pt modelId="{ADF80050-91EE-444C-BE9B-8AB313085495}" type="parTrans" cxnId="{6CB38F4F-DCBA-4AAB-9DA5-4DBC8F938259}">
      <dgm:prSet/>
      <dgm:spPr/>
      <dgm:t>
        <a:bodyPr/>
        <a:lstStyle/>
        <a:p>
          <a:endParaRPr lang="en-US"/>
        </a:p>
      </dgm:t>
    </dgm:pt>
    <dgm:pt modelId="{9BC2D441-AC11-4006-B572-F13B1E43D596}" type="sibTrans" cxnId="{6CB38F4F-DCBA-4AAB-9DA5-4DBC8F938259}">
      <dgm:prSet/>
      <dgm:spPr/>
      <dgm:t>
        <a:bodyPr/>
        <a:lstStyle/>
        <a:p>
          <a:endParaRPr lang="en-US"/>
        </a:p>
      </dgm:t>
    </dgm:pt>
    <dgm:pt modelId="{A728738B-81A0-4A22-8B67-9EFBCB154603}">
      <dgm:prSet/>
      <dgm:spPr/>
      <dgm:t>
        <a:bodyPr/>
        <a:lstStyle/>
        <a:p>
          <a:r>
            <a:rPr lang="sk-SK" b="0" i="0"/>
            <a:t>Manažment knižníc často potrebuje pre svoje rozhodovanie rôzne informácie a odpovede na viaceré otázky, ktoré sú v týchto dátach ukryté.</a:t>
          </a:r>
          <a:endParaRPr lang="en-US"/>
        </a:p>
      </dgm:t>
    </dgm:pt>
    <dgm:pt modelId="{C5E1D48D-3B82-40BD-A44A-857E4FE34AAA}" type="parTrans" cxnId="{E570BFAB-AA7A-485B-8507-22B463990948}">
      <dgm:prSet/>
      <dgm:spPr/>
      <dgm:t>
        <a:bodyPr/>
        <a:lstStyle/>
        <a:p>
          <a:endParaRPr lang="en-US"/>
        </a:p>
      </dgm:t>
    </dgm:pt>
    <dgm:pt modelId="{870BA823-1CDA-4838-8FC3-4887ECC193BD}" type="sibTrans" cxnId="{E570BFAB-AA7A-485B-8507-22B463990948}">
      <dgm:prSet/>
      <dgm:spPr/>
      <dgm:t>
        <a:bodyPr/>
        <a:lstStyle/>
        <a:p>
          <a:endParaRPr lang="en-US"/>
        </a:p>
      </dgm:t>
    </dgm:pt>
    <dgm:pt modelId="{F61D1BC0-005D-4AE1-9EC7-947438B7B4F5}" type="pres">
      <dgm:prSet presAssocID="{BAAFE388-08F3-4E6D-9D99-DD597D42455C}" presName="Name0" presStyleCnt="0">
        <dgm:presLayoutVars>
          <dgm:dir/>
          <dgm:animLvl val="lvl"/>
          <dgm:resizeHandles val="exact"/>
        </dgm:presLayoutVars>
      </dgm:prSet>
      <dgm:spPr/>
    </dgm:pt>
    <dgm:pt modelId="{BCFD2903-4060-4DFC-BFC1-90BB76F25A0A}" type="pres">
      <dgm:prSet presAssocID="{A728738B-81A0-4A22-8B67-9EFBCB154603}" presName="boxAndChildren" presStyleCnt="0"/>
      <dgm:spPr/>
    </dgm:pt>
    <dgm:pt modelId="{FA5E3CF4-0634-42FD-A06F-B2FD60C81E62}" type="pres">
      <dgm:prSet presAssocID="{A728738B-81A0-4A22-8B67-9EFBCB154603}" presName="parentTextBox" presStyleLbl="node1" presStyleIdx="0" presStyleCnt="2"/>
      <dgm:spPr/>
    </dgm:pt>
    <dgm:pt modelId="{EC3AFDD4-3A82-4912-90B0-171C10E3DCFC}" type="pres">
      <dgm:prSet presAssocID="{24DEA212-1058-428E-91C5-C3B17F8336B2}" presName="sp" presStyleCnt="0"/>
      <dgm:spPr/>
    </dgm:pt>
    <dgm:pt modelId="{7B93AD8E-3947-4444-87B9-F9F53C6A2205}" type="pres">
      <dgm:prSet presAssocID="{1E3B20DE-16E3-44F5-B09B-A4EA4D396723}" presName="arrowAndChildren" presStyleCnt="0"/>
      <dgm:spPr/>
    </dgm:pt>
    <dgm:pt modelId="{E441AEBE-F75D-44F0-872F-8F5FBB6EAD1E}" type="pres">
      <dgm:prSet presAssocID="{1E3B20DE-16E3-44F5-B09B-A4EA4D396723}" presName="parentTextArrow" presStyleLbl="node1" presStyleIdx="0" presStyleCnt="2"/>
      <dgm:spPr/>
    </dgm:pt>
    <dgm:pt modelId="{4583EF60-F07D-4367-AA5C-0FC4E36C886D}" type="pres">
      <dgm:prSet presAssocID="{1E3B20DE-16E3-44F5-B09B-A4EA4D396723}" presName="arrow" presStyleLbl="node1" presStyleIdx="1" presStyleCnt="2"/>
      <dgm:spPr/>
    </dgm:pt>
    <dgm:pt modelId="{CCCD083C-1CDD-4D10-A4AD-FF1FFD87A533}" type="pres">
      <dgm:prSet presAssocID="{1E3B20DE-16E3-44F5-B09B-A4EA4D396723}" presName="descendantArrow" presStyleCnt="0"/>
      <dgm:spPr/>
    </dgm:pt>
    <dgm:pt modelId="{A93D9D4A-2B76-4334-905C-FF36A3F5E57D}" type="pres">
      <dgm:prSet presAssocID="{75ED2D7B-6365-4603-838F-71894ED387B2}" presName="childTextArrow" presStyleLbl="fgAccFollowNode1" presStyleIdx="0" presStyleCnt="4">
        <dgm:presLayoutVars>
          <dgm:bulletEnabled val="1"/>
        </dgm:presLayoutVars>
      </dgm:prSet>
      <dgm:spPr/>
    </dgm:pt>
    <dgm:pt modelId="{5D5E837D-DD78-4942-9A28-6B3887DE930A}" type="pres">
      <dgm:prSet presAssocID="{902952FD-03A1-4932-AD92-E582B8548B7B}" presName="childTextArrow" presStyleLbl="fgAccFollowNode1" presStyleIdx="1" presStyleCnt="4">
        <dgm:presLayoutVars>
          <dgm:bulletEnabled val="1"/>
        </dgm:presLayoutVars>
      </dgm:prSet>
      <dgm:spPr/>
    </dgm:pt>
    <dgm:pt modelId="{1D54F2AF-763C-438B-AD5C-58DDCF695B8B}" type="pres">
      <dgm:prSet presAssocID="{D650EC56-C3D6-461B-98ED-DBEFBEE7D8DF}" presName="childTextArrow" presStyleLbl="fgAccFollowNode1" presStyleIdx="2" presStyleCnt="4">
        <dgm:presLayoutVars>
          <dgm:bulletEnabled val="1"/>
        </dgm:presLayoutVars>
      </dgm:prSet>
      <dgm:spPr/>
    </dgm:pt>
    <dgm:pt modelId="{60A8F564-79FD-4239-8C89-E7E053A6859D}" type="pres">
      <dgm:prSet presAssocID="{2E938500-1D75-4740-B3E4-8D8F626E33FB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6CB38F4F-DCBA-4AAB-9DA5-4DBC8F938259}" srcId="{1E3B20DE-16E3-44F5-B09B-A4EA4D396723}" destId="{2E938500-1D75-4740-B3E4-8D8F626E33FB}" srcOrd="3" destOrd="0" parTransId="{ADF80050-91EE-444C-BE9B-8AB313085495}" sibTransId="{9BC2D441-AC11-4006-B572-F13B1E43D596}"/>
    <dgm:cxn modelId="{04BB7381-0A1A-47DB-975E-7F975ED66CBF}" type="presOf" srcId="{2E938500-1D75-4740-B3E4-8D8F626E33FB}" destId="{60A8F564-79FD-4239-8C89-E7E053A6859D}" srcOrd="0" destOrd="0" presId="urn:microsoft.com/office/officeart/2005/8/layout/process4"/>
    <dgm:cxn modelId="{EC6AEEA6-CDD8-4C35-8CDA-6708486C0225}" type="presOf" srcId="{A728738B-81A0-4A22-8B67-9EFBCB154603}" destId="{FA5E3CF4-0634-42FD-A06F-B2FD60C81E62}" srcOrd="0" destOrd="0" presId="urn:microsoft.com/office/officeart/2005/8/layout/process4"/>
    <dgm:cxn modelId="{E570BFAB-AA7A-485B-8507-22B463990948}" srcId="{BAAFE388-08F3-4E6D-9D99-DD597D42455C}" destId="{A728738B-81A0-4A22-8B67-9EFBCB154603}" srcOrd="1" destOrd="0" parTransId="{C5E1D48D-3B82-40BD-A44A-857E4FE34AAA}" sibTransId="{870BA823-1CDA-4838-8FC3-4887ECC193BD}"/>
    <dgm:cxn modelId="{1D969BAE-39D8-4318-9B5B-DE47E79CAED1}" type="presOf" srcId="{75ED2D7B-6365-4603-838F-71894ED387B2}" destId="{A93D9D4A-2B76-4334-905C-FF36A3F5E57D}" srcOrd="0" destOrd="0" presId="urn:microsoft.com/office/officeart/2005/8/layout/process4"/>
    <dgm:cxn modelId="{459052B2-34B3-4CA2-9CC0-518A1681613B}" srcId="{BAAFE388-08F3-4E6D-9D99-DD597D42455C}" destId="{1E3B20DE-16E3-44F5-B09B-A4EA4D396723}" srcOrd="0" destOrd="0" parTransId="{22080A01-989A-4A09-A623-5FA4AED6B2FB}" sibTransId="{24DEA212-1058-428E-91C5-C3B17F8336B2}"/>
    <dgm:cxn modelId="{57E67CB4-81A4-4D01-B2CE-A1EF99C03FAB}" type="presOf" srcId="{1E3B20DE-16E3-44F5-B09B-A4EA4D396723}" destId="{E441AEBE-F75D-44F0-872F-8F5FBB6EAD1E}" srcOrd="0" destOrd="0" presId="urn:microsoft.com/office/officeart/2005/8/layout/process4"/>
    <dgm:cxn modelId="{4DD191B8-04FD-4FD7-B183-7F47B7C91128}" type="presOf" srcId="{902952FD-03A1-4932-AD92-E582B8548B7B}" destId="{5D5E837D-DD78-4942-9A28-6B3887DE930A}" srcOrd="0" destOrd="0" presId="urn:microsoft.com/office/officeart/2005/8/layout/process4"/>
    <dgm:cxn modelId="{6F73C4D0-59FF-4775-9BFC-6FB431FF60AF}" srcId="{1E3B20DE-16E3-44F5-B09B-A4EA4D396723}" destId="{75ED2D7B-6365-4603-838F-71894ED387B2}" srcOrd="0" destOrd="0" parTransId="{3D610038-6B70-4DC9-9A7F-EE4E047FCEB7}" sibTransId="{EEB46719-7804-4B5A-BE22-A7EE4D7B6CAC}"/>
    <dgm:cxn modelId="{FFB22AD7-A6DB-4189-BE6A-A72222F6AC9B}" type="presOf" srcId="{D650EC56-C3D6-461B-98ED-DBEFBEE7D8DF}" destId="{1D54F2AF-763C-438B-AD5C-58DDCF695B8B}" srcOrd="0" destOrd="0" presId="urn:microsoft.com/office/officeart/2005/8/layout/process4"/>
    <dgm:cxn modelId="{2802E0D9-7E24-4D39-90A2-71DB0458FD3D}" type="presOf" srcId="{BAAFE388-08F3-4E6D-9D99-DD597D42455C}" destId="{F61D1BC0-005D-4AE1-9EC7-947438B7B4F5}" srcOrd="0" destOrd="0" presId="urn:microsoft.com/office/officeart/2005/8/layout/process4"/>
    <dgm:cxn modelId="{824696DA-10E1-497E-829E-469F290CFDB0}" srcId="{1E3B20DE-16E3-44F5-B09B-A4EA4D396723}" destId="{902952FD-03A1-4932-AD92-E582B8548B7B}" srcOrd="1" destOrd="0" parTransId="{7F8F34ED-E2CD-44E5-81C7-506E85FDE6CA}" sibTransId="{5907B970-8075-45CC-8A0F-87E984B33853}"/>
    <dgm:cxn modelId="{407412F2-6614-4B82-A11B-7DC890C99F12}" srcId="{1E3B20DE-16E3-44F5-B09B-A4EA4D396723}" destId="{D650EC56-C3D6-461B-98ED-DBEFBEE7D8DF}" srcOrd="2" destOrd="0" parTransId="{6A4C2C55-D38B-4D15-A8B3-B56B37F20FD3}" sibTransId="{34ECAEF9-0DDA-4D15-BC9F-5AFA638156CF}"/>
    <dgm:cxn modelId="{310515FB-11DB-4384-A6E6-402DB40D6C94}" type="presOf" srcId="{1E3B20DE-16E3-44F5-B09B-A4EA4D396723}" destId="{4583EF60-F07D-4367-AA5C-0FC4E36C886D}" srcOrd="1" destOrd="0" presId="urn:microsoft.com/office/officeart/2005/8/layout/process4"/>
    <dgm:cxn modelId="{F87FB5D1-944E-449C-928E-70616C5E69A0}" type="presParOf" srcId="{F61D1BC0-005D-4AE1-9EC7-947438B7B4F5}" destId="{BCFD2903-4060-4DFC-BFC1-90BB76F25A0A}" srcOrd="0" destOrd="0" presId="urn:microsoft.com/office/officeart/2005/8/layout/process4"/>
    <dgm:cxn modelId="{B6CB5988-4338-4577-B7A0-017083D1FC13}" type="presParOf" srcId="{BCFD2903-4060-4DFC-BFC1-90BB76F25A0A}" destId="{FA5E3CF4-0634-42FD-A06F-B2FD60C81E62}" srcOrd="0" destOrd="0" presId="urn:microsoft.com/office/officeart/2005/8/layout/process4"/>
    <dgm:cxn modelId="{E400C017-2157-46D1-AD73-18D14272C801}" type="presParOf" srcId="{F61D1BC0-005D-4AE1-9EC7-947438B7B4F5}" destId="{EC3AFDD4-3A82-4912-90B0-171C10E3DCFC}" srcOrd="1" destOrd="0" presId="urn:microsoft.com/office/officeart/2005/8/layout/process4"/>
    <dgm:cxn modelId="{B3FF95AA-A94D-415E-B829-3D99415F2FC8}" type="presParOf" srcId="{F61D1BC0-005D-4AE1-9EC7-947438B7B4F5}" destId="{7B93AD8E-3947-4444-87B9-F9F53C6A2205}" srcOrd="2" destOrd="0" presId="urn:microsoft.com/office/officeart/2005/8/layout/process4"/>
    <dgm:cxn modelId="{9F0207BF-F7E0-44FF-90A8-D4C70FF6DE55}" type="presParOf" srcId="{7B93AD8E-3947-4444-87B9-F9F53C6A2205}" destId="{E441AEBE-F75D-44F0-872F-8F5FBB6EAD1E}" srcOrd="0" destOrd="0" presId="urn:microsoft.com/office/officeart/2005/8/layout/process4"/>
    <dgm:cxn modelId="{D160774F-C76B-4569-86A2-0ADEAED98C30}" type="presParOf" srcId="{7B93AD8E-3947-4444-87B9-F9F53C6A2205}" destId="{4583EF60-F07D-4367-AA5C-0FC4E36C886D}" srcOrd="1" destOrd="0" presId="urn:microsoft.com/office/officeart/2005/8/layout/process4"/>
    <dgm:cxn modelId="{823ED4F5-DD01-47E9-83D7-79F6B8F19247}" type="presParOf" srcId="{7B93AD8E-3947-4444-87B9-F9F53C6A2205}" destId="{CCCD083C-1CDD-4D10-A4AD-FF1FFD87A533}" srcOrd="2" destOrd="0" presId="urn:microsoft.com/office/officeart/2005/8/layout/process4"/>
    <dgm:cxn modelId="{AF82316D-0BF2-40B3-8C58-971A927A1A90}" type="presParOf" srcId="{CCCD083C-1CDD-4D10-A4AD-FF1FFD87A533}" destId="{A93D9D4A-2B76-4334-905C-FF36A3F5E57D}" srcOrd="0" destOrd="0" presId="urn:microsoft.com/office/officeart/2005/8/layout/process4"/>
    <dgm:cxn modelId="{FCD908A7-39E6-45BC-9098-4F6058922393}" type="presParOf" srcId="{CCCD083C-1CDD-4D10-A4AD-FF1FFD87A533}" destId="{5D5E837D-DD78-4942-9A28-6B3887DE930A}" srcOrd="1" destOrd="0" presId="urn:microsoft.com/office/officeart/2005/8/layout/process4"/>
    <dgm:cxn modelId="{2B27F933-22C5-4966-A783-1CBEFEDD34FC}" type="presParOf" srcId="{CCCD083C-1CDD-4D10-A4AD-FF1FFD87A533}" destId="{1D54F2AF-763C-438B-AD5C-58DDCF695B8B}" srcOrd="2" destOrd="0" presId="urn:microsoft.com/office/officeart/2005/8/layout/process4"/>
    <dgm:cxn modelId="{EE9F18AE-669A-4923-9A27-24DEA7271244}" type="presParOf" srcId="{CCCD083C-1CDD-4D10-A4AD-FF1FFD87A533}" destId="{60A8F564-79FD-4239-8C89-E7E053A6859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DF316D-B386-4590-8A2A-98057D71D4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26DE82-DBE2-40CF-A488-AD3DB63C5C4F}">
      <dgm:prSet/>
      <dgm:spPr/>
      <dgm:t>
        <a:bodyPr/>
        <a:lstStyle/>
        <a:p>
          <a:r>
            <a:rPr lang="sk-SK" b="1"/>
            <a:t>Prínosy</a:t>
          </a:r>
          <a:endParaRPr lang="en-US"/>
        </a:p>
      </dgm:t>
    </dgm:pt>
    <dgm:pt modelId="{D1860A96-6B0A-47E5-9651-0D3472013C2B}" type="parTrans" cxnId="{813B6EF9-E868-4903-B600-E10E1006908F}">
      <dgm:prSet/>
      <dgm:spPr/>
      <dgm:t>
        <a:bodyPr/>
        <a:lstStyle/>
        <a:p>
          <a:endParaRPr lang="en-US"/>
        </a:p>
      </dgm:t>
    </dgm:pt>
    <dgm:pt modelId="{3A29D04F-DF7B-4E54-838D-DA49EB12CD49}" type="sibTrans" cxnId="{813B6EF9-E868-4903-B600-E10E1006908F}">
      <dgm:prSet/>
      <dgm:spPr/>
      <dgm:t>
        <a:bodyPr/>
        <a:lstStyle/>
        <a:p>
          <a:endParaRPr lang="en-US"/>
        </a:p>
      </dgm:t>
    </dgm:pt>
    <dgm:pt modelId="{B1CAAA05-8F96-4077-BE12-E31F88CF2220}">
      <dgm:prSet/>
      <dgm:spPr/>
      <dgm:t>
        <a:bodyPr/>
        <a:lstStyle/>
        <a:p>
          <a:r>
            <a:rPr lang="sk-SK"/>
            <a:t>Spracovanie dát o transakciách knižnice</a:t>
          </a:r>
          <a:endParaRPr lang="en-US"/>
        </a:p>
      </dgm:t>
    </dgm:pt>
    <dgm:pt modelId="{8B6B07F6-FA0D-49D6-B9A5-6C415E258877}" type="parTrans" cxnId="{ED418961-D639-4C07-A120-89BD7A1B4699}">
      <dgm:prSet/>
      <dgm:spPr/>
      <dgm:t>
        <a:bodyPr/>
        <a:lstStyle/>
        <a:p>
          <a:endParaRPr lang="en-US"/>
        </a:p>
      </dgm:t>
    </dgm:pt>
    <dgm:pt modelId="{CAA20FF1-9D08-47DF-B887-FE134710A969}" type="sibTrans" cxnId="{ED418961-D639-4C07-A120-89BD7A1B4699}">
      <dgm:prSet/>
      <dgm:spPr/>
      <dgm:t>
        <a:bodyPr/>
        <a:lstStyle/>
        <a:p>
          <a:endParaRPr lang="en-US"/>
        </a:p>
      </dgm:t>
    </dgm:pt>
    <dgm:pt modelId="{1D655AF4-784A-4E3B-9390-BC12C1DC4B3A}">
      <dgm:prSet/>
      <dgm:spPr/>
      <dgm:t>
        <a:bodyPr/>
        <a:lstStyle/>
        <a:p>
          <a:r>
            <a:rPr lang="sk-SK"/>
            <a:t>Prepojenie dát o transakciách s katalógovým zoznamom</a:t>
          </a:r>
          <a:endParaRPr lang="en-US"/>
        </a:p>
      </dgm:t>
    </dgm:pt>
    <dgm:pt modelId="{9CF80170-76F0-4007-AE8A-F70A4F78F35B}" type="parTrans" cxnId="{466FCDE8-C1C4-47FA-A977-3E8B5989B9FD}">
      <dgm:prSet/>
      <dgm:spPr/>
      <dgm:t>
        <a:bodyPr/>
        <a:lstStyle/>
        <a:p>
          <a:endParaRPr lang="en-US"/>
        </a:p>
      </dgm:t>
    </dgm:pt>
    <dgm:pt modelId="{13E934AF-9702-4DB7-A672-2B92C7391F44}" type="sibTrans" cxnId="{466FCDE8-C1C4-47FA-A977-3E8B5989B9FD}">
      <dgm:prSet/>
      <dgm:spPr/>
      <dgm:t>
        <a:bodyPr/>
        <a:lstStyle/>
        <a:p>
          <a:endParaRPr lang="en-US"/>
        </a:p>
      </dgm:t>
    </dgm:pt>
    <dgm:pt modelId="{F53612FC-0303-4853-B8D8-F2CB2A4BA6E9}">
      <dgm:prSet/>
      <dgm:spPr/>
      <dgm:t>
        <a:bodyPr/>
        <a:lstStyle/>
        <a:p>
          <a:r>
            <a:rPr lang="sk-SK"/>
            <a:t>Široká možnosť agregácie</a:t>
          </a:r>
          <a:endParaRPr lang="en-US"/>
        </a:p>
      </dgm:t>
    </dgm:pt>
    <dgm:pt modelId="{1D6D5CD7-8070-4C84-A51A-0D80FA6EDE8B}" type="parTrans" cxnId="{3FC78438-C9EF-4676-862F-5826455D2EBD}">
      <dgm:prSet/>
      <dgm:spPr/>
      <dgm:t>
        <a:bodyPr/>
        <a:lstStyle/>
        <a:p>
          <a:endParaRPr lang="en-US"/>
        </a:p>
      </dgm:t>
    </dgm:pt>
    <dgm:pt modelId="{673FAE79-C83E-4D3E-9B36-8ACC389801E6}" type="sibTrans" cxnId="{3FC78438-C9EF-4676-862F-5826455D2EBD}">
      <dgm:prSet/>
      <dgm:spPr/>
      <dgm:t>
        <a:bodyPr/>
        <a:lstStyle/>
        <a:p>
          <a:endParaRPr lang="en-US"/>
        </a:p>
      </dgm:t>
    </dgm:pt>
    <dgm:pt modelId="{79858AAD-7515-4C0B-8C37-0794307E60A7}">
      <dgm:prSet/>
      <dgm:spPr/>
      <dgm:t>
        <a:bodyPr/>
        <a:lstStyle/>
        <a:p>
          <a:r>
            <a:rPr lang="sk-SK"/>
            <a:t>Aplikácia štatistických metód regresie</a:t>
          </a:r>
          <a:endParaRPr lang="en-US"/>
        </a:p>
      </dgm:t>
    </dgm:pt>
    <dgm:pt modelId="{BB04A3A4-5A0B-4EF5-97F9-66F7D7266046}" type="parTrans" cxnId="{5DCD8E48-A7F1-4C88-8142-7036D8D1FCB9}">
      <dgm:prSet/>
      <dgm:spPr/>
      <dgm:t>
        <a:bodyPr/>
        <a:lstStyle/>
        <a:p>
          <a:endParaRPr lang="en-US"/>
        </a:p>
      </dgm:t>
    </dgm:pt>
    <dgm:pt modelId="{2047B18F-3E61-43C9-8B8C-9090F0FCD473}" type="sibTrans" cxnId="{5DCD8E48-A7F1-4C88-8142-7036D8D1FCB9}">
      <dgm:prSet/>
      <dgm:spPr/>
      <dgm:t>
        <a:bodyPr/>
        <a:lstStyle/>
        <a:p>
          <a:endParaRPr lang="en-US"/>
        </a:p>
      </dgm:t>
    </dgm:pt>
    <dgm:pt modelId="{2B746BD9-8276-4A9D-AFA8-C3AD449A5A76}">
      <dgm:prSet/>
      <dgm:spPr/>
      <dgm:t>
        <a:bodyPr/>
        <a:lstStyle/>
        <a:p>
          <a:r>
            <a:rPr lang="sk-SK"/>
            <a:t>Podpora výstupných grafových sústav</a:t>
          </a:r>
          <a:endParaRPr lang="en-US"/>
        </a:p>
      </dgm:t>
    </dgm:pt>
    <dgm:pt modelId="{9F7F0CCF-5B9A-4360-BBB7-DD4B557F3FF1}" type="parTrans" cxnId="{E7243D34-4B1C-46A8-91EF-A85D5BD906B7}">
      <dgm:prSet/>
      <dgm:spPr/>
      <dgm:t>
        <a:bodyPr/>
        <a:lstStyle/>
        <a:p>
          <a:endParaRPr lang="en-US"/>
        </a:p>
      </dgm:t>
    </dgm:pt>
    <dgm:pt modelId="{460B026E-AF59-464C-A090-9BEB60C0E9B8}" type="sibTrans" cxnId="{E7243D34-4B1C-46A8-91EF-A85D5BD906B7}">
      <dgm:prSet/>
      <dgm:spPr/>
      <dgm:t>
        <a:bodyPr/>
        <a:lstStyle/>
        <a:p>
          <a:endParaRPr lang="en-US"/>
        </a:p>
      </dgm:t>
    </dgm:pt>
    <dgm:pt modelId="{D71097C1-4DF7-47C7-A59F-EE645DD93B1E}">
      <dgm:prSet/>
      <dgm:spPr/>
      <dgm:t>
        <a:bodyPr/>
        <a:lstStyle/>
        <a:p>
          <a:r>
            <a:rPr lang="sk-SK" b="1"/>
            <a:t>Možné vylepšenia</a:t>
          </a:r>
          <a:endParaRPr lang="en-US"/>
        </a:p>
      </dgm:t>
    </dgm:pt>
    <dgm:pt modelId="{033AAB56-DB02-4288-8EE3-16CACAB0C64F}" type="parTrans" cxnId="{E97AE9B3-65BE-4A54-AEA9-949295064405}">
      <dgm:prSet/>
      <dgm:spPr/>
      <dgm:t>
        <a:bodyPr/>
        <a:lstStyle/>
        <a:p>
          <a:endParaRPr lang="en-US"/>
        </a:p>
      </dgm:t>
    </dgm:pt>
    <dgm:pt modelId="{327B9C15-771F-45A5-AD93-F99EA5A5D2A9}" type="sibTrans" cxnId="{E97AE9B3-65BE-4A54-AEA9-949295064405}">
      <dgm:prSet/>
      <dgm:spPr/>
      <dgm:t>
        <a:bodyPr/>
        <a:lstStyle/>
        <a:p>
          <a:endParaRPr lang="en-US"/>
        </a:p>
      </dgm:t>
    </dgm:pt>
    <dgm:pt modelId="{B7F77288-CA4E-463F-A145-32D83575E315}">
      <dgm:prSet/>
      <dgm:spPr/>
      <dgm:t>
        <a:bodyPr/>
        <a:lstStyle/>
        <a:p>
          <a:r>
            <a:rPr lang="sk-SK" dirty="0"/>
            <a:t>Možná horizontálna škálovateľnosť </a:t>
          </a:r>
          <a:endParaRPr lang="en-US" dirty="0"/>
        </a:p>
      </dgm:t>
    </dgm:pt>
    <dgm:pt modelId="{AC211233-0BDC-40F1-A243-DA484BBC3818}" type="parTrans" cxnId="{8BE02473-F1FD-4FE3-B745-066E9D5D5C67}">
      <dgm:prSet/>
      <dgm:spPr/>
      <dgm:t>
        <a:bodyPr/>
        <a:lstStyle/>
        <a:p>
          <a:endParaRPr lang="en-US"/>
        </a:p>
      </dgm:t>
    </dgm:pt>
    <dgm:pt modelId="{597FD3E0-1C78-4C28-A456-DEC8C1BBE326}" type="sibTrans" cxnId="{8BE02473-F1FD-4FE3-B745-066E9D5D5C67}">
      <dgm:prSet/>
      <dgm:spPr/>
      <dgm:t>
        <a:bodyPr/>
        <a:lstStyle/>
        <a:p>
          <a:endParaRPr lang="en-US"/>
        </a:p>
      </dgm:t>
    </dgm:pt>
    <dgm:pt modelId="{30CD0BA2-7D66-4E05-B93C-0B54796D2E88}">
      <dgm:prSet/>
      <dgm:spPr/>
      <dgm:t>
        <a:bodyPr/>
        <a:lstStyle/>
        <a:p>
          <a:r>
            <a:rPr lang="sk-SK" dirty="0"/>
            <a:t>doplnenie ďaľších typov analýz</a:t>
          </a:r>
          <a:endParaRPr lang="en-US" dirty="0"/>
        </a:p>
      </dgm:t>
    </dgm:pt>
    <dgm:pt modelId="{EE952BA3-9BCB-4A16-995A-B904D6079E58}" type="parTrans" cxnId="{4F065846-23D9-41E6-BA38-4A5FF85629D8}">
      <dgm:prSet/>
      <dgm:spPr/>
      <dgm:t>
        <a:bodyPr/>
        <a:lstStyle/>
        <a:p>
          <a:endParaRPr lang="en-US"/>
        </a:p>
      </dgm:t>
    </dgm:pt>
    <dgm:pt modelId="{BA9A278D-1A53-4768-A0B3-A51021E0E197}" type="sibTrans" cxnId="{4F065846-23D9-41E6-BA38-4A5FF85629D8}">
      <dgm:prSet/>
      <dgm:spPr/>
      <dgm:t>
        <a:bodyPr/>
        <a:lstStyle/>
        <a:p>
          <a:endParaRPr lang="en-US"/>
        </a:p>
      </dgm:t>
    </dgm:pt>
    <dgm:pt modelId="{4E4FB0B1-3D52-4BC7-AADF-3513653B367A}">
      <dgm:prSet/>
      <dgm:spPr/>
      <dgm:t>
        <a:bodyPr/>
        <a:lstStyle/>
        <a:p>
          <a:r>
            <a:rPr lang="sk-SK"/>
            <a:t>podpora záznamov autorít, holdingových záznamov, MVS záznamov, ...</a:t>
          </a:r>
          <a:endParaRPr lang="en-US"/>
        </a:p>
      </dgm:t>
    </dgm:pt>
    <dgm:pt modelId="{698FF4B5-101D-47FC-A0D2-9FAC189CD23A}" type="parTrans" cxnId="{A8CB4A84-4B72-478C-9CCF-4EE0C99C2616}">
      <dgm:prSet/>
      <dgm:spPr/>
      <dgm:t>
        <a:bodyPr/>
        <a:lstStyle/>
        <a:p>
          <a:endParaRPr lang="en-US"/>
        </a:p>
      </dgm:t>
    </dgm:pt>
    <dgm:pt modelId="{81E5BA85-39CC-49A8-8CF8-781ED02EC4F2}" type="sibTrans" cxnId="{A8CB4A84-4B72-478C-9CCF-4EE0C99C2616}">
      <dgm:prSet/>
      <dgm:spPr/>
      <dgm:t>
        <a:bodyPr/>
        <a:lstStyle/>
        <a:p>
          <a:endParaRPr lang="en-US"/>
        </a:p>
      </dgm:t>
    </dgm:pt>
    <dgm:pt modelId="{5832C81B-3F13-4FB0-B555-C0E19DE17DA6}">
      <dgm:prSet/>
      <dgm:spPr/>
      <dgm:t>
        <a:bodyPr/>
        <a:lstStyle/>
        <a:p>
          <a:r>
            <a:rPr lang="sk-SK" dirty="0"/>
            <a:t>podpora OAI-PMH protokolu</a:t>
          </a:r>
          <a:endParaRPr lang="en-US" dirty="0"/>
        </a:p>
      </dgm:t>
    </dgm:pt>
    <dgm:pt modelId="{60C93E24-E3D4-45E2-9825-1803CE7DD999}" type="parTrans" cxnId="{B1D095F4-BB92-4AE0-AA23-F9DEA493C856}">
      <dgm:prSet/>
      <dgm:spPr/>
      <dgm:t>
        <a:bodyPr/>
        <a:lstStyle/>
        <a:p>
          <a:endParaRPr lang="en-US"/>
        </a:p>
      </dgm:t>
    </dgm:pt>
    <dgm:pt modelId="{DB69DC7D-2D2A-4753-ADA1-98D10D496B3D}" type="sibTrans" cxnId="{B1D095F4-BB92-4AE0-AA23-F9DEA493C856}">
      <dgm:prSet/>
      <dgm:spPr/>
      <dgm:t>
        <a:bodyPr/>
        <a:lstStyle/>
        <a:p>
          <a:endParaRPr lang="en-US"/>
        </a:p>
      </dgm:t>
    </dgm:pt>
    <dgm:pt modelId="{BE33B15A-5327-4E4B-8D32-59F9FA999041}" type="pres">
      <dgm:prSet presAssocID="{D8DF316D-B386-4590-8A2A-98057D71D407}" presName="linear" presStyleCnt="0">
        <dgm:presLayoutVars>
          <dgm:animLvl val="lvl"/>
          <dgm:resizeHandles val="exact"/>
        </dgm:presLayoutVars>
      </dgm:prSet>
      <dgm:spPr/>
    </dgm:pt>
    <dgm:pt modelId="{D91276C9-3D78-4E4D-BE61-1F950AED5766}" type="pres">
      <dgm:prSet presAssocID="{FE26DE82-DBE2-40CF-A488-AD3DB63C5C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82E403-5B9F-4019-8606-45A5F68A9717}" type="pres">
      <dgm:prSet presAssocID="{FE26DE82-DBE2-40CF-A488-AD3DB63C5C4F}" presName="childText" presStyleLbl="revTx" presStyleIdx="0" presStyleCnt="2">
        <dgm:presLayoutVars>
          <dgm:bulletEnabled val="1"/>
        </dgm:presLayoutVars>
      </dgm:prSet>
      <dgm:spPr/>
    </dgm:pt>
    <dgm:pt modelId="{B3184EEE-FF34-4A50-A9AC-59F752FF4B9F}" type="pres">
      <dgm:prSet presAssocID="{D71097C1-4DF7-47C7-A59F-EE645DD93B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8E5466E-A9E6-4F10-81C5-FC0172BD9E5D}" type="pres">
      <dgm:prSet presAssocID="{D71097C1-4DF7-47C7-A59F-EE645DD93B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B04806-C3A4-40E8-BD52-B06F2DF4FFFA}" type="presOf" srcId="{B7F77288-CA4E-463F-A145-32D83575E315}" destId="{58E5466E-A9E6-4F10-81C5-FC0172BD9E5D}" srcOrd="0" destOrd="0" presId="urn:microsoft.com/office/officeart/2005/8/layout/vList2"/>
    <dgm:cxn modelId="{1F37752C-6543-4E0D-9B1F-5887DF9FEE4A}" type="presOf" srcId="{5832C81B-3F13-4FB0-B555-C0E19DE17DA6}" destId="{58E5466E-A9E6-4F10-81C5-FC0172BD9E5D}" srcOrd="0" destOrd="3" presId="urn:microsoft.com/office/officeart/2005/8/layout/vList2"/>
    <dgm:cxn modelId="{68A30B32-251C-4FC6-B032-48A9D0CF4559}" type="presOf" srcId="{79858AAD-7515-4C0B-8C37-0794307E60A7}" destId="{4082E403-5B9F-4019-8606-45A5F68A9717}" srcOrd="0" destOrd="3" presId="urn:microsoft.com/office/officeart/2005/8/layout/vList2"/>
    <dgm:cxn modelId="{E7243D34-4B1C-46A8-91EF-A85D5BD906B7}" srcId="{FE26DE82-DBE2-40CF-A488-AD3DB63C5C4F}" destId="{2B746BD9-8276-4A9D-AFA8-C3AD449A5A76}" srcOrd="4" destOrd="0" parTransId="{9F7F0CCF-5B9A-4360-BBB7-DD4B557F3FF1}" sibTransId="{460B026E-AF59-464C-A090-9BEB60C0E9B8}"/>
    <dgm:cxn modelId="{3FC78438-C9EF-4676-862F-5826455D2EBD}" srcId="{FE26DE82-DBE2-40CF-A488-AD3DB63C5C4F}" destId="{F53612FC-0303-4853-B8D8-F2CB2A4BA6E9}" srcOrd="2" destOrd="0" parTransId="{1D6D5CD7-8070-4C84-A51A-0D80FA6EDE8B}" sibTransId="{673FAE79-C83E-4D3E-9B36-8ACC389801E6}"/>
    <dgm:cxn modelId="{ED418961-D639-4C07-A120-89BD7A1B4699}" srcId="{FE26DE82-DBE2-40CF-A488-AD3DB63C5C4F}" destId="{B1CAAA05-8F96-4077-BE12-E31F88CF2220}" srcOrd="0" destOrd="0" parTransId="{8B6B07F6-FA0D-49D6-B9A5-6C415E258877}" sibTransId="{CAA20FF1-9D08-47DF-B887-FE134710A969}"/>
    <dgm:cxn modelId="{4F065846-23D9-41E6-BA38-4A5FF85629D8}" srcId="{B7F77288-CA4E-463F-A145-32D83575E315}" destId="{30CD0BA2-7D66-4E05-B93C-0B54796D2E88}" srcOrd="0" destOrd="0" parTransId="{EE952BA3-9BCB-4A16-995A-B904D6079E58}" sibTransId="{BA9A278D-1A53-4768-A0B3-A51021E0E197}"/>
    <dgm:cxn modelId="{FA7AEE66-EC14-424E-B2C2-593C778966CC}" type="presOf" srcId="{4E4FB0B1-3D52-4BC7-AADF-3513653B367A}" destId="{58E5466E-A9E6-4F10-81C5-FC0172BD9E5D}" srcOrd="0" destOrd="2" presId="urn:microsoft.com/office/officeart/2005/8/layout/vList2"/>
    <dgm:cxn modelId="{F97B8048-B767-44B8-8036-68B4C1850E9A}" type="presOf" srcId="{2B746BD9-8276-4A9D-AFA8-C3AD449A5A76}" destId="{4082E403-5B9F-4019-8606-45A5F68A9717}" srcOrd="0" destOrd="4" presId="urn:microsoft.com/office/officeart/2005/8/layout/vList2"/>
    <dgm:cxn modelId="{5DCD8E48-A7F1-4C88-8142-7036D8D1FCB9}" srcId="{FE26DE82-DBE2-40CF-A488-AD3DB63C5C4F}" destId="{79858AAD-7515-4C0B-8C37-0794307E60A7}" srcOrd="3" destOrd="0" parTransId="{BB04A3A4-5A0B-4EF5-97F9-66F7D7266046}" sibTransId="{2047B18F-3E61-43C9-8B8C-9090F0FCD473}"/>
    <dgm:cxn modelId="{226EA16C-8F5B-4246-B0CB-050EE549EF83}" type="presOf" srcId="{D71097C1-4DF7-47C7-A59F-EE645DD93B1E}" destId="{B3184EEE-FF34-4A50-A9AC-59F752FF4B9F}" srcOrd="0" destOrd="0" presId="urn:microsoft.com/office/officeart/2005/8/layout/vList2"/>
    <dgm:cxn modelId="{D4694350-5625-4B21-81E2-A1C755F75E78}" type="presOf" srcId="{D8DF316D-B386-4590-8A2A-98057D71D407}" destId="{BE33B15A-5327-4E4B-8D32-59F9FA999041}" srcOrd="0" destOrd="0" presId="urn:microsoft.com/office/officeart/2005/8/layout/vList2"/>
    <dgm:cxn modelId="{8BE02473-F1FD-4FE3-B745-066E9D5D5C67}" srcId="{D71097C1-4DF7-47C7-A59F-EE645DD93B1E}" destId="{B7F77288-CA4E-463F-A145-32D83575E315}" srcOrd="0" destOrd="0" parTransId="{AC211233-0BDC-40F1-A243-DA484BBC3818}" sibTransId="{597FD3E0-1C78-4C28-A456-DEC8C1BBE326}"/>
    <dgm:cxn modelId="{A8CB4A84-4B72-478C-9CCF-4EE0C99C2616}" srcId="{B7F77288-CA4E-463F-A145-32D83575E315}" destId="{4E4FB0B1-3D52-4BC7-AADF-3513653B367A}" srcOrd="1" destOrd="0" parTransId="{698FF4B5-101D-47FC-A0D2-9FAC189CD23A}" sibTransId="{81E5BA85-39CC-49A8-8CF8-781ED02EC4F2}"/>
    <dgm:cxn modelId="{9333DD95-F050-46D5-BDBE-D71D240FAE77}" type="presOf" srcId="{30CD0BA2-7D66-4E05-B93C-0B54796D2E88}" destId="{58E5466E-A9E6-4F10-81C5-FC0172BD9E5D}" srcOrd="0" destOrd="1" presId="urn:microsoft.com/office/officeart/2005/8/layout/vList2"/>
    <dgm:cxn modelId="{BF939097-9115-433C-8998-31927C426F03}" type="presOf" srcId="{B1CAAA05-8F96-4077-BE12-E31F88CF2220}" destId="{4082E403-5B9F-4019-8606-45A5F68A9717}" srcOrd="0" destOrd="0" presId="urn:microsoft.com/office/officeart/2005/8/layout/vList2"/>
    <dgm:cxn modelId="{E97AE9B3-65BE-4A54-AEA9-949295064405}" srcId="{D8DF316D-B386-4590-8A2A-98057D71D407}" destId="{D71097C1-4DF7-47C7-A59F-EE645DD93B1E}" srcOrd="1" destOrd="0" parTransId="{033AAB56-DB02-4288-8EE3-16CACAB0C64F}" sibTransId="{327B9C15-771F-45A5-AD93-F99EA5A5D2A9}"/>
    <dgm:cxn modelId="{5106DFD6-18DE-49C1-9E7B-49ECA38B3F3B}" type="presOf" srcId="{F53612FC-0303-4853-B8D8-F2CB2A4BA6E9}" destId="{4082E403-5B9F-4019-8606-45A5F68A9717}" srcOrd="0" destOrd="2" presId="urn:microsoft.com/office/officeart/2005/8/layout/vList2"/>
    <dgm:cxn modelId="{BBFB35E0-64E4-48DB-995B-FE368E9B2AE1}" type="presOf" srcId="{FE26DE82-DBE2-40CF-A488-AD3DB63C5C4F}" destId="{D91276C9-3D78-4E4D-BE61-1F950AED5766}" srcOrd="0" destOrd="0" presId="urn:microsoft.com/office/officeart/2005/8/layout/vList2"/>
    <dgm:cxn modelId="{466FCDE8-C1C4-47FA-A977-3E8B5989B9FD}" srcId="{FE26DE82-DBE2-40CF-A488-AD3DB63C5C4F}" destId="{1D655AF4-784A-4E3B-9390-BC12C1DC4B3A}" srcOrd="1" destOrd="0" parTransId="{9CF80170-76F0-4007-AE8A-F70A4F78F35B}" sibTransId="{13E934AF-9702-4DB7-A672-2B92C7391F44}"/>
    <dgm:cxn modelId="{F2A976EE-D3CF-47F5-ADE7-1AE2DACCD241}" type="presOf" srcId="{1D655AF4-784A-4E3B-9390-BC12C1DC4B3A}" destId="{4082E403-5B9F-4019-8606-45A5F68A9717}" srcOrd="0" destOrd="1" presId="urn:microsoft.com/office/officeart/2005/8/layout/vList2"/>
    <dgm:cxn modelId="{B1D095F4-BB92-4AE0-AA23-F9DEA493C856}" srcId="{B7F77288-CA4E-463F-A145-32D83575E315}" destId="{5832C81B-3F13-4FB0-B555-C0E19DE17DA6}" srcOrd="2" destOrd="0" parTransId="{60C93E24-E3D4-45E2-9825-1803CE7DD999}" sibTransId="{DB69DC7D-2D2A-4753-ADA1-98D10D496B3D}"/>
    <dgm:cxn modelId="{813B6EF9-E868-4903-B600-E10E1006908F}" srcId="{D8DF316D-B386-4590-8A2A-98057D71D407}" destId="{FE26DE82-DBE2-40CF-A488-AD3DB63C5C4F}" srcOrd="0" destOrd="0" parTransId="{D1860A96-6B0A-47E5-9651-0D3472013C2B}" sibTransId="{3A29D04F-DF7B-4E54-838D-DA49EB12CD49}"/>
    <dgm:cxn modelId="{DB3B53E3-CFBD-47BA-A36F-59C97E482603}" type="presParOf" srcId="{BE33B15A-5327-4E4B-8D32-59F9FA999041}" destId="{D91276C9-3D78-4E4D-BE61-1F950AED5766}" srcOrd="0" destOrd="0" presId="urn:microsoft.com/office/officeart/2005/8/layout/vList2"/>
    <dgm:cxn modelId="{0DBEFA8A-3626-4C0C-9EE8-76515715EBA0}" type="presParOf" srcId="{BE33B15A-5327-4E4B-8D32-59F9FA999041}" destId="{4082E403-5B9F-4019-8606-45A5F68A9717}" srcOrd="1" destOrd="0" presId="urn:microsoft.com/office/officeart/2005/8/layout/vList2"/>
    <dgm:cxn modelId="{843E3A19-9BCD-42F8-B394-657B6E941A14}" type="presParOf" srcId="{BE33B15A-5327-4E4B-8D32-59F9FA999041}" destId="{B3184EEE-FF34-4A50-A9AC-59F752FF4B9F}" srcOrd="2" destOrd="0" presId="urn:microsoft.com/office/officeart/2005/8/layout/vList2"/>
    <dgm:cxn modelId="{B93CCED6-42AD-4F6D-B1BB-C61335457AA6}" type="presParOf" srcId="{BE33B15A-5327-4E4B-8D32-59F9FA999041}" destId="{58E5466E-A9E6-4F10-81C5-FC0172BD9E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E3CF4-0634-42FD-A06F-B2FD60C81E62}">
      <dsp:nvSpPr>
        <dsp:cNvPr id="0" name=""/>
        <dsp:cNvSpPr/>
      </dsp:nvSpPr>
      <dsp:spPr>
        <a:xfrm>
          <a:off x="0" y="3304625"/>
          <a:ext cx="7037387" cy="21681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b="0" i="0" kern="1200"/>
            <a:t>Manažment knižníc často potrebuje pre svoje rozhodovanie rôzne informácie a odpovede na viaceré otázky, ktoré sú v týchto dátach ukryté.</a:t>
          </a:r>
          <a:endParaRPr lang="en-US" sz="2700" kern="1200"/>
        </a:p>
      </dsp:txBody>
      <dsp:txXfrm>
        <a:off x="0" y="3304625"/>
        <a:ext cx="7037387" cy="2168192"/>
      </dsp:txXfrm>
    </dsp:sp>
    <dsp:sp modelId="{4583EF60-F07D-4367-AA5C-0FC4E36C886D}">
      <dsp:nvSpPr>
        <dsp:cNvPr id="0" name=""/>
        <dsp:cNvSpPr/>
      </dsp:nvSpPr>
      <dsp:spPr>
        <a:xfrm rot="10800000">
          <a:off x="0" y="2468"/>
          <a:ext cx="7037387" cy="3334679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b="0" i="0" kern="1200" dirty="0"/>
            <a:t>Knižnice uchovávajú množstvo rôznych typov dát </a:t>
          </a:r>
          <a:endParaRPr lang="en-US" sz="2700" kern="1200" dirty="0"/>
        </a:p>
      </dsp:txBody>
      <dsp:txXfrm rot="-10800000">
        <a:off x="0" y="2468"/>
        <a:ext cx="7037387" cy="1170472"/>
      </dsp:txXfrm>
    </dsp:sp>
    <dsp:sp modelId="{A93D9D4A-2B76-4334-905C-FF36A3F5E57D}">
      <dsp:nvSpPr>
        <dsp:cNvPr id="0" name=""/>
        <dsp:cNvSpPr/>
      </dsp:nvSpPr>
      <dsp:spPr>
        <a:xfrm>
          <a:off x="0" y="1172941"/>
          <a:ext cx="1759346" cy="99706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b="0" i="0" kern="1200" dirty="0"/>
            <a:t>dáta popisujúce dokumenty</a:t>
          </a:r>
          <a:r>
            <a:rPr lang="en-US" sz="1500" kern="1200" dirty="0"/>
            <a:t> </a:t>
          </a:r>
        </a:p>
      </dsp:txBody>
      <dsp:txXfrm>
        <a:off x="0" y="1172941"/>
        <a:ext cx="1759346" cy="997069"/>
      </dsp:txXfrm>
    </dsp:sp>
    <dsp:sp modelId="{5D5E837D-DD78-4942-9A28-6B3887DE930A}">
      <dsp:nvSpPr>
        <dsp:cNvPr id="0" name=""/>
        <dsp:cNvSpPr/>
      </dsp:nvSpPr>
      <dsp:spPr>
        <a:xfrm>
          <a:off x="1759346" y="1172941"/>
          <a:ext cx="1759346" cy="997069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b="0" i="0" kern="1200" dirty="0"/>
            <a:t>transakcie vznikajúce pri poskytovaní služieb používateľom</a:t>
          </a:r>
          <a:r>
            <a:rPr lang="en-US" sz="1500" b="0" i="0" kern="1200" dirty="0"/>
            <a:t>,</a:t>
          </a:r>
          <a:endParaRPr lang="en-US" sz="1500" kern="1200" dirty="0"/>
        </a:p>
      </dsp:txBody>
      <dsp:txXfrm>
        <a:off x="1759346" y="1172941"/>
        <a:ext cx="1759346" cy="997069"/>
      </dsp:txXfrm>
    </dsp:sp>
    <dsp:sp modelId="{1D54F2AF-763C-438B-AD5C-58DDCF695B8B}">
      <dsp:nvSpPr>
        <dsp:cNvPr id="0" name=""/>
        <dsp:cNvSpPr/>
      </dsp:nvSpPr>
      <dsp:spPr>
        <a:xfrm>
          <a:off x="3518693" y="1172941"/>
          <a:ext cx="1759346" cy="997069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500" b="0" i="0" kern="1200" dirty="0"/>
            <a:t>dáta, generované systémom a dokumentujúce jednotlivé procesy</a:t>
          </a:r>
          <a:endParaRPr lang="en-US" sz="1500" kern="1200" dirty="0"/>
        </a:p>
      </dsp:txBody>
      <dsp:txXfrm>
        <a:off x="3518693" y="1172941"/>
        <a:ext cx="1759346" cy="997069"/>
      </dsp:txXfrm>
    </dsp:sp>
    <dsp:sp modelId="{60A8F564-79FD-4239-8C89-E7E053A6859D}">
      <dsp:nvSpPr>
        <dsp:cNvPr id="0" name=""/>
        <dsp:cNvSpPr/>
      </dsp:nvSpPr>
      <dsp:spPr>
        <a:xfrm>
          <a:off x="5278040" y="1172941"/>
          <a:ext cx="1759346" cy="99706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... </a:t>
          </a:r>
          <a:endParaRPr lang="en-US" sz="1500" kern="1200" dirty="0"/>
        </a:p>
      </dsp:txBody>
      <dsp:txXfrm>
        <a:off x="5278040" y="1172941"/>
        <a:ext cx="1759346" cy="997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276C9-3D78-4E4D-BE61-1F950AED5766}">
      <dsp:nvSpPr>
        <dsp:cNvPr id="0" name=""/>
        <dsp:cNvSpPr/>
      </dsp:nvSpPr>
      <dsp:spPr>
        <a:xfrm>
          <a:off x="0" y="66653"/>
          <a:ext cx="626364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b="1" kern="1200"/>
            <a:t>Prínosy</a:t>
          </a:r>
          <a:endParaRPr lang="en-US" sz="2800" kern="1200"/>
        </a:p>
      </dsp:txBody>
      <dsp:txXfrm>
        <a:off x="32784" y="99437"/>
        <a:ext cx="6198072" cy="606012"/>
      </dsp:txXfrm>
    </dsp:sp>
    <dsp:sp modelId="{4082E403-5B9F-4019-8606-45A5F68A9717}">
      <dsp:nvSpPr>
        <dsp:cNvPr id="0" name=""/>
        <dsp:cNvSpPr/>
      </dsp:nvSpPr>
      <dsp:spPr>
        <a:xfrm>
          <a:off x="0" y="738233"/>
          <a:ext cx="6263640" cy="220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Spracovanie dát o transakciách knižnice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Prepojenie dát o transakciách s katalógovým zoznamom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Široká možnosť agregácie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Aplikácia štatistických metód regresie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Podpora výstupných grafových sústav</a:t>
          </a:r>
          <a:endParaRPr lang="en-US" sz="2200" kern="1200"/>
        </a:p>
      </dsp:txBody>
      <dsp:txXfrm>
        <a:off x="0" y="738233"/>
        <a:ext cx="6263640" cy="2202480"/>
      </dsp:txXfrm>
    </dsp:sp>
    <dsp:sp modelId="{B3184EEE-FF34-4A50-A9AC-59F752FF4B9F}">
      <dsp:nvSpPr>
        <dsp:cNvPr id="0" name=""/>
        <dsp:cNvSpPr/>
      </dsp:nvSpPr>
      <dsp:spPr>
        <a:xfrm>
          <a:off x="0" y="2940714"/>
          <a:ext cx="6263640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b="1" kern="1200"/>
            <a:t>Možné vylepšenia</a:t>
          </a:r>
          <a:endParaRPr lang="en-US" sz="2800" kern="1200"/>
        </a:p>
      </dsp:txBody>
      <dsp:txXfrm>
        <a:off x="32784" y="2973498"/>
        <a:ext cx="6198072" cy="606012"/>
      </dsp:txXfrm>
    </dsp:sp>
    <dsp:sp modelId="{58E5466E-A9E6-4F10-81C5-FC0172BD9E5D}">
      <dsp:nvSpPr>
        <dsp:cNvPr id="0" name=""/>
        <dsp:cNvSpPr/>
      </dsp:nvSpPr>
      <dsp:spPr>
        <a:xfrm>
          <a:off x="0" y="3612294"/>
          <a:ext cx="6263640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 dirty="0"/>
            <a:t>Možná horizontálna škálovateľnosť 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 dirty="0"/>
            <a:t>doplnenie ďaľších typov analýz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/>
            <a:t>podpora záznamov autorít, holdingových záznamov, MVS záznamov, ...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200" kern="1200" dirty="0"/>
            <a:t>podpora OAI-PMH protokolu</a:t>
          </a:r>
          <a:endParaRPr lang="en-US" sz="2200" kern="1200" dirty="0"/>
        </a:p>
      </dsp:txBody>
      <dsp:txXfrm>
        <a:off x="0" y="3612294"/>
        <a:ext cx="6263640" cy="182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2F1D-19D5-4991-B730-3DFB4DCF1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7DC1D-9FA7-44D6-8F56-AE9196E39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9FEE-AA3F-4EA4-A9E4-F4094943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3AA4-96D8-411A-ABCE-B96D6E8A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6C56-68A7-4A43-A37E-0C89F9AB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44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7431-ED02-48A3-877E-E1AC2E6F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7E3D5-2CAF-4441-BD66-ED6CE71E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0F85-9A59-4FED-A49C-CB5310C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B34D-D194-4326-981A-F8A8BFFF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3C77-7709-4DC4-AEA3-0A3DDCE8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230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EE7A6-2E91-4099-8648-EB358EF05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E30B6-2C94-4AB8-B294-06DE414F0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2060-2468-45FA-9F97-24261C40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76D5-751F-43CE-AB9E-03A2E315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3FDE-5F8C-41A2-95FC-4D9BD346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09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4484-0E29-46AE-AA68-93D7FA01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C6D5-DB22-4C13-908E-7EEE45CD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1DBC-0105-420D-8458-5F0EB6E7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6E64-32B7-418B-A58C-1ED3ACC5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38FA-3DE8-4BEA-B886-36A0DC0B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66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077-3B07-4967-A404-9CD9D9BD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D10FE-630A-471F-A4BF-4601AB87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9131-02B9-4F45-BD71-7A9FBFAE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7CA0-69B0-4EAF-8C4A-707A471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2BB2-7F26-499D-B19F-565DB4EA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337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82DE-0F58-4549-809B-5A284048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D68E-73DE-4A5A-B43B-FD5632B6F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7C586-72D4-4DEA-8493-59A0AEEC1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1319-F23B-4DA9-A682-264DB596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0C3CB-8283-48D0-98C4-E1B53C9F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B85F9-212A-4A81-B982-3748716B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675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50D8-6AC8-4F7F-96B9-0962C8CA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5901-5598-4987-849E-80B596D4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56F8A-EC23-4BDB-8303-65A7CAA8B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616C9-AB32-4215-B8BB-316434EEC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037E7-D84D-4767-9751-FFF49E943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293B8-50BE-407C-99AF-565B66F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E0075-55A3-482B-9872-62056EE4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FD1F7-1CB1-4B91-8CEE-2D5F4F71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99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FBC9-33D9-4913-A80A-ACC9294F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5077-FA80-42CC-AC6A-F24FB643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36CCB-C3C2-4C3F-84A0-02B0C30D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05E3-08EF-481E-8382-60765148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7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E9B7E-BBCE-48DF-9779-FCED14B8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02082-52E3-4D72-9899-73950A4E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22548-6303-4C10-922A-51ED5155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68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E3BD-DEE8-4D79-8D9A-D252579B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9CD9-E841-4D95-8F02-6A2C98F8B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169C0-44C5-478F-8CD4-761135B5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7895-1C4B-4F59-9E46-92A9F846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7E21E-C676-4532-AC79-D4CB66E0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06BF9-1B65-4208-AECA-A1E0527E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47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18EE-D908-4F42-90E1-140ABEB9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E02CE-70EC-41EC-BC5A-1EEE7515C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4D449-87B4-47DD-B70A-430B7672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925EE-597D-4068-905D-9C4D81C0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26E7-AA0D-4FB1-A9B0-BEA3A9A1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B8B1B-A967-4851-B825-8029ECDB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861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73946-E44F-402C-8EA9-536E99C2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8697D-95ED-4918-B26D-B17D5F7D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FA67-D910-4D49-BA57-4648583CC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90F3-5D9C-4453-9D00-913944A0A22E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78B6-1CB8-4B49-BC7E-C8EBEF362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A105-9293-452C-B94D-B6649640C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3413-AA35-4482-B696-679EBB1139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51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9A73-0C15-4E9A-A083-09B55B65F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</a:t>
            </a:r>
            <a:r>
              <a:rPr lang="sk-SK" dirty="0"/>
              <a:t>ižnice a ich dáta pod lupou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392F-B425-40CD-9BDA-60AFB3B1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" y="515937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sk-SK" dirty="0">
                <a:solidFill>
                  <a:srgbClr val="3D3D3D"/>
                </a:solidFill>
                <a:latin typeface="Helvetica" panose="020B0604020202020204" pitchFamily="34" charset="0"/>
              </a:rPr>
              <a:t>Bakalárska práca</a:t>
            </a:r>
            <a:endParaRPr lang="sk-SK" dirty="0"/>
          </a:p>
          <a:p>
            <a:pPr algn="l"/>
            <a:r>
              <a:rPr lang="sk-SK" dirty="0"/>
              <a:t>Autor : Matej Glemba</a:t>
            </a:r>
          </a:p>
          <a:p>
            <a:pPr algn="l"/>
            <a:r>
              <a:rPr lang="sk-SK" dirty="0"/>
              <a:t>Vedúci projektu : </a:t>
            </a:r>
            <a:r>
              <a:rPr lang="sk-SK" b="0" i="0" dirty="0">
                <a:solidFill>
                  <a:srgbClr val="3D3D3D"/>
                </a:solidFill>
                <a:effectLst/>
                <a:latin typeface="Helvetica" panose="020B0604020202020204" pitchFamily="34" charset="0"/>
              </a:rPr>
              <a:t>Andrejčíková Nadežda, Ing. PhD.</a:t>
            </a:r>
          </a:p>
        </p:txBody>
      </p:sp>
    </p:spTree>
    <p:extLst>
      <p:ext uri="{BB962C8B-B14F-4D97-AF65-F5344CB8AC3E}">
        <p14:creationId xmlns:p14="http://schemas.microsoft.com/office/powerpoint/2010/main" val="120294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CF1C9-4F60-44ED-8BB8-BFBB231C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sk-SK" sz="5100">
                <a:solidFill>
                  <a:schemeClr val="bg1"/>
                </a:solidFill>
              </a:rPr>
              <a:t>Zhodnotenie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E9C5D5-599C-4190-A17F-875BFA754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256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43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2FAF-5EE6-4E10-9EA7-EBBEF6DB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D62D1-0931-4EA2-B6E5-C13466A3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816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C0729-52EF-4941-9668-F143BBA9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sk-SK" sz="3800">
                <a:solidFill>
                  <a:srgbClr val="FFFFFF"/>
                </a:solidFill>
              </a:rPr>
              <a:t>Úvod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A214F-C235-42A5-957F-1DA139526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009233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94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9871-3E9D-4137-B219-2D8DEE9C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Aktuálny stav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0BB3-9448-4219-B44A-BCA0D43D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</a:t>
            </a:r>
            <a:r>
              <a:rPr lang="en-US" dirty="0" err="1"/>
              <a:t>tatistika</a:t>
            </a:r>
            <a:r>
              <a:rPr lang="en-US" dirty="0"/>
              <a:t> je s</a:t>
            </a:r>
            <a:r>
              <a:rPr lang="sk-SK" dirty="0"/>
              <a:t>úč</a:t>
            </a:r>
            <a:r>
              <a:rPr lang="en-US" dirty="0"/>
              <a:t>as</a:t>
            </a:r>
            <a:r>
              <a:rPr lang="sk-SK" dirty="0"/>
              <a:t>ť</a:t>
            </a:r>
            <a:r>
              <a:rPr lang="en-US" dirty="0" err="1"/>
              <a:t>ou</a:t>
            </a:r>
            <a:r>
              <a:rPr lang="en-US" dirty="0"/>
              <a:t> ka</a:t>
            </a:r>
            <a:r>
              <a:rPr lang="sk-SK" dirty="0"/>
              <a:t>ž</a:t>
            </a:r>
            <a:r>
              <a:rPr lang="en-US" dirty="0"/>
              <a:t>d</a:t>
            </a:r>
            <a:r>
              <a:rPr lang="sk-SK" dirty="0"/>
              <a:t>é</a:t>
            </a:r>
            <a:r>
              <a:rPr lang="en-US" dirty="0"/>
              <a:t>ho IS (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sk-SK" dirty="0"/>
              <a:t>KIS</a:t>
            </a:r>
            <a:r>
              <a:rPr lang="en-US" dirty="0"/>
              <a:t>) </a:t>
            </a:r>
            <a:endParaRPr lang="sk-SK" dirty="0"/>
          </a:p>
          <a:p>
            <a:r>
              <a:rPr lang="sk-SK" dirty="0"/>
              <a:t>Na Slovensku sa však tejto problematika venuje nesystematicky a so slabou intenzitou vzhľadom na zahraničie, okrem porovnávania knižníc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7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7A0F-8221-46A1-9639-B999F1D2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468" y="2070590"/>
            <a:ext cx="4367074" cy="1188852"/>
          </a:xfrm>
        </p:spPr>
        <p:txBody>
          <a:bodyPr/>
          <a:lstStyle/>
          <a:p>
            <a:r>
              <a:rPr lang="sk-SK" dirty="0"/>
              <a:t>Riešený problém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1EE27-4A53-43A2-ACDA-51FBB248F475}"/>
              </a:ext>
            </a:extLst>
          </p:cNvPr>
          <p:cNvSpPr txBox="1"/>
          <p:nvPr/>
        </p:nvSpPr>
        <p:spPr>
          <a:xfrm>
            <a:off x="7234967" y="5637321"/>
            <a:ext cx="4502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S cieľom získať nové poznatky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884361A5-8938-41AB-8D8E-1FBBFEB8E126}"/>
              </a:ext>
            </a:extLst>
          </p:cNvPr>
          <p:cNvSpPr/>
          <p:nvPr/>
        </p:nvSpPr>
        <p:spPr>
          <a:xfrm rot="5400000">
            <a:off x="4285694" y="3761862"/>
            <a:ext cx="1513643" cy="34800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C4EFC-39A7-4233-B43C-AB7B22A95501}"/>
              </a:ext>
            </a:extLst>
          </p:cNvPr>
          <p:cNvSpPr/>
          <p:nvPr/>
        </p:nvSpPr>
        <p:spPr>
          <a:xfrm>
            <a:off x="155357" y="102101"/>
            <a:ext cx="6800298" cy="86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Analyzova</a:t>
            </a:r>
            <a:r>
              <a:rPr lang="sk-SK" sz="2400" dirty="0"/>
              <a:t>nie dát a štatistických metód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04203-5DF0-4E89-9AD4-F582BE95024C}"/>
              </a:ext>
            </a:extLst>
          </p:cNvPr>
          <p:cNvSpPr/>
          <p:nvPr/>
        </p:nvSpPr>
        <p:spPr>
          <a:xfrm>
            <a:off x="155357" y="1518178"/>
            <a:ext cx="6800298" cy="86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/>
              <a:t>Spracovanie a agregácia dát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D5BE2-8152-4000-90A6-B113308370A2}"/>
              </a:ext>
            </a:extLst>
          </p:cNvPr>
          <p:cNvSpPr/>
          <p:nvPr/>
        </p:nvSpPr>
        <p:spPr>
          <a:xfrm>
            <a:off x="155357" y="2921899"/>
            <a:ext cx="6800298" cy="846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/>
              <a:t>Aplikácia štatistických metód na spracovaných dátach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D17132-BDC4-47D8-8B67-FD4A88052325}"/>
              </a:ext>
            </a:extLst>
          </p:cNvPr>
          <p:cNvSpPr/>
          <p:nvPr/>
        </p:nvSpPr>
        <p:spPr>
          <a:xfrm>
            <a:off x="155357" y="4307562"/>
            <a:ext cx="6800298" cy="75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/>
              <a:t>Tvorba výstupných zostáv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A785C4A-D392-4D50-974E-63A5BE0BFAB4}"/>
              </a:ext>
            </a:extLst>
          </p:cNvPr>
          <p:cNvSpPr/>
          <p:nvPr/>
        </p:nvSpPr>
        <p:spPr>
          <a:xfrm>
            <a:off x="3213717" y="966236"/>
            <a:ext cx="532660" cy="551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2AE2192-757B-4E1D-8406-109C79A667F0}"/>
              </a:ext>
            </a:extLst>
          </p:cNvPr>
          <p:cNvSpPr/>
          <p:nvPr/>
        </p:nvSpPr>
        <p:spPr>
          <a:xfrm>
            <a:off x="3213717" y="2389045"/>
            <a:ext cx="532660" cy="551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3942F63-0F64-44F1-89E0-802143386CE6}"/>
              </a:ext>
            </a:extLst>
          </p:cNvPr>
          <p:cNvSpPr/>
          <p:nvPr/>
        </p:nvSpPr>
        <p:spPr>
          <a:xfrm>
            <a:off x="3213717" y="3748889"/>
            <a:ext cx="532660" cy="551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211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7F9D0-C846-4E29-A619-98646F0A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Návrh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riešenia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1575-CC75-47B0-AD48-E577F01D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en-US" sz="2000" b="1" dirty="0" err="1"/>
              <a:t>Funkčné</a:t>
            </a:r>
            <a:r>
              <a:rPr lang="en-US" sz="2000" b="1" dirty="0"/>
              <a:t> </a:t>
            </a:r>
            <a:r>
              <a:rPr lang="en-US" sz="2000" b="1" dirty="0" err="1"/>
              <a:t>požiadavky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</a:t>
            </a:r>
            <a:r>
              <a:rPr lang="en-US" sz="2000" b="0" i="0" u="none" strike="noStrike" baseline="0" dirty="0"/>
              <a:t>mport csv a xml </a:t>
            </a:r>
            <a:r>
              <a:rPr lang="en-US" sz="2000" b="0" i="0" u="none" strike="noStrike" baseline="0" dirty="0" err="1"/>
              <a:t>súborov</a:t>
            </a:r>
            <a:endParaRPr lang="en-US" sz="2000" b="0" i="0" u="none" strike="noStrike" baseline="0" dirty="0"/>
          </a:p>
          <a:p>
            <a:pPr lvl="1"/>
            <a:r>
              <a:rPr lang="en-US" sz="2000" b="0" i="0" u="none" strike="noStrike" baseline="0" dirty="0" err="1"/>
              <a:t>validácia</a:t>
            </a:r>
            <a:r>
              <a:rPr lang="en-US" sz="2000" b="0" i="0" u="none" strike="noStrike" baseline="0" dirty="0"/>
              <a:t>, </a:t>
            </a:r>
            <a:r>
              <a:rPr lang="en-US" sz="2000" b="0" i="0" u="none" strike="noStrike" baseline="0" dirty="0" err="1"/>
              <a:t>spracovanie</a:t>
            </a:r>
            <a:r>
              <a:rPr lang="en-US" sz="2000" b="0" i="0" u="none" strike="noStrike" baseline="0" dirty="0"/>
              <a:t> a </a:t>
            </a:r>
            <a:r>
              <a:rPr lang="en-US" sz="2000" b="0" i="0" u="none" strike="noStrike" baseline="0" dirty="0" err="1"/>
              <a:t>agregácia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dát</a:t>
            </a:r>
            <a:r>
              <a:rPr lang="en-US" sz="2000" b="0" i="0" u="none" strike="noStrike" baseline="0" dirty="0"/>
              <a:t> v Cache </a:t>
            </a:r>
            <a:r>
              <a:rPr lang="en-US" sz="2000" b="0" i="0" u="none" strike="noStrike" baseline="0" dirty="0" err="1"/>
              <a:t>pamäti</a:t>
            </a:r>
            <a:endParaRPr lang="en-US" sz="2000" b="0" i="0" u="none" strike="noStrike" baseline="0" dirty="0"/>
          </a:p>
          <a:p>
            <a:pPr lvl="1"/>
            <a:r>
              <a:rPr lang="en-US" sz="2000" b="0" i="0" u="none" strike="noStrike" baseline="0" dirty="0" err="1"/>
              <a:t>ukladanie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dát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na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analýzu</a:t>
            </a:r>
            <a:r>
              <a:rPr lang="en-US" sz="2000" b="0" i="0" u="none" strike="noStrike" baseline="0" dirty="0"/>
              <a:t> v </a:t>
            </a:r>
            <a:r>
              <a:rPr lang="en-US" sz="2000" b="0" i="0" u="none" strike="noStrike" baseline="0" dirty="0" err="1"/>
              <a:t>relačnej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databáze</a:t>
            </a:r>
            <a:endParaRPr lang="en-US" sz="2000" b="0" i="0" u="none" strike="noStrike" baseline="0" dirty="0"/>
          </a:p>
          <a:p>
            <a:pPr lvl="1"/>
            <a:r>
              <a:rPr lang="en-US" sz="2000" b="0" i="0" u="none" strike="noStrike" baseline="0" dirty="0" err="1"/>
              <a:t>špecifikácia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vstupných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dát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užívatelom</a:t>
            </a:r>
            <a:endParaRPr lang="en-US" sz="2000" b="0" i="0" u="none" strike="noStrike" baseline="0" dirty="0"/>
          </a:p>
          <a:p>
            <a:pPr lvl="1"/>
            <a:r>
              <a:rPr lang="en-US" sz="2000" b="0" i="0" u="none" strike="noStrike" baseline="0" dirty="0" err="1"/>
              <a:t>logovanie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každej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manipulácie</a:t>
            </a:r>
            <a:r>
              <a:rPr lang="en-US" sz="2000" b="0" i="0" u="none" strike="noStrike" baseline="0" dirty="0"/>
              <a:t> so </a:t>
            </a:r>
            <a:r>
              <a:rPr lang="en-US" sz="2000" b="0" i="0" u="none" strike="noStrike" baseline="0" dirty="0" err="1"/>
              <a:t>systémom</a:t>
            </a:r>
            <a:endParaRPr lang="en-US" sz="2000" b="0" i="0" u="none" strike="noStrike" baseline="0" dirty="0"/>
          </a:p>
          <a:p>
            <a:pPr lvl="1"/>
            <a:r>
              <a:rPr lang="en-US" sz="2000" dirty="0" err="1"/>
              <a:t>zobrazenie</a:t>
            </a:r>
            <a:r>
              <a:rPr lang="en-US" sz="2000" dirty="0"/>
              <a:t> </a:t>
            </a:r>
            <a:r>
              <a:rPr lang="en-US" sz="2000" dirty="0" err="1"/>
              <a:t>vstupných</a:t>
            </a:r>
            <a:r>
              <a:rPr lang="en-US" sz="2000" dirty="0"/>
              <a:t> a </a:t>
            </a:r>
            <a:r>
              <a:rPr lang="en-US" sz="2000" dirty="0" err="1"/>
              <a:t>výstupných</a:t>
            </a:r>
            <a:r>
              <a:rPr lang="en-US" sz="2000" dirty="0"/>
              <a:t> </a:t>
            </a:r>
            <a:r>
              <a:rPr lang="en-US" sz="2000" dirty="0" err="1"/>
              <a:t>dát</a:t>
            </a:r>
            <a:r>
              <a:rPr lang="en-US" sz="2000" dirty="0"/>
              <a:t> </a:t>
            </a:r>
            <a:r>
              <a:rPr lang="en-US" sz="2000" dirty="0" err="1"/>
              <a:t>analýz</a:t>
            </a:r>
            <a:r>
              <a:rPr lang="en-US" sz="2000" dirty="0"/>
              <a:t> </a:t>
            </a:r>
            <a:r>
              <a:rPr lang="en-US" sz="2000" dirty="0" err="1"/>
              <a:t>užívateľovi</a:t>
            </a:r>
            <a:endParaRPr lang="en-US" sz="2000" b="0" i="0" u="none" strike="noStrike" baseline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F3E5C7-E67A-47A3-B1A3-7B353DCCABF8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Návrhy</a:t>
            </a:r>
            <a:r>
              <a:rPr lang="en-US" sz="2400" b="1" dirty="0"/>
              <a:t> </a:t>
            </a:r>
            <a:r>
              <a:rPr lang="en-US" sz="2400" b="1" dirty="0" err="1"/>
              <a:t>analýz</a:t>
            </a:r>
            <a:r>
              <a:rPr lang="en-US" sz="2400" b="1" dirty="0"/>
              <a:t> </a:t>
            </a:r>
            <a:r>
              <a:rPr lang="en-US" sz="2400" dirty="0"/>
              <a:t>:</a:t>
            </a:r>
          </a:p>
          <a:p>
            <a:pPr lvl="1"/>
            <a:r>
              <a:rPr lang="en-US" b="0" i="0" u="none" strike="noStrike" baseline="0" dirty="0" err="1"/>
              <a:t>Analýza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vývoja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aktivít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používatelskej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základne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knižnice</a:t>
            </a:r>
            <a:endParaRPr lang="en-US" b="0" i="0" u="none" strike="noStrike" baseline="0" dirty="0"/>
          </a:p>
          <a:p>
            <a:pPr lvl="1"/>
            <a:r>
              <a:rPr lang="en-US" b="0" i="0" u="none" strike="noStrike" baseline="0" dirty="0" err="1"/>
              <a:t>Analýza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transakcií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na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dostupných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tituloch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knižničného</a:t>
            </a:r>
            <a:r>
              <a:rPr lang="en-US" b="0" i="0" u="none" strike="noStrike" baseline="0" dirty="0"/>
              <a:t> fondu</a:t>
            </a:r>
          </a:p>
          <a:p>
            <a:pPr lvl="1"/>
            <a:r>
              <a:rPr lang="en-US" b="0" i="0" u="none" strike="noStrike" baseline="0" dirty="0" err="1"/>
              <a:t>Analýza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knižničného</a:t>
            </a:r>
            <a:r>
              <a:rPr lang="en-US" b="0" i="0" u="none" strike="noStrike" baseline="0" dirty="0"/>
              <a:t> fondu </a:t>
            </a:r>
            <a:r>
              <a:rPr lang="en-US" b="0" i="0" u="none" strike="noStrike" baseline="0" dirty="0" err="1"/>
              <a:t>na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vekovej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štruktúre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čitateľov</a:t>
            </a:r>
            <a:endParaRPr lang="en-US" b="0" i="0" u="none" strike="noStrike" baseline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394DD-C32E-4D96-B3D6-350DF584DE86}"/>
              </a:ext>
            </a:extLst>
          </p:cNvPr>
          <p:cNvSpPr txBox="1"/>
          <p:nvPr/>
        </p:nvSpPr>
        <p:spPr>
          <a:xfrm>
            <a:off x="822327" y="5824527"/>
            <a:ext cx="1064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sk-SK" sz="2400" b="1" dirty="0"/>
              <a:t>ávrh informačného systému ako modulu ku knižničnému informačnému systému</a:t>
            </a:r>
          </a:p>
        </p:txBody>
      </p:sp>
    </p:spTree>
    <p:extLst>
      <p:ext uri="{BB962C8B-B14F-4D97-AF65-F5344CB8AC3E}">
        <p14:creationId xmlns:p14="http://schemas.microsoft.com/office/powerpoint/2010/main" val="8376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253-2653-4AD7-84A8-74AF532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Návrh - Architektúra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414097D-47B7-4B26-820B-A09DAE926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48" y="1863801"/>
            <a:ext cx="782510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C1DA-B719-473E-BFD3-85BBE37D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259" y="453261"/>
            <a:ext cx="10515600" cy="612060"/>
          </a:xfrm>
        </p:spPr>
        <p:txBody>
          <a:bodyPr>
            <a:normAutofit fontScale="90000"/>
          </a:bodyPr>
          <a:lstStyle/>
          <a:p>
            <a:r>
              <a:rPr lang="sk-SK" dirty="0"/>
              <a:t>Návrh – Hlavný aktivity diagram </a:t>
            </a:r>
            <a:br>
              <a:rPr lang="en-US" dirty="0"/>
            </a:br>
            <a:endParaRPr lang="sk-SK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4BCD6E-DC61-48A3-AE91-469C6486D221}"/>
              </a:ext>
            </a:extLst>
          </p:cNvPr>
          <p:cNvSpPr/>
          <p:nvPr/>
        </p:nvSpPr>
        <p:spPr>
          <a:xfrm>
            <a:off x="610662" y="938211"/>
            <a:ext cx="3076575" cy="143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Získanie, spracovanie, validácia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4B5BBA-2958-4535-9552-19490FC1FE35}"/>
              </a:ext>
            </a:extLst>
          </p:cNvPr>
          <p:cNvSpPr/>
          <p:nvPr/>
        </p:nvSpPr>
        <p:spPr>
          <a:xfrm>
            <a:off x="610662" y="3043240"/>
            <a:ext cx="3076575" cy="143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Práca s dátami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324BBB-6F57-4449-86BB-04AE0045224C}"/>
              </a:ext>
            </a:extLst>
          </p:cNvPr>
          <p:cNvSpPr/>
          <p:nvPr/>
        </p:nvSpPr>
        <p:spPr>
          <a:xfrm>
            <a:off x="610662" y="5248274"/>
            <a:ext cx="3076575" cy="143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Tvorba analýz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E2C2114-96EB-4C91-AD79-67649685DE29}"/>
              </a:ext>
            </a:extLst>
          </p:cNvPr>
          <p:cNvSpPr/>
          <p:nvPr/>
        </p:nvSpPr>
        <p:spPr>
          <a:xfrm>
            <a:off x="1704513" y="2426409"/>
            <a:ext cx="639746" cy="539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39996BB-C4F3-434D-A53B-93F7D0CB17A2}"/>
              </a:ext>
            </a:extLst>
          </p:cNvPr>
          <p:cNvSpPr/>
          <p:nvPr/>
        </p:nvSpPr>
        <p:spPr>
          <a:xfrm>
            <a:off x="1704513" y="4558864"/>
            <a:ext cx="639746" cy="612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6B5E65-60D3-4DF2-9DA6-99E7BA1A57ED}"/>
              </a:ext>
            </a:extLst>
          </p:cNvPr>
          <p:cNvSpPr/>
          <p:nvPr/>
        </p:nvSpPr>
        <p:spPr>
          <a:xfrm>
            <a:off x="4971495" y="1068625"/>
            <a:ext cx="5868140" cy="11851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Import dát o transakciách knižnice, validácia hodnôt </a:t>
            </a:r>
            <a:r>
              <a:rPr lang="en-US" dirty="0"/>
              <a:t>(</a:t>
            </a:r>
            <a:r>
              <a:rPr lang="en-US" dirty="0" err="1"/>
              <a:t>doplnenie</a:t>
            </a:r>
            <a:r>
              <a:rPr lang="en-US" dirty="0"/>
              <a:t>, </a:t>
            </a:r>
            <a:r>
              <a:rPr lang="en-US" dirty="0" err="1"/>
              <a:t>vynechanie</a:t>
            </a:r>
            <a:r>
              <a:rPr lang="en-US" dirty="0"/>
              <a:t>), ulo</a:t>
            </a:r>
            <a:r>
              <a:rPr lang="sk-SK" dirty="0"/>
              <a:t>ženie do databázy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B14B71-7073-4A1A-89A6-1B1D8E97D5C4}"/>
              </a:ext>
            </a:extLst>
          </p:cNvPr>
          <p:cNvSpPr/>
          <p:nvPr/>
        </p:nvSpPr>
        <p:spPr>
          <a:xfrm>
            <a:off x="4971495" y="3154667"/>
            <a:ext cx="5868140" cy="11851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Spracovanie vstupných hodnôt </a:t>
            </a:r>
            <a:r>
              <a:rPr lang="en-US" dirty="0"/>
              <a:t>(</a:t>
            </a:r>
            <a:r>
              <a:rPr lang="en-US" dirty="0" err="1"/>
              <a:t>Vekov</a:t>
            </a:r>
            <a:r>
              <a:rPr lang="sk-SK" dirty="0"/>
              <a:t>á štruktúra, Konspekt, ...</a:t>
            </a:r>
            <a:r>
              <a:rPr lang="en-US" dirty="0"/>
              <a:t>)</a:t>
            </a:r>
            <a:r>
              <a:rPr lang="sk-SK" dirty="0"/>
              <a:t>, agregácia dát na základe vstupných hodnôt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05D20D-D9B6-4789-AED2-5AC91BC58E4C}"/>
              </a:ext>
            </a:extLst>
          </p:cNvPr>
          <p:cNvSpPr/>
          <p:nvPr/>
        </p:nvSpPr>
        <p:spPr>
          <a:xfrm>
            <a:off x="4971495" y="5248274"/>
            <a:ext cx="5868140" cy="11851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Aplikácia štatistických metód regresie a histogramov na agregovaných dátach, tvorba grafových a tabuľkových výstupov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1DD66EA-4D76-47CE-9941-3CE4DC8CA397}"/>
              </a:ext>
            </a:extLst>
          </p:cNvPr>
          <p:cNvSpPr/>
          <p:nvPr/>
        </p:nvSpPr>
        <p:spPr>
          <a:xfrm>
            <a:off x="7585692" y="2407868"/>
            <a:ext cx="639746" cy="61206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C841D85-E255-4BAA-95F3-59C7F5A1FA50}"/>
              </a:ext>
            </a:extLst>
          </p:cNvPr>
          <p:cNvSpPr/>
          <p:nvPr/>
        </p:nvSpPr>
        <p:spPr>
          <a:xfrm>
            <a:off x="7602059" y="4531438"/>
            <a:ext cx="639746" cy="61206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898599-79BC-4B8B-B238-24BFE9BC0FEB}"/>
              </a:ext>
            </a:extLst>
          </p:cNvPr>
          <p:cNvCxnSpPr/>
          <p:nvPr/>
        </p:nvCxnSpPr>
        <p:spPr>
          <a:xfrm>
            <a:off x="3986074" y="1654884"/>
            <a:ext cx="7723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5E24AA-0677-4AC4-BB2D-6D643982D365}"/>
              </a:ext>
            </a:extLst>
          </p:cNvPr>
          <p:cNvCxnSpPr/>
          <p:nvPr/>
        </p:nvCxnSpPr>
        <p:spPr>
          <a:xfrm>
            <a:off x="3986073" y="3762377"/>
            <a:ext cx="7723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505BB9-008B-43BF-B1FA-4D9CB6055F27}"/>
              </a:ext>
            </a:extLst>
          </p:cNvPr>
          <p:cNvCxnSpPr/>
          <p:nvPr/>
        </p:nvCxnSpPr>
        <p:spPr>
          <a:xfrm>
            <a:off x="4000869" y="5937017"/>
            <a:ext cx="7723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8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6742-593A-4A80-8971-1061F48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Implementácia riešenia</a:t>
            </a:r>
          </a:p>
        </p:txBody>
      </p:sp>
      <p:pic>
        <p:nvPicPr>
          <p:cNvPr id="1034" name="Picture 10" descr="When to Use Python/Django? - And the Top 10 Web Apps Built Wih Python">
            <a:extLst>
              <a:ext uri="{FF2B5EF4-FFF2-40B4-BE49-F238E27FC236}">
                <a16:creationId xmlns:a16="http://schemas.microsoft.com/office/drawing/2014/main" id="{C617EDAE-6509-4C74-A7F2-8193B926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946" y="1371469"/>
            <a:ext cx="3529109" cy="198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usiness Intelligence for PostgreSQL- Holistics | Self-service BI and Data  Modeling Platform">
            <a:extLst>
              <a:ext uri="{FF2B5EF4-FFF2-40B4-BE49-F238E27FC236}">
                <a16:creationId xmlns:a16="http://schemas.microsoft.com/office/drawing/2014/main" id="{017D3FE4-3211-49EC-B2B6-9750476A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2788" y="1041622"/>
            <a:ext cx="3526424" cy="264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633991-35B9-4FB3-8C7E-61F09F943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933112"/>
            <a:ext cx="3553968" cy="861837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BC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 descr="Matplotlib: Python plotting — Matplotlib 3.4.2 documentation">
            <a:extLst>
              <a:ext uri="{FF2B5EF4-FFF2-40B4-BE49-F238E27FC236}">
                <a16:creationId xmlns:a16="http://schemas.microsoft.com/office/drawing/2014/main" id="{D9F3B4ED-8E8A-4D72-84DA-883C23177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8" descr="Matplotlib: Python plotting — Matplotlib 3.4.2 documentation">
            <a:extLst>
              <a:ext uri="{FF2B5EF4-FFF2-40B4-BE49-F238E27FC236}">
                <a16:creationId xmlns:a16="http://schemas.microsoft.com/office/drawing/2014/main" id="{9E417602-A57C-490A-AC38-8C51820A7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14325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045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DD7DC-9E5F-4921-B054-AD850130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Graf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polynomiálnej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regresie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ako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jeden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viacerých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výstupov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analýzy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vývoja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čitateľskej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základne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knižnice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F6EED-8FEF-457F-BB1F-09DEBB98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44" y="307362"/>
            <a:ext cx="5855968" cy="4509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D2B32-5EC8-452A-9C81-C261E851FB62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Z </a:t>
            </a:r>
            <a:r>
              <a:rPr lang="en-US" sz="2000" dirty="0" err="1"/>
              <a:t>grafu</a:t>
            </a:r>
            <a:r>
              <a:rPr lang="en-US" sz="2000" dirty="0"/>
              <a:t> </a:t>
            </a:r>
            <a:r>
              <a:rPr lang="en-US" sz="2000" dirty="0" err="1"/>
              <a:t>vyplýva</a:t>
            </a:r>
            <a:r>
              <a:rPr lang="en-US" sz="2000" dirty="0"/>
              <a:t>, </a:t>
            </a:r>
            <a:r>
              <a:rPr lang="en-US" sz="2000" dirty="0" err="1"/>
              <a:t>že</a:t>
            </a:r>
            <a:r>
              <a:rPr lang="en-US" sz="2000" dirty="0"/>
              <a:t> pre </a:t>
            </a:r>
            <a:r>
              <a:rPr lang="en-US" sz="2000" dirty="0" err="1"/>
              <a:t>konkrétnu</a:t>
            </a:r>
            <a:r>
              <a:rPr lang="en-US" sz="2000" dirty="0"/>
              <a:t> </a:t>
            </a:r>
            <a:r>
              <a:rPr lang="en-US" sz="2000" dirty="0" err="1"/>
              <a:t>skupinu</a:t>
            </a:r>
            <a:r>
              <a:rPr lang="en-US" sz="2000" dirty="0"/>
              <a:t> </a:t>
            </a:r>
            <a:r>
              <a:rPr lang="en-US" sz="2000" dirty="0" err="1"/>
              <a:t>čitateľov</a:t>
            </a:r>
            <a:r>
              <a:rPr lang="en-US" sz="2000" dirty="0"/>
              <a:t> (</a:t>
            </a:r>
            <a:r>
              <a:rPr lang="en-US" sz="2000" dirty="0" err="1"/>
              <a:t>špecifická</a:t>
            </a:r>
            <a:r>
              <a:rPr lang="en-US" sz="2000" dirty="0"/>
              <a:t> </a:t>
            </a:r>
            <a:r>
              <a:rPr lang="en-US" sz="2000" dirty="0" err="1"/>
              <a:t>veková</a:t>
            </a:r>
            <a:r>
              <a:rPr lang="en-US" sz="2000" dirty="0"/>
              <a:t> </a:t>
            </a:r>
            <a:r>
              <a:rPr lang="en-US" sz="2000" dirty="0" err="1"/>
              <a:t>skupina</a:t>
            </a:r>
            <a:r>
              <a:rPr lang="en-US" sz="2000" dirty="0"/>
              <a:t>, </a:t>
            </a:r>
            <a:r>
              <a:rPr lang="en-US" sz="2000" dirty="0" err="1"/>
              <a:t>pohlavie</a:t>
            </a:r>
            <a:r>
              <a:rPr lang="en-US" sz="2000" dirty="0"/>
              <a:t>, </a:t>
            </a:r>
            <a:r>
              <a:rPr lang="en-US" sz="2000" dirty="0" err="1"/>
              <a:t>trvalá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) </a:t>
            </a:r>
            <a:r>
              <a:rPr lang="en-US" sz="2000" dirty="0" err="1"/>
              <a:t>bol</a:t>
            </a:r>
            <a:r>
              <a:rPr lang="en-US" sz="2000" dirty="0"/>
              <a:t> </a:t>
            </a:r>
            <a:r>
              <a:rPr lang="en-US" sz="2000" dirty="0" err="1"/>
              <a:t>vývoj</a:t>
            </a:r>
            <a:r>
              <a:rPr lang="en-US" sz="2000" dirty="0"/>
              <a:t> </a:t>
            </a:r>
            <a:r>
              <a:rPr lang="en-US" sz="2000" dirty="0" err="1"/>
              <a:t>minulý</a:t>
            </a:r>
            <a:r>
              <a:rPr lang="en-US" sz="2000" dirty="0"/>
              <a:t> </a:t>
            </a:r>
            <a:r>
              <a:rPr lang="en-US" sz="2000" dirty="0" err="1"/>
              <a:t>rok</a:t>
            </a:r>
            <a:r>
              <a:rPr lang="en-US" sz="2000" dirty="0"/>
              <a:t> </a:t>
            </a:r>
            <a:r>
              <a:rPr lang="en-US" sz="2000" dirty="0" err="1"/>
              <a:t>vplyvom</a:t>
            </a:r>
            <a:r>
              <a:rPr lang="en-US" sz="2000" dirty="0"/>
              <a:t> </a:t>
            </a:r>
            <a:r>
              <a:rPr lang="en-US" sz="2000" dirty="0" err="1"/>
              <a:t>pandémie</a:t>
            </a:r>
            <a:r>
              <a:rPr lang="en-US" sz="2000" dirty="0"/>
              <a:t> </a:t>
            </a:r>
            <a:r>
              <a:rPr lang="en-US" sz="2000" dirty="0" err="1"/>
              <a:t>klesajúci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jar </a:t>
            </a:r>
            <a:r>
              <a:rPr lang="en-US" sz="2000" dirty="0" err="1"/>
              <a:t>roku</a:t>
            </a:r>
            <a:r>
              <a:rPr lang="en-US" sz="2000" dirty="0"/>
              <a:t> 2020, </a:t>
            </a:r>
            <a:r>
              <a:rPr lang="en-US" sz="2000" dirty="0" err="1"/>
              <a:t>stabilný</a:t>
            </a:r>
            <a:r>
              <a:rPr lang="en-US" sz="2000" dirty="0"/>
              <a:t> </a:t>
            </a:r>
            <a:r>
              <a:rPr lang="en-US" sz="2000" dirty="0" err="1"/>
              <a:t>cez</a:t>
            </a:r>
            <a:r>
              <a:rPr lang="en-US" sz="2000" dirty="0"/>
              <a:t> </a:t>
            </a:r>
            <a:r>
              <a:rPr lang="en-US" sz="2000" dirty="0" err="1"/>
              <a:t>leto</a:t>
            </a:r>
            <a:r>
              <a:rPr lang="en-US" sz="2000" dirty="0"/>
              <a:t> 2020 a </a:t>
            </a:r>
            <a:r>
              <a:rPr lang="en-US" sz="2000" dirty="0" err="1"/>
              <a:t>radikálne</a:t>
            </a:r>
            <a:r>
              <a:rPr lang="en-US" sz="2000" dirty="0"/>
              <a:t> </a:t>
            </a:r>
            <a:r>
              <a:rPr lang="en-US" sz="2000" dirty="0" err="1"/>
              <a:t>klesajúci</a:t>
            </a:r>
            <a:r>
              <a:rPr lang="en-US" sz="2000" dirty="0"/>
              <a:t> k 0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zimu</a:t>
            </a:r>
            <a:r>
              <a:rPr lang="en-US" sz="20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5884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387</Words>
  <Application>Microsoft Office PowerPoint</Application>
  <PresentationFormat>Widescreen</PresentationFormat>
  <Paragraphs>56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Knižnice a ich dáta pod lupou</vt:lpstr>
      <vt:lpstr>Úvod</vt:lpstr>
      <vt:lpstr>Aktuálny stav</vt:lpstr>
      <vt:lpstr>Riešený problém</vt:lpstr>
      <vt:lpstr>Návrh riešenia</vt:lpstr>
      <vt:lpstr>Návrh - Architektúra</vt:lpstr>
      <vt:lpstr>Návrh – Hlavný aktivity diagram  </vt:lpstr>
      <vt:lpstr>Implementácia riešenia</vt:lpstr>
      <vt:lpstr>Graf polynomiálnej regresie ako jeden z viacerých výstupov analýzy vývoja čitateľskej základne knižnice</vt:lpstr>
      <vt:lpstr>Zhodnotenie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Knižnice a ich dáta pod lupou</dc:title>
  <dc:creator>Matej Glemba</dc:creator>
  <cp:lastModifiedBy>Matej Glemba</cp:lastModifiedBy>
  <cp:revision>20</cp:revision>
  <dcterms:created xsi:type="dcterms:W3CDTF">2021-06-06T15:18:34Z</dcterms:created>
  <dcterms:modified xsi:type="dcterms:W3CDTF">2021-06-08T13:04:22Z</dcterms:modified>
</cp:coreProperties>
</file>