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Horniak" initials="MH" lastIdx="1" clrIdx="0">
    <p:extLst>
      <p:ext uri="{19B8F6BF-5375-455C-9EA6-DF929625EA0E}">
        <p15:presenceInfo xmlns:p15="http://schemas.microsoft.com/office/powerpoint/2012/main" userId="26e83597dd761a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DCA"/>
    <a:srgbClr val="FDF0E7"/>
    <a:srgbClr val="F7C39F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59224" autoAdjust="0"/>
  </p:normalViewPr>
  <p:slideViewPr>
    <p:cSldViewPr snapToGrid="0">
      <p:cViewPr varScale="1">
        <p:scale>
          <a:sx n="67" d="100"/>
          <a:sy n="67" d="100"/>
        </p:scale>
        <p:origin x="3018" y="48"/>
      </p:cViewPr>
      <p:guideLst/>
    </p:cSldViewPr>
  </p:slideViewPr>
  <p:notesTextViewPr>
    <p:cViewPr>
      <p:scale>
        <a:sx n="1" d="1"/>
        <a:sy n="1" d="1"/>
      </p:scale>
      <p:origin x="0" y="-5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6438-5028-4B8D-BA58-89650C74174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39D3-73CA-4496-B3B1-3FD9AB490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Dobry</a:t>
            </a:r>
            <a:r>
              <a:rPr lang="en-US" dirty="0"/>
              <a:t> den,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meno</a:t>
            </a:r>
            <a:r>
              <a:rPr lang="en-US" dirty="0"/>
              <a:t> je Matej Horniak a </a:t>
            </a:r>
            <a:r>
              <a:rPr lang="en-US" dirty="0" err="1"/>
              <a:t>mojou</a:t>
            </a:r>
            <a:r>
              <a:rPr lang="en-US" dirty="0"/>
              <a:t> </a:t>
            </a:r>
            <a:r>
              <a:rPr lang="en-US" dirty="0" err="1"/>
              <a:t>temou</a:t>
            </a:r>
            <a:r>
              <a:rPr lang="en-US" dirty="0"/>
              <a:t> je </a:t>
            </a:r>
            <a:r>
              <a:rPr lang="en-US" dirty="0" err="1"/>
              <a:t>spracovanie</a:t>
            </a:r>
            <a:r>
              <a:rPr lang="en-US" dirty="0"/>
              <a:t> </a:t>
            </a:r>
            <a:r>
              <a:rPr lang="en-US" dirty="0" err="1"/>
              <a:t>medicinskych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metodami</a:t>
            </a:r>
            <a:r>
              <a:rPr lang="en-US" dirty="0"/>
              <a:t> </a:t>
            </a:r>
            <a:r>
              <a:rPr lang="en-US" dirty="0" err="1"/>
              <a:t>umelej</a:t>
            </a:r>
            <a:r>
              <a:rPr lang="en-US" dirty="0"/>
              <a:t> </a:t>
            </a:r>
            <a:r>
              <a:rPr lang="en-US" dirty="0" err="1"/>
              <a:t>inteligencie</a:t>
            </a:r>
            <a:r>
              <a:rPr lang="en-US" dirty="0"/>
              <a:t> pre </a:t>
            </a:r>
            <a:r>
              <a:rPr lang="en-US" dirty="0" err="1"/>
              <a:t>lekarsku</a:t>
            </a:r>
            <a:r>
              <a:rPr lang="en-US" dirty="0"/>
              <a:t> </a:t>
            </a:r>
            <a:r>
              <a:rPr lang="en-US" dirty="0" err="1"/>
              <a:t>diagnozu</a:t>
            </a:r>
            <a:r>
              <a:rPr lang="en-US" dirty="0"/>
              <a:t>. </a:t>
            </a:r>
          </a:p>
          <a:p>
            <a:r>
              <a:rPr lang="en-US" dirty="0" err="1"/>
              <a:t>Cielom</a:t>
            </a:r>
            <a:r>
              <a:rPr lang="en-US" dirty="0"/>
              <a:t> </a:t>
            </a:r>
            <a:r>
              <a:rPr lang="en-US" dirty="0" err="1"/>
              <a:t>prace</a:t>
            </a:r>
            <a:r>
              <a:rPr lang="en-US" dirty="0"/>
              <a:t> je </a:t>
            </a:r>
            <a:r>
              <a:rPr lang="en-US" dirty="0" err="1"/>
              <a:t>klasifikacia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histologickymi</a:t>
            </a:r>
            <a:r>
              <a:rPr lang="en-US" dirty="0"/>
              <a:t> </a:t>
            </a:r>
            <a:r>
              <a:rPr lang="en-US" dirty="0" err="1"/>
              <a:t>datami</a:t>
            </a:r>
            <a:r>
              <a:rPr lang="en-US" dirty="0"/>
              <a:t>, </a:t>
            </a:r>
            <a:r>
              <a:rPr lang="en-US" dirty="0" err="1"/>
              <a:t>kde</a:t>
            </a:r>
            <a:r>
              <a:rPr lang="en-US" dirty="0"/>
              <a:t> NN ma </a:t>
            </a:r>
            <a:r>
              <a:rPr lang="en-US" dirty="0" err="1"/>
              <a:t>vediet</a:t>
            </a:r>
            <a:r>
              <a:rPr lang="en-US" dirty="0"/>
              <a:t> </a:t>
            </a:r>
            <a:r>
              <a:rPr lang="en-US" dirty="0" err="1"/>
              <a:t>rozdelit</a:t>
            </a:r>
            <a:r>
              <a:rPr lang="en-US" dirty="0"/>
              <a:t> </a:t>
            </a:r>
            <a:r>
              <a:rPr lang="en-US" dirty="0" err="1"/>
              <a:t>obrazky</a:t>
            </a:r>
            <a:r>
              <a:rPr lang="en-US" dirty="0"/>
              <a:t> do 2 </a:t>
            </a:r>
            <a:r>
              <a:rPr lang="en-US" dirty="0" err="1"/>
              <a:t>kategorii</a:t>
            </a:r>
            <a:r>
              <a:rPr lang="en-US" dirty="0"/>
              <a:t> a to data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nachadza</a:t>
            </a:r>
            <a:r>
              <a:rPr lang="en-US" dirty="0"/>
              <a:t> </a:t>
            </a:r>
            <a:r>
              <a:rPr lang="en-US" dirty="0" err="1"/>
              <a:t>rakovina</a:t>
            </a:r>
            <a:r>
              <a:rPr lang="en-US" dirty="0"/>
              <a:t>  a </a:t>
            </a:r>
            <a:r>
              <a:rPr lang="en-US" dirty="0" err="1"/>
              <a:t>kde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nenachadza</a:t>
            </a:r>
            <a:r>
              <a:rPr lang="en-US" dirty="0"/>
              <a:t>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maligne</a:t>
            </a:r>
            <a:r>
              <a:rPr lang="en-US" dirty="0"/>
              <a:t> a </a:t>
            </a:r>
            <a:r>
              <a:rPr lang="en-US" dirty="0" err="1"/>
              <a:t>nemaligne</a:t>
            </a:r>
            <a:r>
              <a:rPr lang="en-US" dirty="0"/>
              <a:t>. Pre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ulohe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vybrali</a:t>
            </a:r>
            <a:r>
              <a:rPr lang="en-US" dirty="0"/>
              <a:t> </a:t>
            </a:r>
            <a:r>
              <a:rPr lang="en-US" dirty="0" err="1"/>
              <a:t>konvolucne</a:t>
            </a:r>
            <a:r>
              <a:rPr lang="en-US" dirty="0"/>
              <a:t> </a:t>
            </a:r>
            <a:r>
              <a:rPr lang="en-US" dirty="0" err="1"/>
              <a:t>neuronove</a:t>
            </a:r>
            <a:r>
              <a:rPr lang="en-US" dirty="0"/>
              <a:t> </a:t>
            </a:r>
            <a:r>
              <a:rPr lang="en-US" dirty="0" err="1"/>
              <a:t>siete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dokazu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rozoznavat</a:t>
            </a:r>
            <a:r>
              <a:rPr lang="en-US" dirty="0"/>
              <a:t> </a:t>
            </a:r>
            <a:r>
              <a:rPr lang="en-US" dirty="0" err="1"/>
              <a:t>vzory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obrazkovych</a:t>
            </a:r>
            <a:r>
              <a:rPr lang="en-US" dirty="0"/>
              <a:t> </a:t>
            </a:r>
            <a:r>
              <a:rPr lang="en-US" dirty="0" err="1"/>
              <a:t>datatach</a:t>
            </a:r>
            <a:r>
              <a:rPr lang="en-US" dirty="0"/>
              <a:t>.  V </a:t>
            </a:r>
            <a:r>
              <a:rPr lang="en-US" dirty="0" err="1"/>
              <a:t>sekci</a:t>
            </a:r>
            <a:r>
              <a:rPr lang="en-US" dirty="0"/>
              <a:t> </a:t>
            </a:r>
            <a:r>
              <a:rPr lang="en-US" dirty="0" err="1"/>
              <a:t>datatset</a:t>
            </a:r>
            <a:r>
              <a:rPr lang="en-US" dirty="0"/>
              <a:t>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vidiet</a:t>
            </a:r>
            <a:r>
              <a:rPr lang="en-US" dirty="0"/>
              <a:t> </a:t>
            </a:r>
            <a:r>
              <a:rPr lang="en-US" dirty="0" err="1"/>
              <a:t>priklad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pouzivali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trenovanie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testovaie</a:t>
            </a:r>
            <a:r>
              <a:rPr lang="en-US" dirty="0"/>
              <a:t>, </a:t>
            </a:r>
            <a:r>
              <a:rPr lang="en-US" dirty="0" err="1"/>
              <a:t>tieto</a:t>
            </a:r>
            <a:r>
              <a:rPr lang="en-US" dirty="0"/>
              <a:t> data </a:t>
            </a:r>
            <a:r>
              <a:rPr lang="en-US" dirty="0" err="1"/>
              <a:t>su</a:t>
            </a:r>
            <a:r>
              <a:rPr lang="en-US" dirty="0"/>
              <a:t> z </a:t>
            </a:r>
            <a:r>
              <a:rPr lang="en-US" dirty="0" err="1"/>
              <a:t>vyrezi</a:t>
            </a:r>
            <a:r>
              <a:rPr lang="en-US" dirty="0"/>
              <a:t> z datasetu camelyon16, </a:t>
            </a:r>
            <a:r>
              <a:rPr lang="en-US" dirty="0" err="1"/>
              <a:t>ktory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histologicke</a:t>
            </a:r>
            <a:r>
              <a:rPr lang="en-US" dirty="0"/>
              <a:t> </a:t>
            </a:r>
            <a:r>
              <a:rPr lang="en-US" dirty="0" err="1"/>
              <a:t>obrazky</a:t>
            </a:r>
            <a:r>
              <a:rPr lang="en-US" dirty="0"/>
              <a:t> </a:t>
            </a:r>
            <a:r>
              <a:rPr lang="en-US" dirty="0" err="1"/>
              <a:t>limfatickych</a:t>
            </a:r>
            <a:r>
              <a:rPr lang="en-US" dirty="0"/>
              <a:t> </a:t>
            </a:r>
            <a:r>
              <a:rPr lang="en-US" dirty="0" err="1"/>
              <a:t>uzlin</a:t>
            </a:r>
            <a:r>
              <a:rPr lang="en-US" dirty="0"/>
              <a:t>. </a:t>
            </a:r>
            <a:r>
              <a:rPr lang="en-US" dirty="0" err="1"/>
              <a:t>Pomer</a:t>
            </a:r>
            <a:r>
              <a:rPr lang="en-US" dirty="0"/>
              <a:t> </a:t>
            </a:r>
            <a:r>
              <a:rPr lang="en-US" dirty="0" err="1"/>
              <a:t>malignych</a:t>
            </a:r>
            <a:r>
              <a:rPr lang="en-US" dirty="0"/>
              <a:t> a </a:t>
            </a:r>
            <a:r>
              <a:rPr lang="en-US" dirty="0" err="1"/>
              <a:t>nemalignych</a:t>
            </a:r>
            <a:r>
              <a:rPr lang="en-US" dirty="0"/>
              <a:t> </a:t>
            </a:r>
            <a:r>
              <a:rPr lang="en-US" dirty="0" err="1"/>
              <a:t>obrazkov</a:t>
            </a:r>
            <a:r>
              <a:rPr lang="en-US" dirty="0"/>
              <a:t> v </a:t>
            </a:r>
            <a:r>
              <a:rPr lang="en-US" dirty="0" err="1"/>
              <a:t>tomto</a:t>
            </a:r>
            <a:r>
              <a:rPr lang="en-US" dirty="0"/>
              <a:t> datasete je 1 </a:t>
            </a:r>
            <a:r>
              <a:rPr lang="en-US" dirty="0" err="1"/>
              <a:t>ku</a:t>
            </a:r>
            <a:r>
              <a:rPr lang="en-US" dirty="0"/>
              <a:t> 1 </a:t>
            </a:r>
          </a:p>
          <a:p>
            <a:endParaRPr lang="en-US" dirty="0"/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hlavnu</a:t>
            </a:r>
            <a:r>
              <a:rPr lang="en-US" dirty="0"/>
              <a:t> </a:t>
            </a:r>
            <a:r>
              <a:rPr lang="en-US" dirty="0" err="1"/>
              <a:t>ulohu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vybrali</a:t>
            </a:r>
            <a:r>
              <a:rPr lang="en-US" dirty="0"/>
              <a:t> </a:t>
            </a:r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roznych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 </a:t>
            </a:r>
            <a:r>
              <a:rPr lang="en-US" dirty="0" err="1"/>
              <a:t>tvorenia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v </a:t>
            </a:r>
            <a:r>
              <a:rPr lang="en-US" dirty="0" err="1"/>
              <a:t>prvych</a:t>
            </a:r>
            <a:r>
              <a:rPr lang="en-US" dirty="0"/>
              <a:t> </a:t>
            </a:r>
            <a:r>
              <a:rPr lang="en-US" dirty="0" err="1"/>
              <a:t>vrstvach</a:t>
            </a:r>
            <a:r>
              <a:rPr lang="en-US" dirty="0"/>
              <a:t> konvolučných  </a:t>
            </a:r>
            <a:r>
              <a:rPr lang="en-US" dirty="0" err="1"/>
              <a:t>neuronovych</a:t>
            </a:r>
            <a:r>
              <a:rPr lang="en-US" dirty="0"/>
              <a:t> </a:t>
            </a:r>
            <a:r>
              <a:rPr lang="en-US" dirty="0" err="1"/>
              <a:t>sietach</a:t>
            </a:r>
            <a:r>
              <a:rPr lang="en-US" dirty="0"/>
              <a:t>.  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skusane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vybrali</a:t>
            </a:r>
            <a:endParaRPr lang="en-US" dirty="0"/>
          </a:p>
          <a:p>
            <a:r>
              <a:rPr lang="en-US" dirty="0"/>
              <a:t>	 za </a:t>
            </a:r>
            <a:r>
              <a:rPr lang="en-US" dirty="0" err="1"/>
              <a:t>automaticke</a:t>
            </a:r>
            <a:r>
              <a:rPr lang="en-US" dirty="0"/>
              <a:t> </a:t>
            </a:r>
            <a:r>
              <a:rPr lang="en-US" dirty="0" err="1"/>
              <a:t>tvorenie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</a:t>
            </a:r>
            <a:r>
              <a:rPr lang="en-US" dirty="0" err="1"/>
              <a:t>klasicky</a:t>
            </a:r>
            <a:r>
              <a:rPr lang="en-US" dirty="0"/>
              <a:t> backpropagation, autoencoder a transfer learning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pouzili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ulohu</a:t>
            </a:r>
            <a:r>
              <a:rPr lang="en-US" dirty="0"/>
              <a:t> </a:t>
            </a:r>
            <a:r>
              <a:rPr lang="en-US" dirty="0" err="1"/>
              <a:t>najbeznejsie</a:t>
            </a:r>
            <a:r>
              <a:rPr lang="en-US" dirty="0"/>
              <a:t>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ResNet</a:t>
            </a:r>
            <a:r>
              <a:rPr lang="en-US" dirty="0"/>
              <a:t>, VGG. </a:t>
            </a:r>
          </a:p>
          <a:p>
            <a:r>
              <a:rPr lang="en-US" dirty="0"/>
              <a:t>	Za </a:t>
            </a:r>
            <a:r>
              <a:rPr lang="en-US" dirty="0" err="1"/>
              <a:t>manualne</a:t>
            </a:r>
            <a:r>
              <a:rPr lang="en-US" dirty="0"/>
              <a:t> </a:t>
            </a:r>
            <a:r>
              <a:rPr lang="en-US" dirty="0" err="1"/>
              <a:t>tvorenie</a:t>
            </a:r>
            <a:r>
              <a:rPr lang="en-US" dirty="0"/>
              <a:t> </a:t>
            </a:r>
            <a:r>
              <a:rPr lang="en-US" dirty="0" err="1"/>
              <a:t>filtorv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vybrali</a:t>
            </a:r>
            <a:r>
              <a:rPr lang="en-US" dirty="0"/>
              <a:t> </a:t>
            </a:r>
            <a:r>
              <a:rPr lang="en-US" dirty="0" err="1"/>
              <a:t>Gaborove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. </a:t>
            </a:r>
          </a:p>
          <a:p>
            <a:r>
              <a:rPr lang="en-US" dirty="0" err="1"/>
              <a:t>Vsetky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 </a:t>
            </a:r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prikladat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zaciatok</a:t>
            </a:r>
            <a:r>
              <a:rPr lang="en-US" dirty="0"/>
              <a:t> </a:t>
            </a:r>
            <a:r>
              <a:rPr lang="en-US" dirty="0" err="1"/>
              <a:t>klasickej</a:t>
            </a:r>
            <a:r>
              <a:rPr lang="en-US" dirty="0"/>
              <a:t> </a:t>
            </a:r>
            <a:r>
              <a:rPr lang="en-US" dirty="0" err="1"/>
              <a:t>unet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,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budeme</a:t>
            </a:r>
            <a:r>
              <a:rPr lang="en-US" dirty="0"/>
              <a:t> </a:t>
            </a:r>
            <a:r>
              <a:rPr lang="en-US" dirty="0" err="1"/>
              <a:t>pouzivat</a:t>
            </a:r>
            <a:r>
              <a:rPr lang="en-US" dirty="0"/>
              <a:t> </a:t>
            </a:r>
            <a:r>
              <a:rPr lang="en-US" dirty="0" err="1"/>
              <a:t>rozne</a:t>
            </a:r>
            <a:r>
              <a:rPr lang="en-US" dirty="0"/>
              <a:t> </a:t>
            </a:r>
            <a:r>
              <a:rPr lang="en-US" dirty="0" err="1"/>
              <a:t>pocty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(</a:t>
            </a:r>
            <a:r>
              <a:rPr lang="en-US" dirty="0" err="1"/>
              <a:t>kernelov</a:t>
            </a:r>
            <a:r>
              <a:rPr lang="en-US" dirty="0"/>
              <a:t>) a </a:t>
            </a:r>
            <a:r>
              <a:rPr lang="en-US" dirty="0" err="1"/>
              <a:t>roznu</a:t>
            </a:r>
            <a:r>
              <a:rPr lang="en-US" dirty="0"/>
              <a:t>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. </a:t>
            </a:r>
            <a:r>
              <a:rPr lang="en-US" dirty="0" err="1"/>
              <a:t>Navrch</a:t>
            </a:r>
            <a:r>
              <a:rPr lang="en-US" dirty="0"/>
              <a:t>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upravenej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vidiet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obrazku</a:t>
            </a:r>
            <a:r>
              <a:rPr lang="en-US" dirty="0"/>
              <a:t>.</a:t>
            </a:r>
          </a:p>
          <a:p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architekturu</a:t>
            </a:r>
            <a:r>
              <a:rPr lang="en-US" dirty="0"/>
              <a:t>, </a:t>
            </a:r>
            <a:r>
              <a:rPr lang="en-US" dirty="0" err="1"/>
              <a:t>unet</a:t>
            </a:r>
            <a:r>
              <a:rPr lang="en-US" dirty="0"/>
              <a:t>, 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vybrali</a:t>
            </a:r>
            <a:r>
              <a:rPr lang="en-US" dirty="0"/>
              <a:t>, </a:t>
            </a:r>
            <a:r>
              <a:rPr lang="en-US" dirty="0" err="1"/>
              <a:t>kvoli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ze </a:t>
            </a:r>
            <a:r>
              <a:rPr lang="en-US" dirty="0" err="1"/>
              <a:t>dosahovala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zo </a:t>
            </a:r>
            <a:r>
              <a:rPr lang="en-US" dirty="0" err="1"/>
              <a:t>vsetkych</a:t>
            </a:r>
            <a:r>
              <a:rPr lang="en-US" dirty="0"/>
              <a:t> </a:t>
            </a:r>
            <a:r>
              <a:rPr lang="en-US" dirty="0" err="1"/>
              <a:t>testovanych</a:t>
            </a:r>
            <a:r>
              <a:rPr lang="en-US" dirty="0"/>
              <a:t>,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testovali</a:t>
            </a:r>
            <a:r>
              <a:rPr lang="en-US" dirty="0"/>
              <a:t> VGG16, </a:t>
            </a:r>
            <a:r>
              <a:rPr lang="en-US" dirty="0" err="1"/>
              <a:t>ResNet</a:t>
            </a:r>
            <a:r>
              <a:rPr lang="en-US" dirty="0"/>
              <a:t> s </a:t>
            </a:r>
            <a:r>
              <a:rPr lang="en-US" dirty="0" err="1"/>
              <a:t>hlbkou</a:t>
            </a:r>
            <a:r>
              <a:rPr lang="en-US" dirty="0"/>
              <a:t> 8 a </a:t>
            </a:r>
            <a:r>
              <a:rPr lang="en-US" dirty="0" err="1"/>
              <a:t>spominany</a:t>
            </a:r>
            <a:r>
              <a:rPr lang="en-US" dirty="0"/>
              <a:t> </a:t>
            </a:r>
            <a:r>
              <a:rPr lang="en-US" dirty="0" err="1"/>
              <a:t>unet</a:t>
            </a:r>
            <a:r>
              <a:rPr lang="en-US" dirty="0"/>
              <a:t>. </a:t>
            </a:r>
            <a:r>
              <a:rPr lang="en-US" dirty="0" err="1"/>
              <a:t>Dalej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skusali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jednoduche</a:t>
            </a:r>
            <a:r>
              <a:rPr lang="en-US" dirty="0"/>
              <a:t> CN </a:t>
            </a:r>
            <a:r>
              <a:rPr lang="en-US" dirty="0" err="1"/>
              <a:t>siete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obsahovali</a:t>
            </a:r>
            <a:r>
              <a:rPr lang="en-US" dirty="0"/>
              <a:t> od 2 po 5 konvolučných </a:t>
            </a:r>
            <a:r>
              <a:rPr lang="en-US" dirty="0" err="1"/>
              <a:t>vrstiev</a:t>
            </a:r>
            <a:r>
              <a:rPr lang="en-US" dirty="0"/>
              <a:t>, no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siete</a:t>
            </a:r>
            <a:r>
              <a:rPr lang="en-US" dirty="0"/>
              <a:t> </a:t>
            </a:r>
            <a:r>
              <a:rPr lang="en-US" dirty="0" err="1"/>
              <a:t>taktiez</a:t>
            </a:r>
            <a:r>
              <a:rPr lang="en-US" dirty="0"/>
              <a:t> </a:t>
            </a:r>
            <a:r>
              <a:rPr lang="en-US" dirty="0" err="1"/>
              <a:t>nedosiahli</a:t>
            </a:r>
            <a:r>
              <a:rPr lang="en-US" dirty="0"/>
              <a:t> </a:t>
            </a:r>
            <a:r>
              <a:rPr lang="en-US" dirty="0" err="1"/>
              <a:t>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unet</a:t>
            </a:r>
            <a:r>
              <a:rPr lang="en-US" dirty="0"/>
              <a:t> ( to bolo </a:t>
            </a:r>
            <a:r>
              <a:rPr lang="en-US" dirty="0" err="1"/>
              <a:t>okolo</a:t>
            </a:r>
            <a:r>
              <a:rPr lang="en-US" dirty="0"/>
              <a:t> 80% </a:t>
            </a:r>
            <a:r>
              <a:rPr lang="en-US" dirty="0" err="1"/>
              <a:t>ostatne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pod 75%)</a:t>
            </a:r>
          </a:p>
          <a:p>
            <a:endParaRPr lang="en-US" dirty="0"/>
          </a:p>
          <a:p>
            <a:r>
              <a:rPr lang="en-US" dirty="0"/>
              <a:t>V best result </a:t>
            </a:r>
            <a:r>
              <a:rPr lang="en-US" dirty="0" err="1"/>
              <a:t>mozete</a:t>
            </a:r>
            <a:r>
              <a:rPr lang="en-US" dirty="0"/>
              <a:t> </a:t>
            </a:r>
            <a:r>
              <a:rPr lang="en-US" dirty="0" err="1"/>
              <a:t>vidiet</a:t>
            </a:r>
            <a:r>
              <a:rPr lang="en-US" dirty="0"/>
              <a:t> </a:t>
            </a:r>
            <a:r>
              <a:rPr lang="en-US" dirty="0" err="1"/>
              <a:t>variantyy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skusali</a:t>
            </a:r>
            <a:r>
              <a:rPr lang="en-US" dirty="0"/>
              <a:t> pre </a:t>
            </a:r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.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vidiet</a:t>
            </a:r>
            <a:r>
              <a:rPr lang="en-US" dirty="0"/>
              <a:t> v </a:t>
            </a:r>
            <a:r>
              <a:rPr lang="en-US" dirty="0" err="1"/>
              <a:t>tabulke</a:t>
            </a:r>
            <a:r>
              <a:rPr lang="en-US" dirty="0"/>
              <a:t>,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dosiahol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gaborove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s </a:t>
            </a:r>
            <a:r>
              <a:rPr lang="en-US" dirty="0" err="1"/>
              <a:t>kombinaciou</a:t>
            </a:r>
            <a:r>
              <a:rPr lang="en-US" dirty="0"/>
              <a:t> </a:t>
            </a:r>
            <a:r>
              <a:rPr lang="en-US" dirty="0" err="1"/>
              <a:t>velkost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7x7 a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32,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presnost</a:t>
            </a:r>
            <a:r>
              <a:rPr lang="en-US" dirty="0"/>
              <a:t> </a:t>
            </a:r>
            <a:r>
              <a:rPr lang="en-US" dirty="0" err="1"/>
              <a:t>tohto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od </a:t>
            </a:r>
            <a:r>
              <a:rPr lang="en-US" dirty="0" err="1"/>
              <a:t>ostatnych</a:t>
            </a:r>
            <a:r>
              <a:rPr lang="en-US" dirty="0"/>
              <a:t> (</a:t>
            </a:r>
            <a:r>
              <a:rPr lang="en-US" dirty="0" err="1"/>
              <a:t>backpro</a:t>
            </a:r>
            <a:r>
              <a:rPr lang="en-US" dirty="0"/>
              <a:t>)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nelisila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v </a:t>
            </a:r>
            <a:r>
              <a:rPr lang="en-US" dirty="0" err="1"/>
              <a:t>desatinnych</a:t>
            </a:r>
            <a:r>
              <a:rPr lang="en-US" dirty="0"/>
              <a:t> </a:t>
            </a:r>
            <a:r>
              <a:rPr lang="en-US" dirty="0" err="1"/>
              <a:t>miestach</a:t>
            </a:r>
            <a:r>
              <a:rPr lang="en-US" dirty="0"/>
              <a:t>. Co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tyyka</a:t>
            </a:r>
            <a:r>
              <a:rPr lang="en-US" dirty="0"/>
              <a:t> </a:t>
            </a:r>
            <a:r>
              <a:rPr lang="en-US" dirty="0" err="1"/>
              <a:t>ostatnych</a:t>
            </a:r>
            <a:r>
              <a:rPr lang="en-US" dirty="0"/>
              <a:t> </a:t>
            </a:r>
            <a:r>
              <a:rPr lang="en-US" dirty="0" err="1"/>
              <a:t>pristupov</a:t>
            </a:r>
            <a:r>
              <a:rPr lang="en-US" dirty="0"/>
              <a:t> back a auto </a:t>
            </a:r>
            <a:r>
              <a:rPr lang="en-US" dirty="0" err="1"/>
              <a:t>dosiahli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v </a:t>
            </a:r>
            <a:r>
              <a:rPr lang="en-US" dirty="0" err="1"/>
              <a:t>kombinanci</a:t>
            </a:r>
            <a:r>
              <a:rPr lang="en-US" dirty="0"/>
              <a:t> 5x5 </a:t>
            </a:r>
            <a:r>
              <a:rPr lang="en-US" dirty="0" err="1"/>
              <a:t>velksot</a:t>
            </a:r>
            <a:r>
              <a:rPr lang="en-US" dirty="0"/>
              <a:t> </a:t>
            </a:r>
            <a:r>
              <a:rPr lang="en-US" dirty="0" err="1"/>
              <a:t>fitlrov</a:t>
            </a:r>
            <a:r>
              <a:rPr lang="en-US" dirty="0"/>
              <a:t> a </a:t>
            </a:r>
            <a:r>
              <a:rPr lang="en-US" dirty="0" err="1"/>
              <a:t>pocet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32 a 64. </a:t>
            </a:r>
            <a:r>
              <a:rPr lang="en-US" dirty="0" err="1"/>
              <a:t>Ostatne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testovanych</a:t>
            </a:r>
            <a:r>
              <a:rPr lang="en-US" dirty="0"/>
              <a:t> variant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najst</a:t>
            </a:r>
            <a:r>
              <a:rPr lang="en-US" dirty="0"/>
              <a:t> v </a:t>
            </a:r>
            <a:r>
              <a:rPr lang="en-US" dirty="0" err="1"/>
              <a:t>mojom</a:t>
            </a:r>
            <a:r>
              <a:rPr lang="en-US" dirty="0"/>
              <a:t> </a:t>
            </a:r>
            <a:r>
              <a:rPr lang="en-US" dirty="0" err="1"/>
              <a:t>clanku</a:t>
            </a:r>
            <a:r>
              <a:rPr lang="en-US" dirty="0"/>
              <a:t>.  V </a:t>
            </a:r>
            <a:r>
              <a:rPr lang="en-US" dirty="0" err="1"/>
              <a:t>sekci</a:t>
            </a:r>
            <a:r>
              <a:rPr lang="en-US" dirty="0"/>
              <a:t> kernel examples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vidiet</a:t>
            </a:r>
            <a:r>
              <a:rPr lang="en-US" dirty="0"/>
              <a:t> </a:t>
            </a:r>
            <a:r>
              <a:rPr lang="en-US" dirty="0" err="1"/>
              <a:t>vizualizacie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prvych</a:t>
            </a:r>
            <a:r>
              <a:rPr lang="en-US" dirty="0"/>
              <a:t> </a:t>
            </a:r>
            <a:r>
              <a:rPr lang="en-US" dirty="0" err="1"/>
              <a:t>vrstvach</a:t>
            </a:r>
            <a:r>
              <a:rPr lang="en-US" dirty="0"/>
              <a:t> pre </a:t>
            </a:r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, </a:t>
            </a:r>
            <a:r>
              <a:rPr lang="en-US" dirty="0" err="1"/>
              <a:t>chybaju</a:t>
            </a:r>
            <a:r>
              <a:rPr lang="en-US" dirty="0"/>
              <a:t> tam </a:t>
            </a:r>
            <a:r>
              <a:rPr lang="en-US" dirty="0" err="1"/>
              <a:t>vizualizacie</a:t>
            </a:r>
            <a:r>
              <a:rPr lang="en-US" dirty="0"/>
              <a:t> transfer learning </a:t>
            </a:r>
            <a:r>
              <a:rPr lang="en-US" dirty="0" err="1"/>
              <a:t>pristupu</a:t>
            </a:r>
            <a:r>
              <a:rPr lang="en-US" dirty="0"/>
              <a:t>, ale </a:t>
            </a:r>
            <a:r>
              <a:rPr lang="en-US" dirty="0" err="1"/>
              <a:t>kedze</a:t>
            </a:r>
            <a:r>
              <a:rPr lang="en-US" dirty="0"/>
              <a:t> </a:t>
            </a:r>
            <a:r>
              <a:rPr lang="en-US" dirty="0" err="1"/>
              <a:t>tento</a:t>
            </a:r>
            <a:r>
              <a:rPr lang="en-US" dirty="0"/>
              <a:t>  “</a:t>
            </a:r>
            <a:r>
              <a:rPr lang="en-US" dirty="0" err="1"/>
              <a:t>pristup</a:t>
            </a:r>
            <a:r>
              <a:rPr lang="en-US" dirty="0"/>
              <a:t>” </a:t>
            </a:r>
            <a:r>
              <a:rPr lang="en-US" dirty="0" err="1"/>
              <a:t>pouziva</a:t>
            </a:r>
            <a:r>
              <a:rPr lang="en-US" dirty="0"/>
              <a:t> backpropagation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tvorenie</a:t>
            </a:r>
            <a:r>
              <a:rPr lang="en-US" dirty="0"/>
              <a:t> </a:t>
            </a:r>
            <a:r>
              <a:rPr lang="en-US" dirty="0" err="1"/>
              <a:t>filtrov</a:t>
            </a:r>
            <a:r>
              <a:rPr lang="en-US" dirty="0"/>
              <a:t>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dost </a:t>
            </a:r>
            <a:r>
              <a:rPr lang="en-US" dirty="0" err="1"/>
              <a:t>podobne</a:t>
            </a:r>
            <a:r>
              <a:rPr lang="en-US" dirty="0"/>
              <a:t> k </a:t>
            </a:r>
            <a:r>
              <a:rPr lang="en-US" dirty="0" err="1"/>
              <a:t>backprogation</a:t>
            </a:r>
            <a:r>
              <a:rPr lang="en-US" dirty="0"/>
              <a:t> </a:t>
            </a:r>
            <a:r>
              <a:rPr lang="en-US" dirty="0" err="1"/>
              <a:t>pristupu</a:t>
            </a:r>
            <a:r>
              <a:rPr lang="en-US" dirty="0"/>
              <a:t>. . </a:t>
            </a:r>
            <a:r>
              <a:rPr lang="en-US" dirty="0" err="1"/>
              <a:t>Vsetky</a:t>
            </a:r>
            <a:r>
              <a:rPr lang="en-US" dirty="0"/>
              <a:t> </a:t>
            </a:r>
            <a:r>
              <a:rPr lang="en-US" dirty="0" err="1"/>
              <a:t>tieto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brane z </a:t>
            </a:r>
            <a:r>
              <a:rPr lang="en-US" dirty="0" err="1"/>
              <a:t>uplne</a:t>
            </a:r>
            <a:r>
              <a:rPr lang="en-US" dirty="0"/>
              <a:t> </a:t>
            </a:r>
            <a:r>
              <a:rPr lang="en-US" dirty="0" err="1"/>
              <a:t>prvych</a:t>
            </a:r>
            <a:r>
              <a:rPr lang="en-US" dirty="0"/>
              <a:t> </a:t>
            </a:r>
            <a:r>
              <a:rPr lang="en-US" dirty="0" err="1"/>
              <a:t>vrstiev</a:t>
            </a:r>
            <a:r>
              <a:rPr lang="en-US" dirty="0"/>
              <a:t> </a:t>
            </a:r>
            <a:r>
              <a:rPr lang="en-US" dirty="0" err="1"/>
              <a:t>jednotlivych</a:t>
            </a:r>
            <a:r>
              <a:rPr lang="en-US" dirty="0"/>
              <a:t> </a:t>
            </a:r>
            <a:r>
              <a:rPr lang="en-US" dirty="0" err="1"/>
              <a:t>pristupov</a:t>
            </a:r>
            <a:r>
              <a:rPr lang="en-US" dirty="0"/>
              <a:t>.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mozte</a:t>
            </a:r>
            <a:r>
              <a:rPr lang="en-US" dirty="0"/>
              <a:t> </a:t>
            </a:r>
            <a:r>
              <a:rPr lang="en-US" dirty="0" err="1"/>
              <a:t>videit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 </a:t>
            </a:r>
            <a:r>
              <a:rPr lang="en-US" dirty="0" err="1"/>
              <a:t>tabulke</a:t>
            </a:r>
            <a:r>
              <a:rPr lang="en-US" dirty="0"/>
              <a:t> a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nachadzaju</a:t>
            </a:r>
            <a:r>
              <a:rPr lang="en-US" dirty="0"/>
              <a:t> v </a:t>
            </a:r>
            <a:r>
              <a:rPr lang="en-US" dirty="0" err="1"/>
              <a:t>clanku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vykonavane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datatmi</a:t>
            </a:r>
            <a:r>
              <a:rPr lang="en-US" dirty="0"/>
              <a:t>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siet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uceni</a:t>
            </a:r>
            <a:r>
              <a:rPr lang="en-US" dirty="0"/>
              <a:t> </a:t>
            </a:r>
            <a:r>
              <a:rPr lang="en-US" dirty="0" err="1"/>
              <a:t>nevidela</a:t>
            </a:r>
            <a:r>
              <a:rPr lang="en-US" dirty="0"/>
              <a:t>. </a:t>
            </a:r>
            <a:r>
              <a:rPr lang="en-US" dirty="0" err="1"/>
              <a:t>Taktiez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pouzili</a:t>
            </a:r>
            <a:r>
              <a:rPr lang="en-US" dirty="0"/>
              <a:t> </a:t>
            </a:r>
            <a:r>
              <a:rPr lang="en-US" dirty="0" err="1"/>
              <a:t>viacere</a:t>
            </a:r>
            <a:r>
              <a:rPr lang="en-US" dirty="0"/>
              <a:t> </a:t>
            </a:r>
            <a:r>
              <a:rPr lang="en-US" dirty="0" err="1"/>
              <a:t>metriky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vysledkov</a:t>
            </a:r>
            <a:r>
              <a:rPr lang="en-US" dirty="0"/>
              <a:t>, </a:t>
            </a:r>
            <a:r>
              <a:rPr lang="en-US" dirty="0" err="1"/>
              <a:t>metriky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precision </a:t>
            </a:r>
            <a:r>
              <a:rPr lang="en-US" dirty="0" err="1"/>
              <a:t>presnost</a:t>
            </a:r>
            <a:r>
              <a:rPr lang="en-US" dirty="0"/>
              <a:t>, recall, f1_score.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priemere</a:t>
            </a:r>
            <a:r>
              <a:rPr lang="en-US" dirty="0"/>
              <a:t> backpropagation </a:t>
            </a:r>
            <a:r>
              <a:rPr lang="en-US" dirty="0" err="1"/>
              <a:t>dosahovalo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pre </a:t>
            </a:r>
            <a:r>
              <a:rPr lang="en-US" dirty="0" err="1"/>
              <a:t>vsetky</a:t>
            </a:r>
            <a:r>
              <a:rPr lang="en-US" dirty="0"/>
              <a:t> </a:t>
            </a:r>
            <a:r>
              <a:rPr lang="en-US" dirty="0" err="1"/>
              <a:t>testoavane</a:t>
            </a:r>
            <a:r>
              <a:rPr lang="en-US" dirty="0"/>
              <a:t> </a:t>
            </a:r>
            <a:r>
              <a:rPr lang="en-US" dirty="0" err="1"/>
              <a:t>varianty</a:t>
            </a:r>
            <a:r>
              <a:rPr lang="en-US" dirty="0"/>
              <a:t> a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trenovania</a:t>
            </a:r>
            <a:r>
              <a:rPr lang="en-US" dirty="0"/>
              <a:t> </a:t>
            </a:r>
            <a:r>
              <a:rPr lang="en-US" dirty="0" err="1"/>
              <a:t>bol</a:t>
            </a:r>
            <a:r>
              <a:rPr lang="en-US" dirty="0"/>
              <a:t> </a:t>
            </a:r>
            <a:r>
              <a:rPr lang="en-US" dirty="0" err="1"/>
              <a:t>podstatne</a:t>
            </a:r>
            <a:r>
              <a:rPr lang="en-US" dirty="0"/>
              <a:t> </a:t>
            </a:r>
            <a:r>
              <a:rPr lang="en-US" dirty="0" err="1"/>
              <a:t>mensi</a:t>
            </a:r>
            <a:r>
              <a:rPr lang="en-US" dirty="0"/>
              <a:t> </a:t>
            </a:r>
            <a:r>
              <a:rPr lang="en-US" dirty="0" err="1"/>
              <a:t>pricom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spominal</a:t>
            </a:r>
            <a:r>
              <a:rPr lang="en-US" dirty="0"/>
              <a:t> </a:t>
            </a:r>
            <a:r>
              <a:rPr lang="en-US" dirty="0" err="1"/>
              <a:t>najlepsie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boli</a:t>
            </a:r>
            <a:r>
              <a:rPr lang="en-US" dirty="0"/>
              <a:t> v </a:t>
            </a:r>
            <a:r>
              <a:rPr lang="en-US" dirty="0" err="1"/>
              <a:t>pristupe</a:t>
            </a:r>
            <a:r>
              <a:rPr lang="en-US" dirty="0"/>
              <a:t> </a:t>
            </a:r>
            <a:r>
              <a:rPr lang="en-US" dirty="0" err="1"/>
              <a:t>gaborove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so </a:t>
            </a:r>
            <a:r>
              <a:rPr lang="en-US" dirty="0" err="1"/>
              <a:t>spominanou</a:t>
            </a:r>
            <a:r>
              <a:rPr lang="en-US" dirty="0"/>
              <a:t> </a:t>
            </a:r>
            <a:r>
              <a:rPr lang="en-US" dirty="0" err="1"/>
              <a:t>kombinaciou</a:t>
            </a:r>
            <a:r>
              <a:rPr lang="en-US" dirty="0"/>
              <a:t> a to 83,612%, ale </a:t>
            </a:r>
            <a:r>
              <a:rPr lang="en-US" dirty="0" err="1"/>
              <a:t>len</a:t>
            </a:r>
            <a:r>
              <a:rPr lang="en-US" dirty="0"/>
              <a:t> v </a:t>
            </a:r>
            <a:r>
              <a:rPr lang="en-US" dirty="0" err="1"/>
              <a:t>desatinnych</a:t>
            </a:r>
            <a:r>
              <a:rPr lang="en-US" dirty="0"/>
              <a:t> </a:t>
            </a:r>
            <a:r>
              <a:rPr lang="en-US" dirty="0" err="1"/>
              <a:t>miestach</a:t>
            </a:r>
            <a:r>
              <a:rPr lang="en-US" dirty="0"/>
              <a:t>. </a:t>
            </a:r>
            <a:r>
              <a:rPr lang="en-US" dirty="0" err="1"/>
              <a:t>Celkovo</a:t>
            </a:r>
            <a:r>
              <a:rPr lang="en-US" dirty="0"/>
              <a:t> </a:t>
            </a:r>
            <a:r>
              <a:rPr lang="en-US" dirty="0" err="1"/>
              <a:t>jednotlive</a:t>
            </a:r>
            <a:r>
              <a:rPr lang="en-US" dirty="0"/>
              <a:t> </a:t>
            </a:r>
            <a:r>
              <a:rPr lang="en-US" dirty="0" err="1"/>
              <a:t>pristupy</a:t>
            </a:r>
            <a:r>
              <a:rPr lang="en-US" dirty="0"/>
              <a:t> </a:t>
            </a:r>
            <a:r>
              <a:rPr lang="en-US" dirty="0" err="1"/>
              <a:t>dosahovali</a:t>
            </a:r>
            <a:r>
              <a:rPr lang="en-US" dirty="0"/>
              <a:t> dost </a:t>
            </a:r>
            <a:r>
              <a:rPr lang="en-US" dirty="0" err="1"/>
              <a:t>podobne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. </a:t>
            </a:r>
            <a:r>
              <a:rPr lang="en-US" dirty="0" err="1"/>
              <a:t>Najhorsie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dosiahol</a:t>
            </a:r>
            <a:r>
              <a:rPr lang="en-US" dirty="0"/>
              <a:t> transfer learning a to %</a:t>
            </a:r>
          </a:p>
          <a:p>
            <a:r>
              <a:rPr lang="en-US" dirty="0"/>
              <a:t>Pre </a:t>
            </a:r>
            <a:r>
              <a:rPr lang="en-US" dirty="0" err="1"/>
              <a:t>lepsie</a:t>
            </a:r>
            <a:r>
              <a:rPr lang="en-US" dirty="0"/>
              <a:t> </a:t>
            </a:r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vysledkov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rozhodli</a:t>
            </a:r>
            <a:r>
              <a:rPr lang="en-US" dirty="0"/>
              <a:t> </a:t>
            </a:r>
            <a:r>
              <a:rPr lang="en-US" dirty="0" err="1"/>
              <a:t>pouzit</a:t>
            </a:r>
            <a:r>
              <a:rPr lang="en-US" dirty="0"/>
              <a:t> dataset </a:t>
            </a:r>
            <a:r>
              <a:rPr lang="en-US" dirty="0" err="1"/>
              <a:t>ktory</a:t>
            </a:r>
            <a:r>
              <a:rPr lang="en-US" dirty="0"/>
              <a:t> </a:t>
            </a:r>
            <a:r>
              <a:rPr lang="en-US" dirty="0" err="1"/>
              <a:t>obsahuje</a:t>
            </a:r>
            <a:r>
              <a:rPr lang="en-US" dirty="0"/>
              <a:t> </a:t>
            </a:r>
            <a:r>
              <a:rPr lang="en-US" dirty="0" err="1"/>
              <a:t>strukturove</a:t>
            </a:r>
            <a:r>
              <a:rPr lang="en-US" dirty="0"/>
              <a:t> </a:t>
            </a:r>
            <a:r>
              <a:rPr lang="en-US" dirty="0" err="1"/>
              <a:t>textury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ktorym</a:t>
            </a:r>
            <a:r>
              <a:rPr lang="en-US" dirty="0"/>
              <a:t> </a:t>
            </a:r>
            <a:r>
              <a:rPr lang="en-US" dirty="0" err="1"/>
              <a:t>klasifikacia</a:t>
            </a:r>
            <a:r>
              <a:rPr lang="en-US" dirty="0"/>
              <a:t> mala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ovela</a:t>
            </a:r>
            <a:r>
              <a:rPr lang="en-US" dirty="0"/>
              <a:t> </a:t>
            </a:r>
            <a:r>
              <a:rPr lang="en-US" dirty="0" err="1"/>
              <a:t>jednodnoduchsia</a:t>
            </a:r>
            <a:r>
              <a:rPr lang="en-US" dirty="0"/>
              <a:t> </a:t>
            </a:r>
            <a:r>
              <a:rPr lang="en-US" dirty="0" err="1"/>
              <a:t>oproti</a:t>
            </a:r>
            <a:r>
              <a:rPr lang="en-US" dirty="0"/>
              <a:t> </a:t>
            </a:r>
            <a:r>
              <a:rPr lang="en-US" dirty="0" err="1"/>
              <a:t>histologickym</a:t>
            </a:r>
            <a:r>
              <a:rPr lang="en-US" dirty="0"/>
              <a:t> </a:t>
            </a:r>
            <a:r>
              <a:rPr lang="en-US" dirty="0" err="1"/>
              <a:t>datam</a:t>
            </a:r>
            <a:r>
              <a:rPr lang="en-US" dirty="0"/>
              <a:t>. Tieto </a:t>
            </a:r>
            <a:r>
              <a:rPr lang="en-US" dirty="0" err="1"/>
              <a:t>vysledky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ponuknu</a:t>
            </a:r>
            <a:r>
              <a:rPr lang="en-US" dirty="0"/>
              <a:t> </a:t>
            </a:r>
            <a:r>
              <a:rPr lang="en-US" dirty="0" err="1"/>
              <a:t>kvalitnejsie</a:t>
            </a:r>
            <a:r>
              <a:rPr lang="en-US" dirty="0"/>
              <a:t> </a:t>
            </a:r>
            <a:r>
              <a:rPr lang="en-US" dirty="0" err="1"/>
              <a:t>porovnanie</a:t>
            </a:r>
            <a:r>
              <a:rPr lang="en-US" dirty="0"/>
              <a:t> </a:t>
            </a:r>
            <a:r>
              <a:rPr lang="en-US" dirty="0" err="1"/>
              <a:t>jednotlivych</a:t>
            </a:r>
            <a:r>
              <a:rPr lang="en-US" dirty="0"/>
              <a:t> </a:t>
            </a:r>
            <a:r>
              <a:rPr lang="en-US" dirty="0" err="1"/>
              <a:t>pristupov</a:t>
            </a:r>
            <a:r>
              <a:rPr lang="en-US" dirty="0"/>
              <a:t>.  Co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tyka</a:t>
            </a:r>
            <a:r>
              <a:rPr lang="en-US" dirty="0"/>
              <a:t> </a:t>
            </a:r>
            <a:r>
              <a:rPr lang="en-US" dirty="0" err="1"/>
              <a:t>klasifikacie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histologickymi</a:t>
            </a:r>
            <a:r>
              <a:rPr lang="en-US" dirty="0"/>
              <a:t> </a:t>
            </a:r>
            <a:r>
              <a:rPr lang="en-US" dirty="0" err="1"/>
              <a:t>datami</a:t>
            </a:r>
            <a:r>
              <a:rPr lang="en-US" dirty="0"/>
              <a:t> je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komplikovana</a:t>
            </a:r>
            <a:r>
              <a:rPr lang="en-US" dirty="0"/>
              <a:t> a NN </a:t>
            </a:r>
            <a:r>
              <a:rPr lang="en-US" dirty="0" err="1"/>
              <a:t>nedokaze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extrahovat</a:t>
            </a:r>
            <a:r>
              <a:rPr lang="en-US" dirty="0"/>
              <a:t> </a:t>
            </a:r>
            <a:r>
              <a:rPr lang="en-US" dirty="0" err="1"/>
              <a:t>vzory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tymito</a:t>
            </a:r>
            <a:r>
              <a:rPr lang="en-US" dirty="0"/>
              <a:t> </a:t>
            </a:r>
            <a:r>
              <a:rPr lang="en-US" dirty="0" err="1"/>
              <a:t>datami</a:t>
            </a:r>
            <a:r>
              <a:rPr lang="en-US" dirty="0"/>
              <a:t>, a </a:t>
            </a:r>
            <a:r>
              <a:rPr lang="en-US" dirty="0" err="1"/>
              <a:t>kvoli</a:t>
            </a:r>
            <a:r>
              <a:rPr lang="en-US" dirty="0"/>
              <a:t> </a:t>
            </a:r>
            <a:r>
              <a:rPr lang="en-US" dirty="0" err="1"/>
              <a:t>tomu</a:t>
            </a:r>
            <a:r>
              <a:rPr lang="en-US" dirty="0"/>
              <a:t> false negatives a false </a:t>
            </a:r>
            <a:r>
              <a:rPr lang="en-US" dirty="0" err="1"/>
              <a:t>pozitives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totozne</a:t>
            </a:r>
            <a:r>
              <a:rPr lang="en-US" dirty="0"/>
              <a:t> z </a:t>
            </a:r>
            <a:r>
              <a:rPr lang="en-US" dirty="0" err="1"/>
              <a:t>coho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metriky</a:t>
            </a:r>
            <a:r>
              <a:rPr lang="en-US" dirty="0"/>
              <a:t> precision a recall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totozne</a:t>
            </a:r>
            <a:r>
              <a:rPr lang="en-US" dirty="0"/>
              <a:t>. AJ </a:t>
            </a:r>
            <a:r>
              <a:rPr lang="en-US" dirty="0" err="1"/>
              <a:t>napriek</a:t>
            </a:r>
            <a:r>
              <a:rPr lang="en-US" dirty="0"/>
              <a:t>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skusocnosti</a:t>
            </a:r>
            <a:r>
              <a:rPr lang="en-US" dirty="0"/>
              <a:t> </a:t>
            </a:r>
            <a:r>
              <a:rPr lang="en-US" dirty="0" err="1"/>
              <a:t>nami</a:t>
            </a:r>
            <a:r>
              <a:rPr lang="en-US" dirty="0"/>
              <a:t> </a:t>
            </a:r>
            <a:r>
              <a:rPr lang="en-US" dirty="0" err="1"/>
              <a:t>navhrnute</a:t>
            </a:r>
            <a:r>
              <a:rPr lang="en-US" dirty="0"/>
              <a:t> </a:t>
            </a:r>
            <a:r>
              <a:rPr lang="en-US" dirty="0" err="1"/>
              <a:t>siete</a:t>
            </a:r>
            <a:r>
              <a:rPr lang="en-US" dirty="0"/>
              <a:t> </a:t>
            </a:r>
            <a:r>
              <a:rPr lang="en-US" dirty="0" err="1"/>
              <a:t>dosahuju</a:t>
            </a:r>
            <a:r>
              <a:rPr lang="en-US" dirty="0"/>
              <a:t> </a:t>
            </a:r>
            <a:r>
              <a:rPr lang="en-US" dirty="0" err="1"/>
              <a:t>velmi</a:t>
            </a:r>
            <a:r>
              <a:rPr lang="en-US" dirty="0"/>
              <a:t> </a:t>
            </a:r>
            <a:r>
              <a:rPr lang="en-US" dirty="0" err="1"/>
              <a:t>dobre</a:t>
            </a:r>
            <a:r>
              <a:rPr lang="en-US" dirty="0"/>
              <a:t> </a:t>
            </a:r>
            <a:r>
              <a:rPr lang="en-US" dirty="0" err="1"/>
              <a:t>vysledky</a:t>
            </a:r>
            <a:r>
              <a:rPr lang="en-US" dirty="0"/>
              <a:t>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D39D3-73CA-4496-B3B1-3FD9AB490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2A553-9306-4856-B8D5-1473CDA4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790308-A719-4F98-A040-2071E633E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D8471CB-7AB0-4E97-AB50-4C3AFF97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895550-4D76-459D-ADEB-D8FB790B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16537C-C84F-4042-9389-0446EDBF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B7AD30-F064-4580-882B-1680F47F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2FEE8E2B-B748-4E33-AA6C-16146340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6F4E7FA-090A-4666-BB43-CE921D45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5C2B04-7754-43FA-80B4-180F5B09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4CDBAE6-46D9-4DF3-A733-2B02983F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4AB3909-37F1-42D8-87FA-6D53D3427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C8F436D5-2683-4DD9-984E-1671D445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D01AF13-DB3E-4EE1-BAE1-3E1FC1D4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2B1CF17-D7C9-4C2D-B10D-BFAE650A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006AAFD-2A7A-4B30-A13B-D14CDC82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202343-DCC1-4326-9022-F5BFC37D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FE6568-081C-4071-9476-91D3294C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B1F2BCD-3DF7-4A95-81A8-383CAD48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9A0D11D-93F7-42A9-AA73-69F9F019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E2E1758-9061-40FF-8194-6AD78718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63026-AE1A-4C8F-93D5-2612CD48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D0F33B65-3BA7-47B7-A2A6-AF5791F1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7E91774-674F-40FA-8FDF-BBEB1A94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DEF9A9A-C6A6-4A85-985E-C9DDBD5F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8C747BA-4EF5-47FB-9CF1-8A8C87D5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65AD0E-325E-4430-8E18-92E0793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1D9F8B-2732-45B1-8283-C696D8D58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2DBAA2A-9FB0-4D57-9445-E487CB819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87FCA9C-D50B-4505-A998-6278FA5E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298E73F-3D43-470B-90FC-439D9D3A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543C500-4BCF-4E6C-8481-76BC9E5C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C124B-6002-4C46-B577-0F105770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FB0096AA-A047-4081-A3BD-2A8E1AF1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7A3D85F-842A-4C53-BC7E-7E5BA41BD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52A596-D8E0-4846-9223-A9C53989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CD5945B6-CE63-4D4D-A181-1BB09B53E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0B286B8D-C6FA-49FC-A8A1-6FB3D5D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E2A191B-0CAA-4F3B-BED9-547A0170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4A92BF5-A6F9-4AD0-9708-3A5C97A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F276BA-F149-4832-8CE1-13F0DDEA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42B558AF-F3C6-4FF6-8370-5F4A24D0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4F905C0-7B53-4EEA-B148-684DBF6B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8EF321E9-6AF0-4EA8-80CA-30B48660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D1C6536-C010-47CA-BDAC-EAAA3181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83EC4D0E-EED3-4F37-8B26-3C3290D3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7690771-F0E7-44FA-966F-15703A2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0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902F0-8516-4159-B416-003F8066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BD20C-C9B6-4486-AB17-C368B06E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6C3914D8-5523-474B-8DDE-1A6B050B3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5EC267F-FE55-4446-BA6A-318EC80E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58BFD82-C7BC-464B-B0D9-3630A216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ECDB1C9-5FF0-4FC5-8C84-75410246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C17CC-D5F3-408C-9588-065C97A0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00484BD-A5B2-4586-B629-2EA4EF6D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F16678C2-CFC3-4EFF-899B-5F00C67AE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0977BEE-0416-4F30-B94E-380251C7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00782F2-8BC6-488F-939C-6E459D31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2EAA74B-4EC4-47A8-87BD-A4A178C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ACD5B658-7FE5-460A-AEE0-EA0E7DA9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5F878E74-1E73-4684-B76D-8BE6BFA9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BEBA7E7-01CA-4A5A-95FD-2E7082C06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2A861-0D87-413F-875F-8B4407E615BA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952ED8F-38E3-4B72-BD78-5ED56FF7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F2489E-ED9A-449D-BEFE-FE21A4DA7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06A0B-8781-494E-A893-0942F6B0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.w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1.w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6E6FD8-F643-4744-9D45-234FC368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38136"/>
          </a:xfr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Processing of medical data by artificial intelligence for medical diagnosis support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5766C-D874-4AB5-AAE0-707888464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3484" r="10756" b="1597"/>
          <a:stretch/>
        </p:blipFill>
        <p:spPr bwMode="auto">
          <a:xfrm>
            <a:off x="6798893" y="1162674"/>
            <a:ext cx="4241261" cy="358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364B0BFC-FEE0-47E1-91F9-599F42DEBD53}"/>
              </a:ext>
            </a:extLst>
          </p:cNvPr>
          <p:cNvSpPr txBox="1"/>
          <p:nvPr/>
        </p:nvSpPr>
        <p:spPr>
          <a:xfrm>
            <a:off x="0" y="3769624"/>
            <a:ext cx="4506363" cy="310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Best results and tested variations</a:t>
            </a:r>
          </a:p>
          <a:p>
            <a:pPr algn="ctr"/>
            <a:endParaRPr lang="en-US" sz="1400" b="1" dirty="0"/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Backpropagation: 	3x3, 5x5, 7x7 kernel size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Autoencoder: 	3x3, 5x5, 7x7 kernel size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Gabor filters: 	5x5, 7x7, 9x9 kernel size</a:t>
            </a:r>
          </a:p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Transfer learning: 	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ResNet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, VGG16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6" name="Tabuľka 6">
            <a:extLst>
              <a:ext uri="{FF2B5EF4-FFF2-40B4-BE49-F238E27FC236}">
                <a16:creationId xmlns:a16="http://schemas.microsoft.com/office/drawing/2014/main" id="{B39B4DD8-F2EE-40AE-B8B2-D6A31FB73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0185"/>
              </p:ext>
            </p:extLst>
          </p:nvPr>
        </p:nvGraphicFramePr>
        <p:xfrm>
          <a:off x="159324" y="5210763"/>
          <a:ext cx="3857617" cy="14331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8376">
                  <a:extLst>
                    <a:ext uri="{9D8B030D-6E8A-4147-A177-3AD203B41FA5}">
                      <a16:colId xmlns:a16="http://schemas.microsoft.com/office/drawing/2014/main" val="111999521"/>
                    </a:ext>
                  </a:extLst>
                </a:gridCol>
                <a:gridCol w="1205839">
                  <a:extLst>
                    <a:ext uri="{9D8B030D-6E8A-4147-A177-3AD203B41FA5}">
                      <a16:colId xmlns:a16="http://schemas.microsoft.com/office/drawing/2014/main" val="3097840218"/>
                    </a:ext>
                  </a:extLst>
                </a:gridCol>
                <a:gridCol w="1093402">
                  <a:extLst>
                    <a:ext uri="{9D8B030D-6E8A-4147-A177-3AD203B41FA5}">
                      <a16:colId xmlns:a16="http://schemas.microsoft.com/office/drawing/2014/main" val="754798831"/>
                    </a:ext>
                  </a:extLst>
                </a:gridCol>
              </a:tblGrid>
              <a:tr h="2866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Approaches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Kernel size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095663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Backpropagation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0.83279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78540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Autoencoder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5x5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0.70458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105683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Gabor filters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7x7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</a:t>
                      </a: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83612</a:t>
                      </a:r>
                      <a:endParaRPr lang="en-US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88179"/>
                  </a:ext>
                </a:extLst>
              </a:tr>
              <a:tr h="2866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Transfer learning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VGG16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0.65578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660860"/>
                  </a:ext>
                </a:extLst>
              </a:tr>
            </a:tbl>
          </a:graphicData>
        </a:graphic>
      </p:graphicFrame>
      <p:sp>
        <p:nvSpPr>
          <p:cNvPr id="10" name="BlokTextu 9">
            <a:extLst>
              <a:ext uri="{FF2B5EF4-FFF2-40B4-BE49-F238E27FC236}">
                <a16:creationId xmlns:a16="http://schemas.microsoft.com/office/drawing/2014/main" id="{C2351395-6D3D-4FD4-B35F-1DE72B9D3BBF}"/>
              </a:ext>
            </a:extLst>
          </p:cNvPr>
          <p:cNvSpPr txBox="1"/>
          <p:nvPr/>
        </p:nvSpPr>
        <p:spPr>
          <a:xfrm>
            <a:off x="4488684" y="1134976"/>
            <a:ext cx="2326072" cy="3323987"/>
          </a:xfrm>
          <a:prstGeom prst="rect">
            <a:avLst/>
          </a:prstGeom>
          <a:solidFill>
            <a:srgbClr val="FADDC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Dataset PatchCamelyon16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Images shape 96x96x3</a:t>
            </a:r>
          </a:p>
          <a:p>
            <a:br>
              <a:rPr lang="en-US" sz="1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Training part 262 144 images</a:t>
            </a:r>
          </a:p>
          <a:p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Test part 32 768 images </a:t>
            </a:r>
          </a:p>
          <a:p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Valid part 32 768 images</a:t>
            </a: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" name="Obrázok 13" descr="Obrázok, na ktorom je textílie, kvet&#10;&#10;Automaticky generovaný popis">
            <a:extLst>
              <a:ext uri="{FF2B5EF4-FFF2-40B4-BE49-F238E27FC236}">
                <a16:creationId xmlns:a16="http://schemas.microsoft.com/office/drawing/2014/main" id="{3AD4FE95-B5CF-47C1-B010-F675F5800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44" y="3476984"/>
            <a:ext cx="914400" cy="914400"/>
          </a:xfrm>
          <a:prstGeom prst="rect">
            <a:avLst/>
          </a:prstGeom>
        </p:spPr>
      </p:pic>
      <p:pic>
        <p:nvPicPr>
          <p:cNvPr id="16" name="Obrázok 15" descr="Obrázok, na ktorom je včelí plást, žirafa, koral&#10;&#10;Automaticky generovaný popis">
            <a:extLst>
              <a:ext uri="{FF2B5EF4-FFF2-40B4-BE49-F238E27FC236}">
                <a16:creationId xmlns:a16="http://schemas.microsoft.com/office/drawing/2014/main" id="{0BAD0B67-4597-4E82-B44F-1823BB123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72" y="3455431"/>
            <a:ext cx="914400" cy="914400"/>
          </a:xfrm>
          <a:prstGeom prst="rect">
            <a:avLst/>
          </a:prstGeom>
        </p:spPr>
      </p:pic>
      <p:pic>
        <p:nvPicPr>
          <p:cNvPr id="18" name="Obrázok 17" descr="Obrázok, na ktorom je zviera&#10;&#10;Automaticky generovaný popis">
            <a:extLst>
              <a:ext uri="{FF2B5EF4-FFF2-40B4-BE49-F238E27FC236}">
                <a16:creationId xmlns:a16="http://schemas.microsoft.com/office/drawing/2014/main" id="{012707F5-8DB1-457D-AB9B-ECB5C8062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801" y="2681596"/>
            <a:ext cx="914400" cy="914400"/>
          </a:xfrm>
          <a:prstGeom prst="rect">
            <a:avLst/>
          </a:prstGeom>
        </p:spPr>
      </p:pic>
      <p:sp>
        <p:nvSpPr>
          <p:cNvPr id="19" name="BlokTextu 18">
            <a:extLst>
              <a:ext uri="{FF2B5EF4-FFF2-40B4-BE49-F238E27FC236}">
                <a16:creationId xmlns:a16="http://schemas.microsoft.com/office/drawing/2014/main" id="{6C97EA1C-C579-4194-AE53-F35E351D3A22}"/>
              </a:ext>
            </a:extLst>
          </p:cNvPr>
          <p:cNvSpPr txBox="1"/>
          <p:nvPr/>
        </p:nvSpPr>
        <p:spPr>
          <a:xfrm>
            <a:off x="4488682" y="4446000"/>
            <a:ext cx="2326074" cy="2523768"/>
          </a:xfrm>
          <a:prstGeom prst="rect">
            <a:avLst/>
          </a:prstGeom>
          <a:solidFill>
            <a:srgbClr val="FDF0E7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Conclusion and future work</a:t>
            </a:r>
          </a:p>
          <a:p>
            <a:pPr algn="ctr"/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The best approach is classic Gabor filter</a:t>
            </a:r>
            <a:br>
              <a:rPr lang="en-US" sz="1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The worst approach is transfer learning by ResNet</a:t>
            </a:r>
            <a:br>
              <a:rPr lang="en-US" sz="13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Future work will be compared to individual approaches on textured surfaces (DAGM dataset)</a:t>
            </a:r>
          </a:p>
          <a:p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2F9E081B-C820-4523-9222-A2077F9A4B1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6" b="40198"/>
          <a:stretch/>
        </p:blipFill>
        <p:spPr>
          <a:xfrm>
            <a:off x="11008664" y="1156493"/>
            <a:ext cx="1204743" cy="1463555"/>
          </a:xfrm>
          <a:prstGeom prst="rect">
            <a:avLst/>
          </a:prstGeom>
        </p:spPr>
      </p:pic>
      <p:sp>
        <p:nvSpPr>
          <p:cNvPr id="24" name="BlokTextu 23">
            <a:extLst>
              <a:ext uri="{FF2B5EF4-FFF2-40B4-BE49-F238E27FC236}">
                <a16:creationId xmlns:a16="http://schemas.microsoft.com/office/drawing/2014/main" id="{F1800DDD-68F9-4581-BA4A-904736612A85}"/>
              </a:ext>
            </a:extLst>
          </p:cNvPr>
          <p:cNvSpPr txBox="1"/>
          <p:nvPr/>
        </p:nvSpPr>
        <p:spPr>
          <a:xfrm>
            <a:off x="7998260" y="821733"/>
            <a:ext cx="424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Matej Horniak, supervisor: Vanda Bene</a:t>
            </a:r>
            <a:r>
              <a:rPr lang="sk-SK" dirty="0">
                <a:solidFill>
                  <a:schemeClr val="bg1"/>
                </a:solidFill>
              </a:rPr>
              <a:t>šová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D8569272-775A-4209-B0A1-D69A74B93B89}"/>
              </a:ext>
            </a:extLst>
          </p:cNvPr>
          <p:cNvSpPr txBox="1"/>
          <p:nvPr/>
        </p:nvSpPr>
        <p:spPr>
          <a:xfrm>
            <a:off x="0" y="735952"/>
            <a:ext cx="95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FIIT STU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FB9C373-3C3E-4002-97C9-E5D9ED074BE2}"/>
              </a:ext>
            </a:extLst>
          </p:cNvPr>
          <p:cNvSpPr txBox="1"/>
          <p:nvPr/>
        </p:nvSpPr>
        <p:spPr>
          <a:xfrm>
            <a:off x="1" y="1138134"/>
            <a:ext cx="4488682" cy="2631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Work goal</a:t>
            </a:r>
            <a:endParaRPr lang="sk-SK" sz="14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The goal of the work is the classification of histological data using deep neural networks and namely convolutional neural networks.</a:t>
            </a:r>
            <a:br>
              <a:rPr lang="en-US" sz="13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The main idea is to compare different approaches for initialization of the kernels in the first layers of the convolutional neural networks</a:t>
            </a:r>
          </a:p>
          <a:p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automatic initialization of convolutional kernels using backpropagation,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automatic initialization of convolutional kernels using autoencoder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automatic initialization by learned weights from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manual initialization of convolutional kernels as Gabor filters.</a:t>
            </a:r>
          </a:p>
        </p:txBody>
      </p:sp>
      <p:pic>
        <p:nvPicPr>
          <p:cNvPr id="12" name="Obrázok 11" descr="Obrázok, na ktorom je textílie&#10;&#10;Automaticky generovaný popis">
            <a:extLst>
              <a:ext uri="{FF2B5EF4-FFF2-40B4-BE49-F238E27FC236}">
                <a16:creationId xmlns:a16="http://schemas.microsoft.com/office/drawing/2014/main" id="{BB459497-E5BE-4B73-AC7B-085DCF611E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66" y="2681596"/>
            <a:ext cx="914400" cy="914400"/>
          </a:xfrm>
          <a:prstGeom prst="rect">
            <a:avLst/>
          </a:prstGeom>
        </p:spPr>
      </p:pic>
      <p:pic>
        <p:nvPicPr>
          <p:cNvPr id="4" name="Obrázok 3">
            <a:extLst>
              <a:ext uri="{FF2B5EF4-FFF2-40B4-BE49-F238E27FC236}">
                <a16:creationId xmlns:a16="http://schemas.microsoft.com/office/drawing/2014/main" id="{6A760322-B626-40A0-8C54-051C55B57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40154" y="2762994"/>
            <a:ext cx="1151845" cy="1013446"/>
          </a:xfrm>
          <a:prstGeom prst="rect">
            <a:avLst/>
          </a:prstGeom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2B724AC7-6E34-4BB3-8444-283849C0DCC3}"/>
              </a:ext>
            </a:extLst>
          </p:cNvPr>
          <p:cNvSpPr txBox="1"/>
          <p:nvPr/>
        </p:nvSpPr>
        <p:spPr>
          <a:xfrm>
            <a:off x="6832436" y="4720810"/>
            <a:ext cx="5359563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numCol="3" rtlCol="0">
            <a:spAutoFit/>
          </a:bodyPr>
          <a:lstStyle/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Backpropagation</a:t>
            </a: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Autoencoder</a:t>
            </a: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en-US" sz="13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1300" dirty="0">
                <a:solidFill>
                  <a:schemeClr val="accent2">
                    <a:lumMod val="50000"/>
                  </a:schemeClr>
                </a:solidFill>
              </a:rPr>
              <a:t>Gabor filters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911240C4-3DE0-490C-B035-7A42E5D1C7DF}"/>
              </a:ext>
            </a:extLst>
          </p:cNvPr>
          <p:cNvSpPr txBox="1"/>
          <p:nvPr/>
        </p:nvSpPr>
        <p:spPr>
          <a:xfrm>
            <a:off x="7874037" y="4689794"/>
            <a:ext cx="31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Kernel examples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2AE140EB-B11F-4536-9696-F7B532EEE9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73347" y="5249126"/>
            <a:ext cx="594412" cy="598223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5EE04BAD-95C5-4A5A-A281-803F041F51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4324" y="5253378"/>
            <a:ext cx="594412" cy="59822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63B086A9-BF42-4134-B336-5AB8C2FF42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2017" y="6037349"/>
            <a:ext cx="617071" cy="621053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43A3A768-6BA8-48EE-8612-3B2A38D827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25595" y="6035465"/>
            <a:ext cx="613141" cy="621053"/>
          </a:xfrm>
          <a:prstGeom prst="rect">
            <a:avLst/>
          </a:prstGeom>
        </p:spPr>
      </p:pic>
      <p:pic>
        <p:nvPicPr>
          <p:cNvPr id="20" name="Obrázok 19">
            <a:extLst>
              <a:ext uri="{FF2B5EF4-FFF2-40B4-BE49-F238E27FC236}">
                <a16:creationId xmlns:a16="http://schemas.microsoft.com/office/drawing/2014/main" id="{D18BEFE6-B47F-46AE-A50F-80B80C4AD8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1717" y="5249126"/>
            <a:ext cx="594412" cy="598223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FA8EAA00-DCE2-4346-A60E-9AF85BE3B9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95265" y="5248039"/>
            <a:ext cx="594412" cy="590601"/>
          </a:xfrm>
          <a:prstGeom prst="rect">
            <a:avLst/>
          </a:prstGeom>
        </p:spPr>
      </p:pic>
      <p:pic>
        <p:nvPicPr>
          <p:cNvPr id="22" name="Obrázok 21">
            <a:extLst>
              <a:ext uri="{FF2B5EF4-FFF2-40B4-BE49-F238E27FC236}">
                <a16:creationId xmlns:a16="http://schemas.microsoft.com/office/drawing/2014/main" id="{C615A964-E5B2-4EB7-9D4E-BFDB61C910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25766" y="6042290"/>
            <a:ext cx="613141" cy="621053"/>
          </a:xfrm>
          <a:prstGeom prst="rect">
            <a:avLst/>
          </a:prstGeom>
        </p:spPr>
      </p:pic>
      <p:graphicFrame>
        <p:nvGraphicFramePr>
          <p:cNvPr id="25" name="Objekt 24">
            <a:extLst>
              <a:ext uri="{FF2B5EF4-FFF2-40B4-BE49-F238E27FC236}">
                <a16:creationId xmlns:a16="http://schemas.microsoft.com/office/drawing/2014/main" id="{882C1851-5BB5-43AC-9BFB-EA8C67CBD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888781"/>
              </p:ext>
            </p:extLst>
          </p:nvPr>
        </p:nvGraphicFramePr>
        <p:xfrm>
          <a:off x="7795265" y="6035465"/>
          <a:ext cx="608423" cy="60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18" imgW="1495440" imgH="1495440" progId="Paint.Picture">
                  <p:embed/>
                </p:oleObj>
              </mc:Choice>
              <mc:Fallback>
                <p:oleObj name="Bitmap Image" r:id="rId18" imgW="1495440" imgH="14954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95265" y="6035465"/>
                        <a:ext cx="608423" cy="60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kt 25">
            <a:extLst>
              <a:ext uri="{FF2B5EF4-FFF2-40B4-BE49-F238E27FC236}">
                <a16:creationId xmlns:a16="http://schemas.microsoft.com/office/drawing/2014/main" id="{B7E4CEAE-8178-4EB6-BB58-882B202B7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266970"/>
              </p:ext>
            </p:extLst>
          </p:nvPr>
        </p:nvGraphicFramePr>
        <p:xfrm>
          <a:off x="10593063" y="5256748"/>
          <a:ext cx="594412" cy="5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20" imgW="1495440" imgH="1486080" progId="Paint.Picture">
                  <p:embed/>
                </p:oleObj>
              </mc:Choice>
              <mc:Fallback>
                <p:oleObj name="Bitmap Image" r:id="rId20" imgW="1495440" imgH="1486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593063" y="5256748"/>
                        <a:ext cx="594412" cy="590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Obrázok 27">
            <a:extLst>
              <a:ext uri="{FF2B5EF4-FFF2-40B4-BE49-F238E27FC236}">
                <a16:creationId xmlns:a16="http://schemas.microsoft.com/office/drawing/2014/main" id="{CAA203B3-CD08-41CF-BCFE-049B45D631A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64040" y="5248039"/>
            <a:ext cx="594412" cy="594412"/>
          </a:xfrm>
          <a:prstGeom prst="rect">
            <a:avLst/>
          </a:prstGeom>
        </p:spPr>
      </p:pic>
      <p:pic>
        <p:nvPicPr>
          <p:cNvPr id="29" name="Obrázok 28">
            <a:extLst>
              <a:ext uri="{FF2B5EF4-FFF2-40B4-BE49-F238E27FC236}">
                <a16:creationId xmlns:a16="http://schemas.microsoft.com/office/drawing/2014/main" id="{4FAB2323-75BF-41AF-AA0A-952E662B603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95216" y="6010313"/>
            <a:ext cx="592260" cy="592260"/>
          </a:xfrm>
          <a:prstGeom prst="rect">
            <a:avLst/>
          </a:prstGeom>
        </p:spPr>
      </p:pic>
      <p:pic>
        <p:nvPicPr>
          <p:cNvPr id="30" name="Obrázok 29">
            <a:extLst>
              <a:ext uri="{FF2B5EF4-FFF2-40B4-BE49-F238E27FC236}">
                <a16:creationId xmlns:a16="http://schemas.microsoft.com/office/drawing/2014/main" id="{94ED1267-0133-470D-AD87-8659B5982E3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66192" y="6010313"/>
            <a:ext cx="592260" cy="5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3749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231</Words>
  <Application>Microsoft Office PowerPoint</Application>
  <PresentationFormat>Širokouhlá</PresentationFormat>
  <Paragraphs>93</Paragraphs>
  <Slides>1</Slides>
  <Notes>1</Notes>
  <HiddenSlides>0</HiddenSlides>
  <MMClips>0</MMClips>
  <ScaleCrop>false</ScaleCrop>
  <HeadingPairs>
    <vt:vector size="8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Motív Office</vt:lpstr>
      <vt:lpstr>Bitmap Image</vt:lpstr>
      <vt:lpstr>Processing of medical data by artificial intelligence for medical diagnosis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of medical data by artificial intelligence for medical diagnosis support</dc:title>
  <dc:creator>Matej Horniak</dc:creator>
  <cp:lastModifiedBy>Matej Horniak</cp:lastModifiedBy>
  <cp:revision>30</cp:revision>
  <dcterms:created xsi:type="dcterms:W3CDTF">2020-04-18T16:02:51Z</dcterms:created>
  <dcterms:modified xsi:type="dcterms:W3CDTF">2020-04-21T20:18:47Z</dcterms:modified>
</cp:coreProperties>
</file>