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ej Horniak"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8555D-D740-4E49-A21E-C619516DD527}" type="datetimeFigureOut">
              <a:rPr lang="en-US" smtClean="0"/>
              <a:t>6/2/2020</a:t>
            </a:fld>
            <a:endParaRPr lang="en-US"/>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2764C-F334-42E4-B445-2C7CA9D4C302}" type="slidenum">
              <a:rPr lang="en-US" smtClean="0"/>
              <a:t>‹#›</a:t>
            </a:fld>
            <a:endParaRPr lang="en-US"/>
          </a:p>
        </p:txBody>
      </p:sp>
    </p:spTree>
    <p:extLst>
      <p:ext uri="{BB962C8B-B14F-4D97-AF65-F5344CB8AC3E}">
        <p14:creationId xmlns:p14="http://schemas.microsoft.com/office/powerpoint/2010/main" val="60776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b2e3c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b2e3c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k"/>
              <a:t>Mojou temou je Spracovanie medicínskych dát umelou inteligenciou pre podporu lekárskej diagnózy, pricom neskor sme sa rozhodli, ze budeme porovnavat rozne principy tvorenia filtrov v prvych vrstvach konvolucnych neuronovych sieti. Ako manualne zadavanie tychto filtrov, sme vybrali gaborove filtre a pre automaticke vytvaranie filtrov, sme vybrali backpropagation, autoencoder a transfer learning.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sk">
                <a:solidFill>
                  <a:schemeClr val="dk1"/>
                </a:solidFill>
              </a:rPr>
              <a:t>Mojou domenou boli medicinske data, konkretne som si vybral histologicke data, pricom sme vyuzili dataset PCAM, teda PatchCamelyon, ktory obsahuje …trenovacich, testovacich a validacnych fotiek histologickych dat, pricom su to rozne organy, tieto obrazky su v tvare 96x96x3. Ukazku tychto dat mozme vidiet na obrazku c.1. Neuronova siet ktoru sme vytvorili, aj napriek celkom dobrym vysledkom sa nedokazala z dat naucit dostatok informacii, a preto sme boli nutení vybrat si dataset ktory bude obsahovat jednoduchsie obrazky aby sme dokazali objektivne porovnat jednotlive principy. Pre tuto skutocnost sme nasli dataset DAGM, ktory obsahuje len ciernobiele obrazky v tvare 512x512. Tento dataset obsahuje 10 tried, ktore sa od seba lisia. My sme si zvolili len dve a to konkretne tie ktore su na obrazku c.2 a c.3. Pricom tento dataset bol prilis velky a oproti povodnemu dataset PCAM, sme ho museli upravit a to tak ze sme ho nasekali na velkost 96x96, pricom sme presuvali o 16 bitov, a tak sme vytvorili z povodnych 575 obrazkov na </a:t>
            </a:r>
            <a:r>
              <a:rPr lang="sk" sz="1050">
                <a:solidFill>
                  <a:schemeClr val="dk1"/>
                </a:solidFill>
                <a:highlight>
                  <a:schemeClr val="lt1"/>
                </a:highlight>
              </a:rPr>
              <a:t>56108, pricom takyto pocet mame aj pre validacne a testovacie data (dokkopy)</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edbf2f7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edbf2f7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US" dirty="0"/>
          </a:p>
        </p:txBody>
      </p:sp>
      <p:sp>
        <p:nvSpPr>
          <p:cNvPr id="4" name="Zástupný objekt pre číslo snímky 3"/>
          <p:cNvSpPr>
            <a:spLocks noGrp="1"/>
          </p:cNvSpPr>
          <p:nvPr>
            <p:ph type="sldNum" sz="quarter" idx="5"/>
          </p:nvPr>
        </p:nvSpPr>
        <p:spPr/>
        <p:txBody>
          <a:bodyPr/>
          <a:lstStyle/>
          <a:p>
            <a:fld id="{5222764C-F334-42E4-B445-2C7CA9D4C302}" type="slidenum">
              <a:rPr lang="en-US" smtClean="0"/>
              <a:t>4</a:t>
            </a:fld>
            <a:endParaRPr lang="en-US"/>
          </a:p>
        </p:txBody>
      </p:sp>
    </p:spTree>
    <p:extLst>
      <p:ext uri="{BB962C8B-B14F-4D97-AF65-F5344CB8AC3E}">
        <p14:creationId xmlns:p14="http://schemas.microsoft.com/office/powerpoint/2010/main" val="243986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6B409BB-349C-4636-8AF5-CE1758841CDD}"/>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endParaRPr lang="en-US"/>
          </a:p>
        </p:txBody>
      </p:sp>
      <p:sp>
        <p:nvSpPr>
          <p:cNvPr id="3" name="Podnadpis 2">
            <a:extLst>
              <a:ext uri="{FF2B5EF4-FFF2-40B4-BE49-F238E27FC236}">
                <a16:creationId xmlns:a16="http://schemas.microsoft.com/office/drawing/2014/main" id="{DF6BE96B-047A-4107-8C69-8390D17FB0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a:p>
        </p:txBody>
      </p:sp>
      <p:sp>
        <p:nvSpPr>
          <p:cNvPr id="4" name="Zástupný objekt pre dátum 3">
            <a:extLst>
              <a:ext uri="{FF2B5EF4-FFF2-40B4-BE49-F238E27FC236}">
                <a16:creationId xmlns:a16="http://schemas.microsoft.com/office/drawing/2014/main" id="{4772AAB8-D75C-4F8C-A39D-8FA00DB1151F}"/>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5" name="Zástupný objekt pre pätu 4">
            <a:extLst>
              <a:ext uri="{FF2B5EF4-FFF2-40B4-BE49-F238E27FC236}">
                <a16:creationId xmlns:a16="http://schemas.microsoft.com/office/drawing/2014/main" id="{BF4B1E51-081B-44B5-B420-B601ED5A7D46}"/>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C6FB1904-15FD-4355-B92F-A80AB147F3FF}"/>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321452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64799A6-3EBE-4A63-B0DE-EC24A057DED7}"/>
              </a:ext>
            </a:extLst>
          </p:cNvPr>
          <p:cNvSpPr>
            <a:spLocks noGrp="1"/>
          </p:cNvSpPr>
          <p:nvPr>
            <p:ph type="title"/>
          </p:nvPr>
        </p:nvSpPr>
        <p:spPr/>
        <p:txBody>
          <a:bodyPr/>
          <a:lstStyle/>
          <a:p>
            <a:r>
              <a:rPr lang="sk-SK"/>
              <a:t>Kliknutím upravte štýl predlohy nadpisu</a:t>
            </a:r>
            <a:endParaRPr lang="en-US"/>
          </a:p>
        </p:txBody>
      </p:sp>
      <p:sp>
        <p:nvSpPr>
          <p:cNvPr id="3" name="Zástupný objekt pre zvislý text 2">
            <a:extLst>
              <a:ext uri="{FF2B5EF4-FFF2-40B4-BE49-F238E27FC236}">
                <a16:creationId xmlns:a16="http://schemas.microsoft.com/office/drawing/2014/main" id="{4ABDB6AB-2A60-410B-B352-EF38093C873E}"/>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DDA4922A-F8C0-4AC4-8C5B-FFF1BB0F9202}"/>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5" name="Zástupný objekt pre pätu 4">
            <a:extLst>
              <a:ext uri="{FF2B5EF4-FFF2-40B4-BE49-F238E27FC236}">
                <a16:creationId xmlns:a16="http://schemas.microsoft.com/office/drawing/2014/main" id="{BAA95021-2ADC-42F8-B415-C18788FECBD2}"/>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B12D8B25-2DD5-4C40-9DB2-7E9415AB849E}"/>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156102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6C9109A4-08B8-4270-8C00-4AD5528466F4}"/>
              </a:ext>
            </a:extLst>
          </p:cNvPr>
          <p:cNvSpPr>
            <a:spLocks noGrp="1"/>
          </p:cNvSpPr>
          <p:nvPr>
            <p:ph type="title" orient="vert"/>
          </p:nvPr>
        </p:nvSpPr>
        <p:spPr>
          <a:xfrm>
            <a:off x="8724900" y="365125"/>
            <a:ext cx="2628900" cy="5811838"/>
          </a:xfrm>
        </p:spPr>
        <p:txBody>
          <a:bodyPr vert="eaVert"/>
          <a:lstStyle/>
          <a:p>
            <a:r>
              <a:rPr lang="sk-SK"/>
              <a:t>Kliknutím upravte štýl predlohy nadpisu</a:t>
            </a:r>
            <a:endParaRPr lang="en-US"/>
          </a:p>
        </p:txBody>
      </p:sp>
      <p:sp>
        <p:nvSpPr>
          <p:cNvPr id="3" name="Zástupný objekt pre zvislý text 2">
            <a:extLst>
              <a:ext uri="{FF2B5EF4-FFF2-40B4-BE49-F238E27FC236}">
                <a16:creationId xmlns:a16="http://schemas.microsoft.com/office/drawing/2014/main" id="{5A2949F8-1273-487B-8254-F1A83CCDE14B}"/>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9480B1E5-2129-4A3C-975E-0CF9F418BC86}"/>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5" name="Zástupný objekt pre pätu 4">
            <a:extLst>
              <a:ext uri="{FF2B5EF4-FFF2-40B4-BE49-F238E27FC236}">
                <a16:creationId xmlns:a16="http://schemas.microsoft.com/office/drawing/2014/main" id="{A52B1ED7-1AD2-4348-B2D2-C999D4CFAE55}"/>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E9E76023-3537-41D9-8B3F-DD469E8343BC}"/>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1218793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sk" smtClean="0"/>
              <a:pPr/>
              <a:t>‹#›</a:t>
            </a:fld>
            <a:endParaRPr lang="sk"/>
          </a:p>
        </p:txBody>
      </p:sp>
    </p:spTree>
    <p:extLst>
      <p:ext uri="{BB962C8B-B14F-4D97-AF65-F5344CB8AC3E}">
        <p14:creationId xmlns:p14="http://schemas.microsoft.com/office/powerpoint/2010/main" val="352316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EC300A2-CC3D-4C68-A90C-F4258F5F6893}"/>
              </a:ext>
            </a:extLst>
          </p:cNvPr>
          <p:cNvSpPr>
            <a:spLocks noGrp="1"/>
          </p:cNvSpPr>
          <p:nvPr>
            <p:ph type="title"/>
          </p:nvPr>
        </p:nvSpPr>
        <p:spPr/>
        <p:txBody>
          <a:body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105EAE3A-B1E5-43A8-A1D0-9715B6BE81B1}"/>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53DD7539-55E0-432A-B94C-9083C9A87C64}"/>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5" name="Zástupný objekt pre pätu 4">
            <a:extLst>
              <a:ext uri="{FF2B5EF4-FFF2-40B4-BE49-F238E27FC236}">
                <a16:creationId xmlns:a16="http://schemas.microsoft.com/office/drawing/2014/main" id="{10893DD8-3D79-43D1-A63D-4CE68F8A7FF3}"/>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98AF9F88-D089-41A1-A8B3-3B427742F87A}"/>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250886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04C2A6C-0CCD-4C8F-80DF-29FC925FCE21}"/>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endParaRPr lang="en-US"/>
          </a:p>
        </p:txBody>
      </p:sp>
      <p:sp>
        <p:nvSpPr>
          <p:cNvPr id="3" name="Zástupný objekt pre text 2">
            <a:extLst>
              <a:ext uri="{FF2B5EF4-FFF2-40B4-BE49-F238E27FC236}">
                <a16:creationId xmlns:a16="http://schemas.microsoft.com/office/drawing/2014/main" id="{6997D89C-7349-4B71-976A-B000F3596B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AAFF54B4-8076-462F-BC7C-C20929D7F505}"/>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5" name="Zástupný objekt pre pätu 4">
            <a:extLst>
              <a:ext uri="{FF2B5EF4-FFF2-40B4-BE49-F238E27FC236}">
                <a16:creationId xmlns:a16="http://schemas.microsoft.com/office/drawing/2014/main" id="{DBB75FAD-36FB-4767-8540-5476C613A9B0}"/>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176128DD-21F5-495A-B7AC-9A68314A85C3}"/>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89300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7F2CE7C-5A2A-45FA-800C-916731DF2D57}"/>
              </a:ext>
            </a:extLst>
          </p:cNvPr>
          <p:cNvSpPr>
            <a:spLocks noGrp="1"/>
          </p:cNvSpPr>
          <p:nvPr>
            <p:ph type="title"/>
          </p:nvPr>
        </p:nvSpPr>
        <p:spPr/>
        <p:txBody>
          <a:body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613D329D-F48D-441F-8476-DE3F1D7ECD94}"/>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obsah 3">
            <a:extLst>
              <a:ext uri="{FF2B5EF4-FFF2-40B4-BE49-F238E27FC236}">
                <a16:creationId xmlns:a16="http://schemas.microsoft.com/office/drawing/2014/main" id="{16657115-CF18-45DA-BF4A-08DA89EBA696}"/>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objekt pre dátum 4">
            <a:extLst>
              <a:ext uri="{FF2B5EF4-FFF2-40B4-BE49-F238E27FC236}">
                <a16:creationId xmlns:a16="http://schemas.microsoft.com/office/drawing/2014/main" id="{A3B205BC-2096-4EC7-B93A-2CEBCEDAF097}"/>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6" name="Zástupný objekt pre pätu 5">
            <a:extLst>
              <a:ext uri="{FF2B5EF4-FFF2-40B4-BE49-F238E27FC236}">
                <a16:creationId xmlns:a16="http://schemas.microsoft.com/office/drawing/2014/main" id="{08A333EE-54CD-46E0-AE8E-1B4131292261}"/>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C29EFC4C-5874-4DE8-BE0B-CCCDCFCE1F1B}"/>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383606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82CC3A9-4E89-402A-BBC2-215E18007A0C}"/>
              </a:ext>
            </a:extLst>
          </p:cNvPr>
          <p:cNvSpPr>
            <a:spLocks noGrp="1"/>
          </p:cNvSpPr>
          <p:nvPr>
            <p:ph type="title"/>
          </p:nvPr>
        </p:nvSpPr>
        <p:spPr>
          <a:xfrm>
            <a:off x="839788" y="365125"/>
            <a:ext cx="10515600" cy="1325563"/>
          </a:xfrm>
        </p:spPr>
        <p:txBody>
          <a:bodyPr/>
          <a:lstStyle/>
          <a:p>
            <a:r>
              <a:rPr lang="sk-SK"/>
              <a:t>Kliknutím upravte štýl predlohy nadpisu</a:t>
            </a:r>
            <a:endParaRPr lang="en-US"/>
          </a:p>
        </p:txBody>
      </p:sp>
      <p:sp>
        <p:nvSpPr>
          <p:cNvPr id="3" name="Zástupný objekt pre text 2">
            <a:extLst>
              <a:ext uri="{FF2B5EF4-FFF2-40B4-BE49-F238E27FC236}">
                <a16:creationId xmlns:a16="http://schemas.microsoft.com/office/drawing/2014/main" id="{82951A79-350E-45AE-BCB6-FE30DD576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CD450F0C-2185-4AE8-8F36-8DC35E5F4FC8}"/>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objekt pre text 4">
            <a:extLst>
              <a:ext uri="{FF2B5EF4-FFF2-40B4-BE49-F238E27FC236}">
                <a16:creationId xmlns:a16="http://schemas.microsoft.com/office/drawing/2014/main" id="{3B50E254-91BD-4D09-B37A-9C8DB36DB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B6F7E248-22BE-4419-8B82-F6190955F85B}"/>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7" name="Zástupný objekt pre dátum 6">
            <a:extLst>
              <a:ext uri="{FF2B5EF4-FFF2-40B4-BE49-F238E27FC236}">
                <a16:creationId xmlns:a16="http://schemas.microsoft.com/office/drawing/2014/main" id="{CF1B3151-60C6-4BCF-90A6-B41015A51D17}"/>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8" name="Zástupný objekt pre pätu 7">
            <a:extLst>
              <a:ext uri="{FF2B5EF4-FFF2-40B4-BE49-F238E27FC236}">
                <a16:creationId xmlns:a16="http://schemas.microsoft.com/office/drawing/2014/main" id="{9C4C442A-4350-4A30-81A7-B0C4632EF79D}"/>
              </a:ext>
            </a:extLst>
          </p:cNvPr>
          <p:cNvSpPr>
            <a:spLocks noGrp="1"/>
          </p:cNvSpPr>
          <p:nvPr>
            <p:ph type="ftr" sz="quarter" idx="11"/>
          </p:nvPr>
        </p:nvSpPr>
        <p:spPr/>
        <p:txBody>
          <a:bodyPr/>
          <a:lstStyle/>
          <a:p>
            <a:endParaRPr lang="en-US"/>
          </a:p>
        </p:txBody>
      </p:sp>
      <p:sp>
        <p:nvSpPr>
          <p:cNvPr id="9" name="Zástupný objekt pre číslo snímky 8">
            <a:extLst>
              <a:ext uri="{FF2B5EF4-FFF2-40B4-BE49-F238E27FC236}">
                <a16:creationId xmlns:a16="http://schemas.microsoft.com/office/drawing/2014/main" id="{BA707690-A17C-40B2-8C43-83242736E946}"/>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210642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F72688E-C3E0-4D58-A683-3D12F291BC87}"/>
              </a:ext>
            </a:extLst>
          </p:cNvPr>
          <p:cNvSpPr>
            <a:spLocks noGrp="1"/>
          </p:cNvSpPr>
          <p:nvPr>
            <p:ph type="title"/>
          </p:nvPr>
        </p:nvSpPr>
        <p:spPr/>
        <p:txBody>
          <a:bodyPr/>
          <a:lstStyle/>
          <a:p>
            <a:r>
              <a:rPr lang="sk-SK"/>
              <a:t>Kliknutím upravte štýl predlohy nadpisu</a:t>
            </a:r>
            <a:endParaRPr lang="en-US"/>
          </a:p>
        </p:txBody>
      </p:sp>
      <p:sp>
        <p:nvSpPr>
          <p:cNvPr id="3" name="Zástupný objekt pre dátum 2">
            <a:extLst>
              <a:ext uri="{FF2B5EF4-FFF2-40B4-BE49-F238E27FC236}">
                <a16:creationId xmlns:a16="http://schemas.microsoft.com/office/drawing/2014/main" id="{7B090077-60A0-4AB2-A86C-3D5E3A378E4F}"/>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4" name="Zástupný objekt pre pätu 3">
            <a:extLst>
              <a:ext uri="{FF2B5EF4-FFF2-40B4-BE49-F238E27FC236}">
                <a16:creationId xmlns:a16="http://schemas.microsoft.com/office/drawing/2014/main" id="{370665C8-3414-4C7C-A8ED-D054D1669CD9}"/>
              </a:ext>
            </a:extLst>
          </p:cNvPr>
          <p:cNvSpPr>
            <a:spLocks noGrp="1"/>
          </p:cNvSpPr>
          <p:nvPr>
            <p:ph type="ftr" sz="quarter" idx="11"/>
          </p:nvPr>
        </p:nvSpPr>
        <p:spPr/>
        <p:txBody>
          <a:bodyPr/>
          <a:lstStyle/>
          <a:p>
            <a:endParaRPr lang="en-US"/>
          </a:p>
        </p:txBody>
      </p:sp>
      <p:sp>
        <p:nvSpPr>
          <p:cNvPr id="5" name="Zástupný objekt pre číslo snímky 4">
            <a:extLst>
              <a:ext uri="{FF2B5EF4-FFF2-40B4-BE49-F238E27FC236}">
                <a16:creationId xmlns:a16="http://schemas.microsoft.com/office/drawing/2014/main" id="{8253ABEF-DE9A-4EC5-B2FD-5E0EE587806A}"/>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250929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32C4C9C8-0FAC-4662-99B5-63F22C256667}"/>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3" name="Zástupný objekt pre pätu 2">
            <a:extLst>
              <a:ext uri="{FF2B5EF4-FFF2-40B4-BE49-F238E27FC236}">
                <a16:creationId xmlns:a16="http://schemas.microsoft.com/office/drawing/2014/main" id="{CB682C69-C90B-4436-9AA6-DB73D5BB5382}"/>
              </a:ext>
            </a:extLst>
          </p:cNvPr>
          <p:cNvSpPr>
            <a:spLocks noGrp="1"/>
          </p:cNvSpPr>
          <p:nvPr>
            <p:ph type="ftr" sz="quarter" idx="11"/>
          </p:nvPr>
        </p:nvSpPr>
        <p:spPr/>
        <p:txBody>
          <a:bodyPr/>
          <a:lstStyle/>
          <a:p>
            <a:endParaRPr lang="en-US"/>
          </a:p>
        </p:txBody>
      </p:sp>
      <p:sp>
        <p:nvSpPr>
          <p:cNvPr id="4" name="Zástupný objekt pre číslo snímky 3">
            <a:extLst>
              <a:ext uri="{FF2B5EF4-FFF2-40B4-BE49-F238E27FC236}">
                <a16:creationId xmlns:a16="http://schemas.microsoft.com/office/drawing/2014/main" id="{A4754F3F-83A2-42AD-B679-6C8CBA369301}"/>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392566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8F2A8C-7E89-4CFF-A3E4-434D83A03E69}"/>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40ECAEC7-45FF-495B-8B81-5724A4074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text 3">
            <a:extLst>
              <a:ext uri="{FF2B5EF4-FFF2-40B4-BE49-F238E27FC236}">
                <a16:creationId xmlns:a16="http://schemas.microsoft.com/office/drawing/2014/main" id="{09D34F83-08CC-4191-A61F-58C21AF57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80CD9F81-710E-44DB-A4AC-C96960EE6835}"/>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6" name="Zástupný objekt pre pätu 5">
            <a:extLst>
              <a:ext uri="{FF2B5EF4-FFF2-40B4-BE49-F238E27FC236}">
                <a16:creationId xmlns:a16="http://schemas.microsoft.com/office/drawing/2014/main" id="{8B4BE742-A2BD-4DF1-BB3C-4C13A70F49F6}"/>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E12F7314-DF62-4908-8D76-6786752B332E}"/>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318821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61DB362-AE52-48CB-BE7A-7F9CEEF54F85}"/>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endParaRPr lang="en-US"/>
          </a:p>
        </p:txBody>
      </p:sp>
      <p:sp>
        <p:nvSpPr>
          <p:cNvPr id="3" name="Zástupný objekt pre obrázok 2">
            <a:extLst>
              <a:ext uri="{FF2B5EF4-FFF2-40B4-BE49-F238E27FC236}">
                <a16:creationId xmlns:a16="http://schemas.microsoft.com/office/drawing/2014/main" id="{C869FBD7-0D55-4069-A323-DB8166E54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objekt pre text 3">
            <a:extLst>
              <a:ext uri="{FF2B5EF4-FFF2-40B4-BE49-F238E27FC236}">
                <a16:creationId xmlns:a16="http://schemas.microsoft.com/office/drawing/2014/main" id="{E7C84CFF-FB9A-4A26-9CC0-A4E1FD6A0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A6AB9356-FA2B-4172-A195-194679BD75B5}"/>
              </a:ext>
            </a:extLst>
          </p:cNvPr>
          <p:cNvSpPr>
            <a:spLocks noGrp="1"/>
          </p:cNvSpPr>
          <p:nvPr>
            <p:ph type="dt" sz="half" idx="10"/>
          </p:nvPr>
        </p:nvSpPr>
        <p:spPr/>
        <p:txBody>
          <a:bodyPr/>
          <a:lstStyle/>
          <a:p>
            <a:fld id="{9C16C1B9-44B9-4F6E-8945-C471D21C5D0F}" type="datetimeFigureOut">
              <a:rPr lang="en-US" smtClean="0"/>
              <a:t>6/2/2020</a:t>
            </a:fld>
            <a:endParaRPr lang="en-US"/>
          </a:p>
        </p:txBody>
      </p:sp>
      <p:sp>
        <p:nvSpPr>
          <p:cNvPr id="6" name="Zástupný objekt pre pätu 5">
            <a:extLst>
              <a:ext uri="{FF2B5EF4-FFF2-40B4-BE49-F238E27FC236}">
                <a16:creationId xmlns:a16="http://schemas.microsoft.com/office/drawing/2014/main" id="{ECACE82C-BA90-4CB5-8B68-68D691A11499}"/>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2372B1E2-05E2-4062-BED9-973D99FB4B91}"/>
              </a:ext>
            </a:extLst>
          </p:cNvPr>
          <p:cNvSpPr>
            <a:spLocks noGrp="1"/>
          </p:cNvSpPr>
          <p:nvPr>
            <p:ph type="sldNum" sz="quarter" idx="12"/>
          </p:nvPr>
        </p:nvSpPr>
        <p:spPr/>
        <p:txBody>
          <a:bodyPr/>
          <a:lstStyle/>
          <a:p>
            <a:fld id="{33704535-7DF2-4330-9822-0576AC26016C}" type="slidenum">
              <a:rPr lang="en-US" smtClean="0"/>
              <a:t>‹#›</a:t>
            </a:fld>
            <a:endParaRPr lang="en-US"/>
          </a:p>
        </p:txBody>
      </p:sp>
    </p:spTree>
    <p:extLst>
      <p:ext uri="{BB962C8B-B14F-4D97-AF65-F5344CB8AC3E}">
        <p14:creationId xmlns:p14="http://schemas.microsoft.com/office/powerpoint/2010/main" val="405397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549A3844-A6D3-4AA9-9D8D-B222EB3DD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endParaRPr lang="en-US"/>
          </a:p>
        </p:txBody>
      </p:sp>
      <p:sp>
        <p:nvSpPr>
          <p:cNvPr id="3" name="Zástupný objekt pre text 2">
            <a:extLst>
              <a:ext uri="{FF2B5EF4-FFF2-40B4-BE49-F238E27FC236}">
                <a16:creationId xmlns:a16="http://schemas.microsoft.com/office/drawing/2014/main" id="{07860006-D20F-46E0-8AFB-0A5AAB023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B9ABC250-E395-43CD-8154-4EDF9435C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6C1B9-44B9-4F6E-8945-C471D21C5D0F}" type="datetimeFigureOut">
              <a:rPr lang="en-US" smtClean="0"/>
              <a:t>6/2/2020</a:t>
            </a:fld>
            <a:endParaRPr lang="en-US"/>
          </a:p>
        </p:txBody>
      </p:sp>
      <p:sp>
        <p:nvSpPr>
          <p:cNvPr id="5" name="Zástupný objekt pre pätu 4">
            <a:extLst>
              <a:ext uri="{FF2B5EF4-FFF2-40B4-BE49-F238E27FC236}">
                <a16:creationId xmlns:a16="http://schemas.microsoft.com/office/drawing/2014/main" id="{4277AEC0-71D6-48FD-B3BA-548987C21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objekt pre číslo snímky 5">
            <a:extLst>
              <a:ext uri="{FF2B5EF4-FFF2-40B4-BE49-F238E27FC236}">
                <a16:creationId xmlns:a16="http://schemas.microsoft.com/office/drawing/2014/main" id="{BC18B10C-0E99-4E83-83E2-7FE301812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04535-7DF2-4330-9822-0576AC26016C}" type="slidenum">
              <a:rPr lang="en-US" smtClean="0"/>
              <a:t>‹#›</a:t>
            </a:fld>
            <a:endParaRPr lang="en-US"/>
          </a:p>
        </p:txBody>
      </p:sp>
    </p:spTree>
    <p:extLst>
      <p:ext uri="{BB962C8B-B14F-4D97-AF65-F5344CB8AC3E}">
        <p14:creationId xmlns:p14="http://schemas.microsoft.com/office/powerpoint/2010/main" val="275331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sk" dirty="0"/>
              <a:t>Bakalársk</a:t>
            </a:r>
            <a:r>
              <a:rPr lang="en-US" dirty="0"/>
              <a:t>a</a:t>
            </a:r>
            <a:r>
              <a:rPr lang="sk" dirty="0"/>
              <a:t> </a:t>
            </a:r>
            <a:r>
              <a:rPr lang="en-US" dirty="0"/>
              <a:t>p</a:t>
            </a:r>
            <a:r>
              <a:rPr lang="sk-SK" dirty="0" err="1"/>
              <a:t>ráca</a:t>
            </a:r>
            <a:endParaRPr dirty="0"/>
          </a:p>
        </p:txBody>
      </p:sp>
      <p:sp>
        <p:nvSpPr>
          <p:cNvPr id="55" name="Google Shape;55;p13"/>
          <p:cNvSpPr txBox="1">
            <a:spLocks noGrp="1"/>
          </p:cNvSpPr>
          <p:nvPr>
            <p:ph type="subTitle" idx="1"/>
          </p:nvPr>
        </p:nvSpPr>
        <p:spPr>
          <a:xfrm>
            <a:off x="7791600" y="5801200"/>
            <a:ext cx="4400400" cy="1056800"/>
          </a:xfrm>
          <a:prstGeom prst="rect">
            <a:avLst/>
          </a:prstGeom>
        </p:spPr>
        <p:txBody>
          <a:bodyPr spcFirstLastPara="1" vert="horz" wrap="square" lIns="121900" tIns="121900" rIns="121900" bIns="121900" rtlCol="0" anchor="t" anchorCtr="0">
            <a:noAutofit/>
          </a:bodyPr>
          <a:lstStyle/>
          <a:p>
            <a:pPr>
              <a:spcBef>
                <a:spcPts val="0"/>
              </a:spcBef>
            </a:pPr>
            <a:r>
              <a:rPr lang="sk"/>
              <a:t>Matej Horniak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sk" sz="4000"/>
              <a:t>Téma a doména</a:t>
            </a:r>
            <a:endParaRPr/>
          </a:p>
        </p:txBody>
      </p:sp>
      <p:sp>
        <p:nvSpPr>
          <p:cNvPr id="61" name="Google Shape;61;p14"/>
          <p:cNvSpPr txBox="1">
            <a:spLocks noGrp="1"/>
          </p:cNvSpPr>
          <p:nvPr>
            <p:ph type="body" idx="1"/>
          </p:nvPr>
        </p:nvSpPr>
        <p:spPr>
          <a:xfrm>
            <a:off x="415600" y="1536633"/>
            <a:ext cx="11360800" cy="51204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sk-SK" dirty="0"/>
              <a:t>Spracovanie obrazových dát metódami umelej inteligencie</a:t>
            </a:r>
          </a:p>
          <a:p>
            <a:pPr marL="0" indent="0">
              <a:lnSpc>
                <a:spcPct val="100000"/>
              </a:lnSpc>
              <a:buNone/>
            </a:pPr>
            <a:endParaRPr lang="sk-SK" sz="3200" dirty="0">
              <a:solidFill>
                <a:schemeClr val="dk1"/>
              </a:solidFill>
            </a:endParaRPr>
          </a:p>
          <a:p>
            <a:pPr marL="0" indent="0">
              <a:lnSpc>
                <a:spcPct val="100000"/>
              </a:lnSpc>
              <a:buNone/>
            </a:pPr>
            <a:r>
              <a:rPr lang="en-US" dirty="0">
                <a:solidFill>
                  <a:schemeClr val="dk1"/>
                </a:solidFill>
              </a:rPr>
              <a:t>A</a:t>
            </a:r>
            <a:r>
              <a:rPr lang="sk-SK" dirty="0">
                <a:solidFill>
                  <a:schemeClr val="dk1"/>
                </a:solidFill>
              </a:rPr>
              <a:t>lternatívne metódy generovania filtrov</a:t>
            </a:r>
            <a:endParaRPr dirty="0">
              <a:solidFill>
                <a:schemeClr val="dk1"/>
              </a:solidFill>
            </a:endParaRPr>
          </a:p>
          <a:p>
            <a:pPr indent="0">
              <a:lnSpc>
                <a:spcPct val="100000"/>
              </a:lnSpc>
              <a:buNone/>
            </a:pPr>
            <a:r>
              <a:rPr lang="sk" dirty="0">
                <a:solidFill>
                  <a:schemeClr val="dk1"/>
                </a:solidFill>
              </a:rPr>
              <a:t>Manuálne </a:t>
            </a:r>
            <a:r>
              <a:rPr lang="sk-SK" dirty="0">
                <a:solidFill>
                  <a:schemeClr val="dk1"/>
                </a:solidFill>
              </a:rPr>
              <a:t>generovanie</a:t>
            </a:r>
            <a:r>
              <a:rPr lang="sk" dirty="0">
                <a:solidFill>
                  <a:schemeClr val="dk1"/>
                </a:solidFill>
              </a:rPr>
              <a:t> filtrov</a:t>
            </a:r>
            <a:endParaRPr dirty="0">
              <a:solidFill>
                <a:schemeClr val="dk1"/>
              </a:solidFill>
            </a:endParaRPr>
          </a:p>
          <a:p>
            <a:pPr marL="1219170" indent="-423323">
              <a:lnSpc>
                <a:spcPct val="100000"/>
              </a:lnSpc>
              <a:buClr>
                <a:schemeClr val="dk1"/>
              </a:buClr>
              <a:buSzPts val="1400"/>
            </a:pPr>
            <a:r>
              <a:rPr lang="sk" sz="1867" dirty="0">
                <a:solidFill>
                  <a:schemeClr val="dk1"/>
                </a:solidFill>
              </a:rPr>
              <a:t>Gáborové filtre</a:t>
            </a:r>
            <a:endParaRPr sz="1867" dirty="0">
              <a:solidFill>
                <a:schemeClr val="dk1"/>
              </a:solidFill>
            </a:endParaRPr>
          </a:p>
          <a:p>
            <a:pPr indent="0">
              <a:lnSpc>
                <a:spcPct val="100000"/>
              </a:lnSpc>
              <a:buNone/>
            </a:pPr>
            <a:r>
              <a:rPr lang="sk" dirty="0">
                <a:solidFill>
                  <a:schemeClr val="dk1"/>
                </a:solidFill>
              </a:rPr>
              <a:t>Automatické </a:t>
            </a:r>
            <a:r>
              <a:rPr lang="sk-SK" dirty="0">
                <a:solidFill>
                  <a:schemeClr val="dk1"/>
                </a:solidFill>
              </a:rPr>
              <a:t>generovanie</a:t>
            </a:r>
            <a:r>
              <a:rPr lang="sk" dirty="0">
                <a:solidFill>
                  <a:schemeClr val="dk1"/>
                </a:solidFill>
              </a:rPr>
              <a:t> filtrov</a:t>
            </a:r>
            <a:endParaRPr dirty="0">
              <a:solidFill>
                <a:schemeClr val="dk1"/>
              </a:solidFill>
            </a:endParaRPr>
          </a:p>
          <a:p>
            <a:pPr marL="1219170" indent="-423323">
              <a:lnSpc>
                <a:spcPct val="100000"/>
              </a:lnSpc>
              <a:buClr>
                <a:schemeClr val="dk1"/>
              </a:buClr>
              <a:buSzPts val="1400"/>
            </a:pPr>
            <a:r>
              <a:rPr lang="sk" sz="1867" dirty="0">
                <a:solidFill>
                  <a:schemeClr val="dk1"/>
                </a:solidFill>
              </a:rPr>
              <a:t>Backpropagation</a:t>
            </a:r>
            <a:endParaRPr sz="1867" dirty="0">
              <a:solidFill>
                <a:schemeClr val="dk1"/>
              </a:solidFill>
            </a:endParaRPr>
          </a:p>
          <a:p>
            <a:pPr marL="1219170" indent="-423323">
              <a:lnSpc>
                <a:spcPct val="100000"/>
              </a:lnSpc>
              <a:buClr>
                <a:schemeClr val="dk1"/>
              </a:buClr>
              <a:buSzPts val="1400"/>
            </a:pPr>
            <a:r>
              <a:rPr lang="sk" sz="1867" dirty="0">
                <a:solidFill>
                  <a:schemeClr val="dk1"/>
                </a:solidFill>
              </a:rPr>
              <a:t>Autoencoder</a:t>
            </a:r>
            <a:endParaRPr sz="1867" dirty="0">
              <a:solidFill>
                <a:schemeClr val="dk1"/>
              </a:solidFill>
            </a:endParaRPr>
          </a:p>
          <a:p>
            <a:pPr marL="1219170" indent="-423323">
              <a:lnSpc>
                <a:spcPct val="100000"/>
              </a:lnSpc>
              <a:buClr>
                <a:schemeClr val="dk1"/>
              </a:buClr>
              <a:buSzPts val="1400"/>
            </a:pPr>
            <a:r>
              <a:rPr lang="sk" sz="1867" dirty="0">
                <a:solidFill>
                  <a:schemeClr val="dk1"/>
                </a:solidFill>
              </a:rPr>
              <a:t>Transfer learning</a:t>
            </a:r>
            <a:endParaRPr sz="1867" dirty="0">
              <a:solidFill>
                <a:schemeClr val="dk1"/>
              </a:solidFill>
            </a:endParaRPr>
          </a:p>
          <a:p>
            <a:pPr marL="0" indent="0">
              <a:lnSpc>
                <a:spcPct val="100000"/>
              </a:lnSpc>
              <a:buNone/>
            </a:pPr>
            <a:endParaRPr sz="3200" dirty="0">
              <a:solidFill>
                <a:schemeClr val="dk1"/>
              </a:solidFill>
            </a:endParaRPr>
          </a:p>
          <a:p>
            <a:pPr marL="0" indent="0">
              <a:lnSpc>
                <a:spcPct val="100000"/>
              </a:lnSpc>
              <a:buNone/>
            </a:pPr>
            <a:endParaRPr sz="3200" dirty="0">
              <a:solidFill>
                <a:schemeClr val="dk1"/>
              </a:solidFill>
            </a:endParaRPr>
          </a:p>
          <a:p>
            <a:pPr marL="0" indent="0">
              <a:lnSpc>
                <a:spcPct val="100000"/>
              </a:lnSpc>
              <a:buClr>
                <a:schemeClr val="dk1"/>
              </a:buClr>
              <a:buSzPts val="1100"/>
              <a:buNone/>
            </a:pPr>
            <a:endParaRPr sz="3200" dirty="0">
              <a:solidFill>
                <a:schemeClr val="dk1"/>
              </a:solidFill>
            </a:endParaRPr>
          </a:p>
        </p:txBody>
      </p:sp>
      <p:sp>
        <p:nvSpPr>
          <p:cNvPr id="62" name="Google Shape;62;p14"/>
          <p:cNvSpPr txBox="1"/>
          <p:nvPr/>
        </p:nvSpPr>
        <p:spPr>
          <a:xfrm>
            <a:off x="7498305" y="2477433"/>
            <a:ext cx="4494000" cy="3238800"/>
          </a:xfrm>
          <a:prstGeom prst="rect">
            <a:avLst/>
          </a:prstGeom>
          <a:noFill/>
          <a:ln>
            <a:noFill/>
          </a:ln>
        </p:spPr>
        <p:txBody>
          <a:bodyPr spcFirstLastPara="1" wrap="square" lIns="121900" tIns="121900" rIns="121900" bIns="121900" anchor="t" anchorCtr="0">
            <a:noAutofit/>
          </a:bodyPr>
          <a:lstStyle/>
          <a:p>
            <a:r>
              <a:rPr lang="sk" sz="2400"/>
              <a:t>Doména </a:t>
            </a:r>
            <a:endParaRPr sz="2400"/>
          </a:p>
          <a:p>
            <a:pPr marL="609585" indent="-423323">
              <a:buSzPts val="1400"/>
              <a:buChar char="●"/>
            </a:pPr>
            <a:r>
              <a:rPr lang="sk" sz="2400"/>
              <a:t>medicínske dáta</a:t>
            </a:r>
            <a:endParaRPr sz="2400"/>
          </a:p>
          <a:p>
            <a:pPr marL="609585" indent="-423323">
              <a:buSzPts val="1400"/>
              <a:buChar char="●"/>
            </a:pPr>
            <a:r>
              <a:rPr lang="sk" sz="2400"/>
              <a:t>histologické dáta</a:t>
            </a:r>
            <a:endParaRPr sz="2400"/>
          </a:p>
          <a:p>
            <a:pPr marL="609585" indent="-423323">
              <a:buSzPts val="1400"/>
              <a:buChar char="●"/>
            </a:pPr>
            <a:r>
              <a:rPr lang="sk" sz="2400"/>
              <a:t>obrázky, vizualizácia</a:t>
            </a:r>
            <a:endParaRPr sz="2400"/>
          </a:p>
          <a:p>
            <a:pPr marL="609585" indent="-423323">
              <a:buClr>
                <a:schemeClr val="dk1"/>
              </a:buClr>
              <a:buSzPts val="1400"/>
              <a:buChar char="●"/>
            </a:pPr>
            <a:r>
              <a:rPr lang="sk" sz="2400">
                <a:solidFill>
                  <a:schemeClr val="dk1"/>
                </a:solidFill>
              </a:rPr>
              <a:t>klasifikácia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51467" y="186600"/>
            <a:ext cx="11360800" cy="763600"/>
          </a:xfrm>
          <a:prstGeom prst="rect">
            <a:avLst/>
          </a:prstGeom>
        </p:spPr>
        <p:txBody>
          <a:bodyPr spcFirstLastPara="1" vert="horz" wrap="square" lIns="121900" tIns="121900" rIns="121900" bIns="121900" rtlCol="0" anchor="t" anchorCtr="0">
            <a:noAutofit/>
          </a:bodyPr>
          <a:lstStyle/>
          <a:p>
            <a:pPr algn="ctr"/>
            <a:r>
              <a:rPr lang="sk"/>
              <a:t>Datasety</a:t>
            </a:r>
            <a:endParaRPr/>
          </a:p>
        </p:txBody>
      </p:sp>
      <p:sp>
        <p:nvSpPr>
          <p:cNvPr id="68" name="Google Shape;68;p15"/>
          <p:cNvSpPr txBox="1"/>
          <p:nvPr/>
        </p:nvSpPr>
        <p:spPr>
          <a:xfrm>
            <a:off x="534100" y="950200"/>
            <a:ext cx="5230800" cy="2140800"/>
          </a:xfrm>
          <a:prstGeom prst="rect">
            <a:avLst/>
          </a:prstGeom>
          <a:noFill/>
          <a:ln>
            <a:noFill/>
          </a:ln>
        </p:spPr>
        <p:txBody>
          <a:bodyPr spcFirstLastPara="1" wrap="square" lIns="121900" tIns="121900" rIns="121900" bIns="121900" anchor="t" anchorCtr="0">
            <a:noAutofit/>
          </a:bodyPr>
          <a:lstStyle/>
          <a:p>
            <a:r>
              <a:rPr lang="sk" sz="1600" b="1"/>
              <a:t>Dataset PCAM (PatchCamelyon) </a:t>
            </a:r>
            <a:endParaRPr sz="1600" b="1"/>
          </a:p>
          <a:p>
            <a:r>
              <a:rPr lang="sk" sz="1467"/>
              <a:t>Tvar obrázkov </a:t>
            </a:r>
            <a:r>
              <a:rPr lang="sk" sz="1467">
                <a:solidFill>
                  <a:schemeClr val="dk1"/>
                </a:solidFill>
              </a:rPr>
              <a:t>96x96x3</a:t>
            </a:r>
            <a:endParaRPr sz="1467"/>
          </a:p>
          <a:p>
            <a:endParaRPr sz="1467"/>
          </a:p>
          <a:p>
            <a:r>
              <a:rPr lang="sk" sz="1467"/>
              <a:t>Trenovacia časť 262 144 obrázkov</a:t>
            </a:r>
            <a:endParaRPr sz="1467"/>
          </a:p>
          <a:p>
            <a:r>
              <a:rPr lang="sk" sz="1467">
                <a:solidFill>
                  <a:schemeClr val="dk1"/>
                </a:solidFill>
              </a:rPr>
              <a:t>Testovacia časť 32 768 obrázkov</a:t>
            </a:r>
            <a:endParaRPr sz="1467">
              <a:solidFill>
                <a:schemeClr val="dk1"/>
              </a:solidFill>
            </a:endParaRPr>
          </a:p>
          <a:p>
            <a:r>
              <a:rPr lang="sk" sz="1467">
                <a:solidFill>
                  <a:schemeClr val="dk1"/>
                </a:solidFill>
              </a:rPr>
              <a:t>Validačná časť 32 768 obrázkov</a:t>
            </a:r>
            <a:endParaRPr sz="1467"/>
          </a:p>
        </p:txBody>
      </p:sp>
      <p:sp>
        <p:nvSpPr>
          <p:cNvPr id="69" name="Google Shape;69;p15"/>
          <p:cNvSpPr txBox="1"/>
          <p:nvPr/>
        </p:nvSpPr>
        <p:spPr>
          <a:xfrm>
            <a:off x="4606800" y="950200"/>
            <a:ext cx="5031200" cy="2526400"/>
          </a:xfrm>
          <a:prstGeom prst="rect">
            <a:avLst/>
          </a:prstGeom>
          <a:noFill/>
          <a:ln>
            <a:noFill/>
          </a:ln>
        </p:spPr>
        <p:txBody>
          <a:bodyPr spcFirstLastPara="1" wrap="square" lIns="121900" tIns="121900" rIns="121900" bIns="121900" anchor="t" anchorCtr="0">
            <a:noAutofit/>
          </a:bodyPr>
          <a:lstStyle/>
          <a:p>
            <a:r>
              <a:rPr lang="sk" sz="1600" b="1">
                <a:solidFill>
                  <a:schemeClr val="dk1"/>
                </a:solidFill>
              </a:rPr>
              <a:t>Dataset DAGM</a:t>
            </a:r>
            <a:r>
              <a:rPr lang="sk" sz="1467">
                <a:solidFill>
                  <a:schemeClr val="dk1"/>
                </a:solidFill>
              </a:rPr>
              <a:t> </a:t>
            </a:r>
            <a:endParaRPr sz="1467">
              <a:solidFill>
                <a:schemeClr val="dk1"/>
              </a:solidFill>
            </a:endParaRPr>
          </a:p>
          <a:p>
            <a:r>
              <a:rPr lang="sk" sz="1467">
                <a:solidFill>
                  <a:schemeClr val="dk1"/>
                </a:solidFill>
              </a:rPr>
              <a:t>Tvar obrázkov 512x512 neskôr 96x96</a:t>
            </a:r>
            <a:endParaRPr sz="1467">
              <a:solidFill>
                <a:schemeClr val="dk1"/>
              </a:solidFill>
            </a:endParaRPr>
          </a:p>
          <a:p>
            <a:endParaRPr sz="1467">
              <a:solidFill>
                <a:schemeClr val="dk1"/>
              </a:solidFill>
            </a:endParaRPr>
          </a:p>
          <a:p>
            <a:r>
              <a:rPr lang="sk" sz="1467">
                <a:solidFill>
                  <a:schemeClr val="dk1"/>
                </a:solidFill>
              </a:rPr>
              <a:t>Trenovacia časť </a:t>
            </a:r>
            <a:r>
              <a:rPr lang="sk" sz="1467">
                <a:solidFill>
                  <a:schemeClr val="dk1"/>
                </a:solidFill>
                <a:highlight>
                  <a:srgbClr val="FFFFFF"/>
                </a:highlight>
              </a:rPr>
              <a:t>56 108 </a:t>
            </a:r>
            <a:r>
              <a:rPr lang="sk" sz="1467">
                <a:solidFill>
                  <a:schemeClr val="dk1"/>
                </a:solidFill>
              </a:rPr>
              <a:t>obrázkov</a:t>
            </a:r>
            <a:endParaRPr sz="1467">
              <a:solidFill>
                <a:schemeClr val="dk1"/>
              </a:solidFill>
            </a:endParaRPr>
          </a:p>
          <a:p>
            <a:r>
              <a:rPr lang="sk" sz="1467">
                <a:solidFill>
                  <a:schemeClr val="dk1"/>
                </a:solidFill>
              </a:rPr>
              <a:t>Testovacia časť 22 646 obrázkov</a:t>
            </a:r>
            <a:endParaRPr sz="1467">
              <a:solidFill>
                <a:schemeClr val="dk1"/>
              </a:solidFill>
            </a:endParaRPr>
          </a:p>
          <a:p>
            <a:pPr>
              <a:buClr>
                <a:schemeClr val="dk1"/>
              </a:buClr>
              <a:buSzPts val="1100"/>
            </a:pPr>
            <a:r>
              <a:rPr lang="sk" sz="1467">
                <a:solidFill>
                  <a:schemeClr val="dk1"/>
                </a:solidFill>
              </a:rPr>
              <a:t>Validačná časť 22 646 obrázkov</a:t>
            </a:r>
            <a:endParaRPr sz="1467">
              <a:solidFill>
                <a:schemeClr val="dk1"/>
              </a:solidFill>
              <a:highlight>
                <a:srgbClr val="FFFFFF"/>
              </a:highlight>
            </a:endParaRPr>
          </a:p>
          <a:p>
            <a:endParaRPr sz="2400"/>
          </a:p>
        </p:txBody>
      </p:sp>
      <p:pic>
        <p:nvPicPr>
          <p:cNvPr id="70" name="Google Shape;70;p15"/>
          <p:cNvPicPr preferRelativeResize="0"/>
          <p:nvPr/>
        </p:nvPicPr>
        <p:blipFill>
          <a:blip r:embed="rId3">
            <a:alphaModFix/>
          </a:blip>
          <a:stretch>
            <a:fillRect/>
          </a:stretch>
        </p:blipFill>
        <p:spPr>
          <a:xfrm>
            <a:off x="485667" y="2761867"/>
            <a:ext cx="1219200" cy="1219200"/>
          </a:xfrm>
          <a:prstGeom prst="rect">
            <a:avLst/>
          </a:prstGeom>
          <a:noFill/>
          <a:ln>
            <a:noFill/>
          </a:ln>
        </p:spPr>
      </p:pic>
      <p:pic>
        <p:nvPicPr>
          <p:cNvPr id="71" name="Google Shape;71;p15"/>
          <p:cNvPicPr preferRelativeResize="0"/>
          <p:nvPr/>
        </p:nvPicPr>
        <p:blipFill>
          <a:blip r:embed="rId4">
            <a:alphaModFix/>
          </a:blip>
          <a:stretch>
            <a:fillRect/>
          </a:stretch>
        </p:blipFill>
        <p:spPr>
          <a:xfrm>
            <a:off x="2111033" y="2761867"/>
            <a:ext cx="1219200" cy="1219200"/>
          </a:xfrm>
          <a:prstGeom prst="rect">
            <a:avLst/>
          </a:prstGeom>
          <a:noFill/>
          <a:ln>
            <a:noFill/>
          </a:ln>
        </p:spPr>
      </p:pic>
      <p:pic>
        <p:nvPicPr>
          <p:cNvPr id="72" name="Google Shape;72;p15"/>
          <p:cNvPicPr preferRelativeResize="0"/>
          <p:nvPr/>
        </p:nvPicPr>
        <p:blipFill>
          <a:blip r:embed="rId5">
            <a:alphaModFix/>
          </a:blip>
          <a:stretch>
            <a:fillRect/>
          </a:stretch>
        </p:blipFill>
        <p:spPr>
          <a:xfrm>
            <a:off x="485667" y="4256500"/>
            <a:ext cx="1219200" cy="1219200"/>
          </a:xfrm>
          <a:prstGeom prst="rect">
            <a:avLst/>
          </a:prstGeom>
          <a:noFill/>
          <a:ln>
            <a:noFill/>
          </a:ln>
        </p:spPr>
      </p:pic>
      <p:pic>
        <p:nvPicPr>
          <p:cNvPr id="73" name="Google Shape;73;p15"/>
          <p:cNvPicPr preferRelativeResize="0"/>
          <p:nvPr/>
        </p:nvPicPr>
        <p:blipFill>
          <a:blip r:embed="rId6">
            <a:alphaModFix/>
          </a:blip>
          <a:stretch>
            <a:fillRect/>
          </a:stretch>
        </p:blipFill>
        <p:spPr>
          <a:xfrm>
            <a:off x="2111033" y="4256500"/>
            <a:ext cx="1219200" cy="1219200"/>
          </a:xfrm>
          <a:prstGeom prst="rect">
            <a:avLst/>
          </a:prstGeom>
          <a:noFill/>
          <a:ln>
            <a:noFill/>
          </a:ln>
        </p:spPr>
      </p:pic>
      <p:pic>
        <p:nvPicPr>
          <p:cNvPr id="74" name="Google Shape;74;p15"/>
          <p:cNvPicPr preferRelativeResize="0"/>
          <p:nvPr/>
        </p:nvPicPr>
        <p:blipFill>
          <a:blip r:embed="rId7">
            <a:alphaModFix/>
          </a:blip>
          <a:stretch>
            <a:fillRect/>
          </a:stretch>
        </p:blipFill>
        <p:spPr>
          <a:xfrm>
            <a:off x="7915733" y="186616"/>
            <a:ext cx="2160000" cy="2160000"/>
          </a:xfrm>
          <a:prstGeom prst="rect">
            <a:avLst/>
          </a:prstGeom>
          <a:noFill/>
          <a:ln>
            <a:noFill/>
          </a:ln>
        </p:spPr>
      </p:pic>
      <p:pic>
        <p:nvPicPr>
          <p:cNvPr id="75" name="Google Shape;75;p15"/>
          <p:cNvPicPr preferRelativeResize="0"/>
          <p:nvPr/>
        </p:nvPicPr>
        <p:blipFill>
          <a:blip r:embed="rId8">
            <a:alphaModFix/>
          </a:blip>
          <a:stretch>
            <a:fillRect/>
          </a:stretch>
        </p:blipFill>
        <p:spPr>
          <a:xfrm>
            <a:off x="10258132" y="2126951"/>
            <a:ext cx="1680000" cy="1680000"/>
          </a:xfrm>
          <a:prstGeom prst="rect">
            <a:avLst/>
          </a:prstGeom>
          <a:noFill/>
          <a:ln>
            <a:noFill/>
          </a:ln>
        </p:spPr>
      </p:pic>
      <p:pic>
        <p:nvPicPr>
          <p:cNvPr id="76" name="Google Shape;76;p15"/>
          <p:cNvPicPr preferRelativeResize="0"/>
          <p:nvPr/>
        </p:nvPicPr>
        <p:blipFill>
          <a:blip r:embed="rId9">
            <a:alphaModFix/>
          </a:blip>
          <a:stretch>
            <a:fillRect/>
          </a:stretch>
        </p:blipFill>
        <p:spPr>
          <a:xfrm>
            <a:off x="10258133" y="186600"/>
            <a:ext cx="1680000" cy="1680000"/>
          </a:xfrm>
          <a:prstGeom prst="rect">
            <a:avLst/>
          </a:prstGeom>
          <a:noFill/>
          <a:ln>
            <a:noFill/>
          </a:ln>
        </p:spPr>
      </p:pic>
      <p:pic>
        <p:nvPicPr>
          <p:cNvPr id="77" name="Google Shape;77;p15"/>
          <p:cNvPicPr preferRelativeResize="0"/>
          <p:nvPr/>
        </p:nvPicPr>
        <p:blipFill>
          <a:blip r:embed="rId10">
            <a:alphaModFix/>
          </a:blip>
          <a:stretch>
            <a:fillRect/>
          </a:stretch>
        </p:blipFill>
        <p:spPr>
          <a:xfrm>
            <a:off x="5016000" y="2595133"/>
            <a:ext cx="2160000" cy="2160000"/>
          </a:xfrm>
          <a:prstGeom prst="rect">
            <a:avLst/>
          </a:prstGeom>
          <a:noFill/>
          <a:ln>
            <a:noFill/>
          </a:ln>
        </p:spPr>
      </p:pic>
      <p:pic>
        <p:nvPicPr>
          <p:cNvPr id="78" name="Google Shape;78;p15"/>
          <p:cNvPicPr preferRelativeResize="0"/>
          <p:nvPr/>
        </p:nvPicPr>
        <p:blipFill>
          <a:blip r:embed="rId11">
            <a:alphaModFix/>
          </a:blip>
          <a:stretch>
            <a:fillRect/>
          </a:stretch>
        </p:blipFill>
        <p:spPr>
          <a:xfrm>
            <a:off x="5016000" y="4904267"/>
            <a:ext cx="1680000" cy="1680000"/>
          </a:xfrm>
          <a:prstGeom prst="rect">
            <a:avLst/>
          </a:prstGeom>
          <a:noFill/>
          <a:ln>
            <a:noFill/>
          </a:ln>
        </p:spPr>
      </p:pic>
      <p:pic>
        <p:nvPicPr>
          <p:cNvPr id="79" name="Google Shape;79;p15"/>
          <p:cNvPicPr preferRelativeResize="0"/>
          <p:nvPr/>
        </p:nvPicPr>
        <p:blipFill>
          <a:blip r:embed="rId12">
            <a:alphaModFix/>
          </a:blip>
          <a:stretch>
            <a:fillRect/>
          </a:stretch>
        </p:blipFill>
        <p:spPr>
          <a:xfrm>
            <a:off x="6852867" y="4904267"/>
            <a:ext cx="1680000" cy="1680000"/>
          </a:xfrm>
          <a:prstGeom prst="rect">
            <a:avLst/>
          </a:prstGeom>
          <a:noFill/>
          <a:ln>
            <a:noFill/>
          </a:ln>
        </p:spPr>
      </p:pic>
      <p:sp>
        <p:nvSpPr>
          <p:cNvPr id="80" name="Google Shape;80;p15"/>
          <p:cNvSpPr txBox="1"/>
          <p:nvPr/>
        </p:nvSpPr>
        <p:spPr>
          <a:xfrm>
            <a:off x="7412633" y="4404300"/>
            <a:ext cx="2444800" cy="763600"/>
          </a:xfrm>
          <a:prstGeom prst="rect">
            <a:avLst/>
          </a:prstGeom>
          <a:noFill/>
          <a:ln>
            <a:noFill/>
          </a:ln>
        </p:spPr>
        <p:txBody>
          <a:bodyPr spcFirstLastPara="1" wrap="square" lIns="121900" tIns="121900" rIns="121900" bIns="121900" anchor="t" anchorCtr="0">
            <a:noAutofit/>
          </a:bodyPr>
          <a:lstStyle/>
          <a:p>
            <a:r>
              <a:rPr lang="sk" sz="2400"/>
              <a:t>Typ 1.</a:t>
            </a:r>
            <a:endParaRPr sz="2400"/>
          </a:p>
        </p:txBody>
      </p:sp>
      <p:sp>
        <p:nvSpPr>
          <p:cNvPr id="81" name="Google Shape;81;p15"/>
          <p:cNvSpPr txBox="1"/>
          <p:nvPr/>
        </p:nvSpPr>
        <p:spPr>
          <a:xfrm>
            <a:off x="8339400" y="2383100"/>
            <a:ext cx="2003600" cy="970000"/>
          </a:xfrm>
          <a:prstGeom prst="rect">
            <a:avLst/>
          </a:prstGeom>
          <a:noFill/>
          <a:ln>
            <a:noFill/>
          </a:ln>
        </p:spPr>
        <p:txBody>
          <a:bodyPr spcFirstLastPara="1" wrap="square" lIns="121900" tIns="121900" rIns="121900" bIns="121900" anchor="t" anchorCtr="0">
            <a:noAutofit/>
          </a:bodyPr>
          <a:lstStyle/>
          <a:p>
            <a:r>
              <a:rPr lang="sk" sz="2400"/>
              <a:t>Typ 2.</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40A8A97-3058-4BCE-82E2-6F67690D4CBB}"/>
              </a:ext>
            </a:extLst>
          </p:cNvPr>
          <p:cNvSpPr>
            <a:spLocks noGrp="1"/>
          </p:cNvSpPr>
          <p:nvPr>
            <p:ph type="title"/>
          </p:nvPr>
        </p:nvSpPr>
        <p:spPr/>
        <p:txBody>
          <a:bodyPr/>
          <a:lstStyle/>
          <a:p>
            <a:pPr algn="ctr"/>
            <a:r>
              <a:rPr lang="en-US" dirty="0"/>
              <a:t>Vlas</a:t>
            </a:r>
            <a:r>
              <a:rPr lang="sk-SK" dirty="0"/>
              <a:t>tné riešenie</a:t>
            </a:r>
            <a:endParaRPr lang="en-US" dirty="0"/>
          </a:p>
        </p:txBody>
      </p:sp>
      <p:pic>
        <p:nvPicPr>
          <p:cNvPr id="5" name="Obrázok 4" descr="Obrázok, na ktorom je snímka obrazovky&#10;&#10;Automaticky generovaný popis">
            <a:extLst>
              <a:ext uri="{FF2B5EF4-FFF2-40B4-BE49-F238E27FC236}">
                <a16:creationId xmlns:a16="http://schemas.microsoft.com/office/drawing/2014/main" id="{7F4F25C9-50EA-4B44-9A88-2876DA36A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580" y="1241521"/>
            <a:ext cx="8892851" cy="5207391"/>
          </a:xfrm>
          <a:prstGeom prst="rect">
            <a:avLst/>
          </a:prstGeom>
        </p:spPr>
      </p:pic>
      <p:sp>
        <p:nvSpPr>
          <p:cNvPr id="6" name="BlokTextu 5">
            <a:extLst>
              <a:ext uri="{FF2B5EF4-FFF2-40B4-BE49-F238E27FC236}">
                <a16:creationId xmlns:a16="http://schemas.microsoft.com/office/drawing/2014/main" id="{8BB5C6D8-1CEC-4A05-8A44-7925806A87E7}"/>
              </a:ext>
            </a:extLst>
          </p:cNvPr>
          <p:cNvSpPr txBox="1"/>
          <p:nvPr/>
        </p:nvSpPr>
        <p:spPr>
          <a:xfrm>
            <a:off x="347768" y="1259894"/>
            <a:ext cx="2929035" cy="2585323"/>
          </a:xfrm>
          <a:prstGeom prst="rect">
            <a:avLst/>
          </a:prstGeom>
          <a:noFill/>
        </p:spPr>
        <p:txBody>
          <a:bodyPr wrap="square" rtlCol="0">
            <a:spAutoFit/>
          </a:bodyPr>
          <a:lstStyle/>
          <a:p>
            <a:r>
              <a:rPr lang="sk-SK" dirty="0"/>
              <a:t>Základná architektúra</a:t>
            </a:r>
            <a:endParaRPr lang="en-US" dirty="0"/>
          </a:p>
          <a:p>
            <a:r>
              <a:rPr lang="en-US" dirty="0"/>
              <a:t>Unet s </a:t>
            </a:r>
            <a:r>
              <a:rPr lang="sk-SK" dirty="0"/>
              <a:t>hĺbkou 9</a:t>
            </a:r>
          </a:p>
          <a:p>
            <a:endParaRPr lang="sk-SK" dirty="0"/>
          </a:p>
          <a:p>
            <a:endParaRPr lang="sk-SK" dirty="0"/>
          </a:p>
          <a:p>
            <a:endParaRPr lang="sk-SK" dirty="0"/>
          </a:p>
          <a:p>
            <a:endParaRPr lang="sk-SK" dirty="0"/>
          </a:p>
          <a:p>
            <a:endParaRPr lang="sk-SK" dirty="0"/>
          </a:p>
          <a:p>
            <a:endParaRPr lang="sk-SK" dirty="0"/>
          </a:p>
          <a:p>
            <a:endParaRPr lang="sk-SK" dirty="0"/>
          </a:p>
        </p:txBody>
      </p:sp>
      <p:pic>
        <p:nvPicPr>
          <p:cNvPr id="7" name="Obrázok 6">
            <a:extLst>
              <a:ext uri="{FF2B5EF4-FFF2-40B4-BE49-F238E27FC236}">
                <a16:creationId xmlns:a16="http://schemas.microsoft.com/office/drawing/2014/main" id="{EAA91708-AB4A-49A8-B27D-5EB7A2E8C7CE}"/>
              </a:ext>
            </a:extLst>
          </p:cNvPr>
          <p:cNvPicPr>
            <a:picLocks noChangeAspect="1"/>
          </p:cNvPicPr>
          <p:nvPr/>
        </p:nvPicPr>
        <p:blipFill>
          <a:blip r:embed="rId4"/>
          <a:stretch>
            <a:fillRect/>
          </a:stretch>
        </p:blipFill>
        <p:spPr>
          <a:xfrm>
            <a:off x="155511" y="4538913"/>
            <a:ext cx="4828204" cy="2274093"/>
          </a:xfrm>
          <a:prstGeom prst="rect">
            <a:avLst/>
          </a:prstGeom>
        </p:spPr>
      </p:pic>
      <p:sp>
        <p:nvSpPr>
          <p:cNvPr id="8" name="BlokTextu 7">
            <a:extLst>
              <a:ext uri="{FF2B5EF4-FFF2-40B4-BE49-F238E27FC236}">
                <a16:creationId xmlns:a16="http://schemas.microsoft.com/office/drawing/2014/main" id="{2B87FDB6-1F31-4E9A-9897-328452DB2FAB}"/>
              </a:ext>
            </a:extLst>
          </p:cNvPr>
          <p:cNvSpPr txBox="1"/>
          <p:nvPr/>
        </p:nvSpPr>
        <p:spPr>
          <a:xfrm>
            <a:off x="0" y="4215747"/>
            <a:ext cx="5063996" cy="646331"/>
          </a:xfrm>
          <a:prstGeom prst="rect">
            <a:avLst/>
          </a:prstGeom>
          <a:noFill/>
        </p:spPr>
        <p:txBody>
          <a:bodyPr wrap="square" rtlCol="0">
            <a:spAutoFit/>
          </a:bodyPr>
          <a:lstStyle/>
          <a:p>
            <a:r>
              <a:rPr lang="sk-SK" dirty="0"/>
              <a:t>Pseudokód implementácie jednej celej Unet vrstvy</a:t>
            </a:r>
            <a:endParaRPr lang="en-US" dirty="0"/>
          </a:p>
          <a:p>
            <a:endParaRPr lang="en-US" dirty="0"/>
          </a:p>
        </p:txBody>
      </p:sp>
    </p:spTree>
    <p:extLst>
      <p:ext uri="{BB962C8B-B14F-4D97-AF65-F5344CB8AC3E}">
        <p14:creationId xmlns:p14="http://schemas.microsoft.com/office/powerpoint/2010/main" val="354647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A40809A-F4DE-46B3-8BF1-BE488E36A31B}"/>
              </a:ext>
            </a:extLst>
          </p:cNvPr>
          <p:cNvSpPr>
            <a:spLocks noGrp="1"/>
          </p:cNvSpPr>
          <p:nvPr>
            <p:ph type="title"/>
          </p:nvPr>
        </p:nvSpPr>
        <p:spPr/>
        <p:txBody>
          <a:bodyPr/>
          <a:lstStyle/>
          <a:p>
            <a:pPr algn="ctr"/>
            <a:r>
              <a:rPr lang="en-US" dirty="0"/>
              <a:t>Alternat</a:t>
            </a:r>
            <a:r>
              <a:rPr lang="sk-SK" dirty="0"/>
              <a:t>ívne riešenia</a:t>
            </a:r>
            <a:endParaRPr lang="en-US" dirty="0"/>
          </a:p>
        </p:txBody>
      </p:sp>
      <p:sp>
        <p:nvSpPr>
          <p:cNvPr id="3" name="Zástupný objekt pre text 2">
            <a:extLst>
              <a:ext uri="{FF2B5EF4-FFF2-40B4-BE49-F238E27FC236}">
                <a16:creationId xmlns:a16="http://schemas.microsoft.com/office/drawing/2014/main" id="{6BF4759C-1F7F-4798-B939-94D4389E438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395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04C4F5E-677E-4F4B-A3E6-B603DAAF00FE}"/>
              </a:ext>
            </a:extLst>
          </p:cNvPr>
          <p:cNvSpPr>
            <a:spLocks noGrp="1"/>
          </p:cNvSpPr>
          <p:nvPr>
            <p:ph type="title"/>
          </p:nvPr>
        </p:nvSpPr>
        <p:spPr/>
        <p:txBody>
          <a:bodyPr/>
          <a:lstStyle/>
          <a:p>
            <a:pPr algn="ctr"/>
            <a:r>
              <a:rPr lang="sk-SK" dirty="0"/>
              <a:t>Výsledky pre PCAM dataset</a:t>
            </a:r>
            <a:endParaRPr lang="en-US" dirty="0"/>
          </a:p>
        </p:txBody>
      </p:sp>
      <p:pic>
        <p:nvPicPr>
          <p:cNvPr id="4" name="Obrázok 3">
            <a:extLst>
              <a:ext uri="{FF2B5EF4-FFF2-40B4-BE49-F238E27FC236}">
                <a16:creationId xmlns:a16="http://schemas.microsoft.com/office/drawing/2014/main" id="{3B81C152-21F4-4671-9399-A04171AC7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053" y="2026103"/>
            <a:ext cx="9383525" cy="2805793"/>
          </a:xfrm>
          <a:prstGeom prst="rect">
            <a:avLst/>
          </a:prstGeom>
        </p:spPr>
      </p:pic>
    </p:spTree>
    <p:extLst>
      <p:ext uri="{BB962C8B-B14F-4D97-AF65-F5344CB8AC3E}">
        <p14:creationId xmlns:p14="http://schemas.microsoft.com/office/powerpoint/2010/main" val="3213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2D73BD-C8D0-436A-8372-E6B6BCDB9118}"/>
              </a:ext>
            </a:extLst>
          </p:cNvPr>
          <p:cNvSpPr>
            <a:spLocks noGrp="1"/>
          </p:cNvSpPr>
          <p:nvPr>
            <p:ph type="title"/>
          </p:nvPr>
        </p:nvSpPr>
        <p:spPr/>
        <p:txBody>
          <a:bodyPr/>
          <a:lstStyle/>
          <a:p>
            <a:pPr algn="ctr"/>
            <a:r>
              <a:rPr lang="sk-SK" dirty="0"/>
              <a:t>Výsledky pre DAGM dataset</a:t>
            </a:r>
            <a:endParaRPr lang="en-US" dirty="0"/>
          </a:p>
        </p:txBody>
      </p:sp>
      <p:pic>
        <p:nvPicPr>
          <p:cNvPr id="5" name="Obrázok 4">
            <a:extLst>
              <a:ext uri="{FF2B5EF4-FFF2-40B4-BE49-F238E27FC236}">
                <a16:creationId xmlns:a16="http://schemas.microsoft.com/office/drawing/2014/main" id="{72FE8A93-C0B7-46B7-B7E4-4B5E4FE07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721" y="2099389"/>
            <a:ext cx="9417437" cy="2829216"/>
          </a:xfrm>
          <a:prstGeom prst="rect">
            <a:avLst/>
          </a:prstGeom>
        </p:spPr>
      </p:pic>
    </p:spTree>
    <p:extLst>
      <p:ext uri="{BB962C8B-B14F-4D97-AF65-F5344CB8AC3E}">
        <p14:creationId xmlns:p14="http://schemas.microsoft.com/office/powerpoint/2010/main" val="86430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69BFBC8-2BC9-4BBF-AC02-A8404B578D37}"/>
              </a:ext>
            </a:extLst>
          </p:cNvPr>
          <p:cNvSpPr>
            <a:spLocks noGrp="1"/>
          </p:cNvSpPr>
          <p:nvPr>
            <p:ph type="title"/>
          </p:nvPr>
        </p:nvSpPr>
        <p:spPr/>
        <p:txBody>
          <a:bodyPr/>
          <a:lstStyle/>
          <a:p>
            <a:pPr algn="ctr"/>
            <a:r>
              <a:rPr lang="sk-SK" dirty="0"/>
              <a:t>Otázky?</a:t>
            </a:r>
            <a:endParaRPr lang="en-US" dirty="0"/>
          </a:p>
        </p:txBody>
      </p:sp>
      <p:sp>
        <p:nvSpPr>
          <p:cNvPr id="5" name="BlokTextu 4">
            <a:extLst>
              <a:ext uri="{FF2B5EF4-FFF2-40B4-BE49-F238E27FC236}">
                <a16:creationId xmlns:a16="http://schemas.microsoft.com/office/drawing/2014/main" id="{FC74F9BC-A547-432F-A1E7-2A15DE686DF1}"/>
              </a:ext>
            </a:extLst>
          </p:cNvPr>
          <p:cNvSpPr txBox="1"/>
          <p:nvPr/>
        </p:nvSpPr>
        <p:spPr>
          <a:xfrm>
            <a:off x="1160015" y="2814222"/>
            <a:ext cx="9871969" cy="3354765"/>
          </a:xfrm>
          <a:prstGeom prst="rect">
            <a:avLst/>
          </a:prstGeom>
          <a:noFill/>
        </p:spPr>
        <p:txBody>
          <a:bodyPr wrap="square" rtlCol="0">
            <a:spAutoFit/>
          </a:bodyPr>
          <a:lstStyle/>
          <a:p>
            <a:pPr algn="ctr"/>
            <a:r>
              <a:rPr lang="sk-SK" sz="4400" dirty="0">
                <a:latin typeface="+mj-lt"/>
                <a:cs typeface="Times New Roman" panose="02020603050405020304" pitchFamily="18" charset="0"/>
              </a:rPr>
              <a:t>Osnova</a:t>
            </a:r>
          </a:p>
          <a:p>
            <a:pPr marL="342900" indent="-342900">
              <a:buAutoNum type="arabicPeriod"/>
            </a:pPr>
            <a:r>
              <a:rPr lang="sk-SK" sz="2800" dirty="0">
                <a:latin typeface="Times New Roman" panose="02020603050405020304" pitchFamily="18" charset="0"/>
                <a:cs typeface="Times New Roman" panose="02020603050405020304" pitchFamily="18" charset="0"/>
              </a:rPr>
              <a:t>Téma a doména</a:t>
            </a:r>
          </a:p>
          <a:p>
            <a:pPr marL="342900" indent="-342900">
              <a:buAutoNum type="arabicPeriod"/>
            </a:pPr>
            <a:r>
              <a:rPr lang="sk-SK" sz="2800" dirty="0">
                <a:latin typeface="Times New Roman" panose="02020603050405020304" pitchFamily="18" charset="0"/>
                <a:cs typeface="Times New Roman" panose="02020603050405020304" pitchFamily="18" charset="0"/>
              </a:rPr>
              <a:t>Datasety</a:t>
            </a:r>
          </a:p>
          <a:p>
            <a:pPr marL="342900" indent="-342900">
              <a:buAutoNum type="arabicPeriod"/>
            </a:pPr>
            <a:r>
              <a:rPr lang="sk-SK" sz="2800" dirty="0">
                <a:latin typeface="Times New Roman" panose="02020603050405020304" pitchFamily="18" charset="0"/>
                <a:cs typeface="Times New Roman" panose="02020603050405020304" pitchFamily="18" charset="0"/>
              </a:rPr>
              <a:t>Vlastné riešenie</a:t>
            </a:r>
          </a:p>
          <a:p>
            <a:pPr marL="342900" indent="-342900">
              <a:buAutoNum type="arabicPeriod"/>
            </a:pPr>
            <a:r>
              <a:rPr lang="sk-SK" sz="2800" dirty="0">
                <a:latin typeface="Times New Roman" panose="02020603050405020304" pitchFamily="18" charset="0"/>
                <a:cs typeface="Times New Roman" panose="02020603050405020304" pitchFamily="18" charset="0"/>
              </a:rPr>
              <a:t>Alternatívne riešenia</a:t>
            </a:r>
          </a:p>
          <a:p>
            <a:pPr marL="342900" indent="-342900">
              <a:buAutoNum type="arabicPeriod"/>
            </a:pPr>
            <a:r>
              <a:rPr lang="sk-SK" sz="2800" dirty="0">
                <a:latin typeface="Times New Roman" panose="02020603050405020304" pitchFamily="18" charset="0"/>
                <a:cs typeface="Times New Roman" panose="02020603050405020304" pitchFamily="18" charset="0"/>
              </a:rPr>
              <a:t>Výsledky pre PCAM dataset</a:t>
            </a:r>
          </a:p>
          <a:p>
            <a:pPr marL="342900" indent="-342900">
              <a:buAutoNum type="arabicPeriod"/>
            </a:pPr>
            <a:r>
              <a:rPr lang="sk-SK" sz="2800" dirty="0">
                <a:latin typeface="Times New Roman" panose="02020603050405020304" pitchFamily="18" charset="0"/>
                <a:cs typeface="Times New Roman" panose="02020603050405020304" pitchFamily="18" charset="0"/>
              </a:rPr>
              <a:t>Výsledky pre DAGM dataset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011583"/>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404</Words>
  <Application>Microsoft Office PowerPoint</Application>
  <PresentationFormat>Širokouhlá</PresentationFormat>
  <Paragraphs>57</Paragraphs>
  <Slides>8</Slides>
  <Notes>4</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8</vt:i4>
      </vt:variant>
    </vt:vector>
  </HeadingPairs>
  <TitlesOfParts>
    <vt:vector size="13" baseType="lpstr">
      <vt:lpstr>Arial</vt:lpstr>
      <vt:lpstr>Calibri</vt:lpstr>
      <vt:lpstr>Calibri Light</vt:lpstr>
      <vt:lpstr>Times New Roman</vt:lpstr>
      <vt:lpstr>Motív Office</vt:lpstr>
      <vt:lpstr>Bakalárska práca</vt:lpstr>
      <vt:lpstr>Téma a doména</vt:lpstr>
      <vt:lpstr>Datasety</vt:lpstr>
      <vt:lpstr>Vlastné riešenie</vt:lpstr>
      <vt:lpstr>Alternatívne riešenia</vt:lpstr>
      <vt:lpstr>Výsledky pre PCAM dataset</vt:lpstr>
      <vt:lpstr>Výsledky pre DAGM dataset</vt:lpstr>
      <vt:lpstr>Otázky?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Bakalársky projekt</dc:title>
  <dc:creator>Matej Horniak</dc:creator>
  <cp:lastModifiedBy>Matej Horniak</cp:lastModifiedBy>
  <cp:revision>4</cp:revision>
  <dcterms:created xsi:type="dcterms:W3CDTF">2020-06-02T13:22:45Z</dcterms:created>
  <dcterms:modified xsi:type="dcterms:W3CDTF">2020-06-02T13:53:51Z</dcterms:modified>
</cp:coreProperties>
</file>