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3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5" r:id="rId2"/>
    <p:sldId id="281" r:id="rId3"/>
    <p:sldId id="280" r:id="rId4"/>
    <p:sldId id="277" r:id="rId5"/>
    <p:sldId id="278" r:id="rId6"/>
    <p:sldId id="259" r:id="rId7"/>
    <p:sldId id="261" r:id="rId8"/>
    <p:sldId id="270" r:id="rId9"/>
    <p:sldId id="269" r:id="rId10"/>
    <p:sldId id="262" r:id="rId11"/>
    <p:sldId id="271" r:id="rId12"/>
    <p:sldId id="272" r:id="rId13"/>
    <p:sldId id="266" r:id="rId14"/>
    <p:sldId id="268" r:id="rId15"/>
    <p:sldId id="273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27E16E-B1DE-431C-88C6-076DA9977FAA}">
  <a:tblStyle styleId="{A827E16E-B1DE-431C-88C6-076DA9977F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4E134E-A5D5-4D38-A619-EB3A2DCB130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6690" autoAdjust="0"/>
  </p:normalViewPr>
  <p:slideViewPr>
    <p:cSldViewPr snapToGrid="0">
      <p:cViewPr varScale="1">
        <p:scale>
          <a:sx n="126" d="100"/>
          <a:sy n="126" d="100"/>
        </p:scale>
        <p:origin x="1230" y="108"/>
      </p:cViewPr>
      <p:guideLst>
        <p:guide orient="horz" pos="1688"/>
        <p:guide pos="2880"/>
        <p:guide orient="horz" pos="577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604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728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5613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754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06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edbf2f7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edbf2f7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b2e3c5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b2e3c5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4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dbf2f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dbf2f7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dbf2f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dbf2f7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07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dbf2f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dbf2f7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993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be67b3e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be67b3e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53EC69-B421-407D-8E0D-5B5776772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" sz="4400" dirty="0"/>
              <a:t>Spracovanie obrazových dát metódami umelej inteligencie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26D267-0FEF-44B8-81F9-18A671258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Matej Horniak</a:t>
            </a:r>
          </a:p>
          <a:p>
            <a:endParaRPr lang="en-US" dirty="0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EC75D47-1A4B-49A7-AD1A-224B094A2C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320925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0000" y="9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Backpropagation</a:t>
            </a:r>
            <a:endParaRPr dirty="0"/>
          </a:p>
        </p:txBody>
      </p:sp>
      <p:pic>
        <p:nvPicPr>
          <p:cNvPr id="4" name="Obrázok 3" descr="Obrázok, na ktorom je text, objekt, čierne, ovocie&#10;&#10;Automaticky generovaný popis">
            <a:extLst>
              <a:ext uri="{FF2B5EF4-FFF2-40B4-BE49-F238E27FC236}">
                <a16:creationId xmlns:a16="http://schemas.microsoft.com/office/drawing/2014/main" id="{DBA0A822-47E6-4200-AEAB-7C61DCCC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7" y="662700"/>
            <a:ext cx="2512616" cy="409576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C63FE57-D2DB-4129-BD02-5CC6B3C8C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10" y="720280"/>
            <a:ext cx="2736000" cy="160999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2DAE087-0C5F-4A1D-A66D-070F493E5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154" y="720280"/>
            <a:ext cx="2736000" cy="3702940"/>
          </a:xfrm>
          <a:prstGeom prst="rect">
            <a:avLst/>
          </a:prstGeom>
        </p:spPr>
      </p:pic>
      <p:graphicFrame>
        <p:nvGraphicFramePr>
          <p:cNvPr id="6" name="Tabuľka 4">
            <a:extLst>
              <a:ext uri="{FF2B5EF4-FFF2-40B4-BE49-F238E27FC236}">
                <a16:creationId xmlns:a16="http://schemas.microsoft.com/office/drawing/2014/main" id="{200C2163-CD86-4003-9D1D-E7709D4B4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3084"/>
              </p:ext>
            </p:extLst>
          </p:nvPr>
        </p:nvGraphicFramePr>
        <p:xfrm>
          <a:off x="5954701" y="2571750"/>
          <a:ext cx="2736000" cy="777240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1293204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18252762"/>
                    </a:ext>
                  </a:extLst>
                </a:gridCol>
              </a:tblGrid>
              <a:tr h="25687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Testovan</a:t>
                      </a:r>
                      <a:r>
                        <a:rPr lang="sk-SK" sz="1100" b="1" dirty="0"/>
                        <a:t>é kombinácie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14014"/>
                  </a:ext>
                </a:extLst>
              </a:tr>
              <a:tr h="256876"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Počet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Veľkosť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292"/>
                  </a:ext>
                </a:extLst>
              </a:tr>
              <a:tr h="2568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16, 32, 64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3x3, 5x5, 7x7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393223"/>
                  </a:ext>
                </a:extLst>
              </a:tr>
            </a:tbl>
          </a:graphicData>
        </a:graphic>
      </p:graphicFrame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EEDDC094-F36D-49D0-823F-3E98427D1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10</a:t>
            </a:fld>
            <a:endParaRPr lang="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0000" y="9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Autoencoder</a:t>
            </a:r>
            <a:endParaRPr dirty="0"/>
          </a:p>
        </p:txBody>
      </p:sp>
      <p:pic>
        <p:nvPicPr>
          <p:cNvPr id="7" name="Obrázok 6" descr="Obrázok, na ktorom je text, budova, znak, ovocie&#10;&#10;Automaticky generovaný popis">
            <a:extLst>
              <a:ext uri="{FF2B5EF4-FFF2-40B4-BE49-F238E27FC236}">
                <a16:creationId xmlns:a16="http://schemas.microsoft.com/office/drawing/2014/main" id="{2D558303-30F6-4161-8A93-E81EBCCF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3" y="662700"/>
            <a:ext cx="2603386" cy="4096800"/>
          </a:xfrm>
          <a:prstGeom prst="rect">
            <a:avLst/>
          </a:prstGeom>
        </p:spPr>
      </p:pic>
      <p:pic>
        <p:nvPicPr>
          <p:cNvPr id="2" name="Obrázok 1">
            <a:extLst>
              <a:ext uri="{FF2B5EF4-FFF2-40B4-BE49-F238E27FC236}">
                <a16:creationId xmlns:a16="http://schemas.microsoft.com/office/drawing/2014/main" id="{82204C03-DD68-4B10-B21E-5920B198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274" y="662699"/>
            <a:ext cx="2736000" cy="3720173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A3AFD2DD-8E4B-449D-9AC6-23D06595B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721" y="662699"/>
            <a:ext cx="2647619" cy="1647619"/>
          </a:xfrm>
          <a:prstGeom prst="rect">
            <a:avLst/>
          </a:prstGeom>
        </p:spPr>
      </p:pic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1E8EDA11-3E80-419A-8C66-FD9E28C1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53551"/>
              </p:ext>
            </p:extLst>
          </p:nvPr>
        </p:nvGraphicFramePr>
        <p:xfrm>
          <a:off x="5876164" y="2567936"/>
          <a:ext cx="2815976" cy="844587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407988">
                  <a:extLst>
                    <a:ext uri="{9D8B030D-6E8A-4147-A177-3AD203B41FA5}">
                      <a16:colId xmlns:a16="http://schemas.microsoft.com/office/drawing/2014/main" val="1129320426"/>
                    </a:ext>
                  </a:extLst>
                </a:gridCol>
                <a:gridCol w="1407988">
                  <a:extLst>
                    <a:ext uri="{9D8B030D-6E8A-4147-A177-3AD203B41FA5}">
                      <a16:colId xmlns:a16="http://schemas.microsoft.com/office/drawing/2014/main" val="218252762"/>
                    </a:ext>
                  </a:extLst>
                </a:gridCol>
              </a:tblGrid>
              <a:tr h="2815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Testovan</a:t>
                      </a:r>
                      <a:r>
                        <a:rPr lang="sk-SK" sz="1100" b="1" dirty="0"/>
                        <a:t>é kombinácie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14014"/>
                  </a:ext>
                </a:extLst>
              </a:tr>
              <a:tr h="281529"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Počet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Veľkosť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292"/>
                  </a:ext>
                </a:extLst>
              </a:tr>
              <a:tr h="2815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16, 32, 64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3x3, 5x5, 7x7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393223"/>
                  </a:ext>
                </a:extLst>
              </a:tr>
            </a:tbl>
          </a:graphicData>
        </a:graphic>
      </p:graphicFrame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321BED1-66F4-41BF-9DBD-AA8C716FE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11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51275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0000" y="9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Gáborové filtre</a:t>
            </a:r>
            <a:endParaRPr dirty="0"/>
          </a:p>
        </p:txBody>
      </p:sp>
      <p:pic>
        <p:nvPicPr>
          <p:cNvPr id="7" name="Obrázok 6" descr="Obrázok, na ktorom je počítač&#10;&#10;Automaticky generovaný popis">
            <a:extLst>
              <a:ext uri="{FF2B5EF4-FFF2-40B4-BE49-F238E27FC236}">
                <a16:creationId xmlns:a16="http://schemas.microsoft.com/office/drawing/2014/main" id="{F5CAAC0D-6C57-407A-B63E-93120042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3" y="726782"/>
            <a:ext cx="3772443" cy="261498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1AB46EA-4919-458C-9A78-C70B50D9B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80" y="659916"/>
            <a:ext cx="2736000" cy="382366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6AC4BEE-20AC-4ECC-9886-3ED782518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009" y="3193323"/>
            <a:ext cx="2736000" cy="1560866"/>
          </a:xfrm>
          <a:prstGeom prst="rect">
            <a:avLst/>
          </a:prstGeom>
        </p:spPr>
      </p:pic>
      <p:graphicFrame>
        <p:nvGraphicFramePr>
          <p:cNvPr id="8" name="Tabuľka 4">
            <a:extLst>
              <a:ext uri="{FF2B5EF4-FFF2-40B4-BE49-F238E27FC236}">
                <a16:creationId xmlns:a16="http://schemas.microsoft.com/office/drawing/2014/main" id="{A1E24912-860C-40AE-A5CA-77423123B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03502"/>
              </p:ext>
            </p:extLst>
          </p:nvPr>
        </p:nvGraphicFramePr>
        <p:xfrm>
          <a:off x="461766" y="3435996"/>
          <a:ext cx="2736000" cy="777240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1293204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18252762"/>
                    </a:ext>
                  </a:extLst>
                </a:gridCol>
              </a:tblGrid>
              <a:tr h="1909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Testovan</a:t>
                      </a:r>
                      <a:r>
                        <a:rPr lang="sk-SK" sz="1100" b="1" dirty="0"/>
                        <a:t>é kombinácie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14014"/>
                  </a:ext>
                </a:extLst>
              </a:tr>
              <a:tr h="190900"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Počet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Veľkosť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292"/>
                  </a:ext>
                </a:extLst>
              </a:tr>
              <a:tr h="1909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16, 32, 64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5x5, 7x7, 9x9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393223"/>
                  </a:ext>
                </a:extLst>
              </a:tr>
            </a:tbl>
          </a:graphicData>
        </a:graphic>
      </p:graphicFrame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95BB3726-B91B-4F6B-B49C-2592E2822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12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270639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360000" y="90000"/>
            <a:ext cx="86742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Porovnanie výsledkov pre PCAM dataset</a:t>
            </a:r>
            <a:endParaRPr sz="28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F0201B1-E5C6-4E73-BCA9-A998F4980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76946"/>
            <a:ext cx="8229600" cy="2460755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86370A0D-8F7E-4185-8B7F-2B68F5EF9A27}"/>
              </a:ext>
            </a:extLst>
          </p:cNvPr>
          <p:cNvSpPr txBox="1"/>
          <p:nvPr/>
        </p:nvSpPr>
        <p:spPr>
          <a:xfrm>
            <a:off x="394562" y="3853053"/>
            <a:ext cx="290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porovnanie sie</a:t>
            </a:r>
            <a:r>
              <a:rPr lang="sk-SK" dirty="0"/>
              <a:t>ť bez špeciálneho/alternatívnej metódy generovania filtrov </a:t>
            </a:r>
            <a:endParaRPr lang="en-US" dirty="0"/>
          </a:p>
        </p:txBody>
      </p:sp>
      <p:graphicFrame>
        <p:nvGraphicFramePr>
          <p:cNvPr id="7" name="Tabuľka 8">
            <a:extLst>
              <a:ext uri="{FF2B5EF4-FFF2-40B4-BE49-F238E27FC236}">
                <a16:creationId xmlns:a16="http://schemas.microsoft.com/office/drawing/2014/main" id="{F20C9DFA-8D48-4CC0-B2F4-E2A0E6DA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78595"/>
              </p:ext>
            </p:extLst>
          </p:nvPr>
        </p:nvGraphicFramePr>
        <p:xfrm>
          <a:off x="3313980" y="3950773"/>
          <a:ext cx="3797712" cy="609600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265904">
                  <a:extLst>
                    <a:ext uri="{9D8B030D-6E8A-4147-A177-3AD203B41FA5}">
                      <a16:colId xmlns:a16="http://schemas.microsoft.com/office/drawing/2014/main" val="3126203435"/>
                    </a:ext>
                  </a:extLst>
                </a:gridCol>
                <a:gridCol w="1265904">
                  <a:extLst>
                    <a:ext uri="{9D8B030D-6E8A-4147-A177-3AD203B41FA5}">
                      <a16:colId xmlns:a16="http://schemas.microsoft.com/office/drawing/2014/main" val="1476567321"/>
                    </a:ext>
                  </a:extLst>
                </a:gridCol>
                <a:gridCol w="1265904">
                  <a:extLst>
                    <a:ext uri="{9D8B030D-6E8A-4147-A177-3AD203B41FA5}">
                      <a16:colId xmlns:a16="http://schemas.microsoft.com/office/drawing/2014/main" val="1195587415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Architektúra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Úplnosť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F1 skóre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98291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Unet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13232"/>
                  </a:ext>
                </a:extLst>
              </a:tr>
            </a:tbl>
          </a:graphicData>
        </a:graphic>
      </p:graphicFrame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8ED4D99-B689-4330-B729-6A94251F2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13</a:t>
            </a:fld>
            <a:endParaRPr lang="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74E6F7-BE0C-44D4-BB77-6E68EFE6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0" y="90000"/>
            <a:ext cx="8520600" cy="572700"/>
          </a:xfrm>
        </p:spPr>
        <p:txBody>
          <a:bodyPr/>
          <a:lstStyle/>
          <a:p>
            <a:pPr algn="ctr"/>
            <a:r>
              <a:rPr lang="sk-SK" dirty="0"/>
              <a:t>Porovnanie výsledkov pre DAGM dataset</a:t>
            </a:r>
            <a:br>
              <a:rPr lang="sk-SK" dirty="0"/>
            </a:b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1569DF0-14DF-46FE-AFEC-D5B8369F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5030"/>
            <a:ext cx="8231621" cy="2472970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CC9F7BF0-A698-41CC-B52A-21D0137F3027}"/>
              </a:ext>
            </a:extLst>
          </p:cNvPr>
          <p:cNvSpPr txBox="1"/>
          <p:nvPr/>
        </p:nvSpPr>
        <p:spPr>
          <a:xfrm>
            <a:off x="394562" y="3854053"/>
            <a:ext cx="290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porovnanie sie</a:t>
            </a:r>
            <a:r>
              <a:rPr lang="sk-SK" dirty="0"/>
              <a:t>ť bez špeciálneho/alternatívnej metódy generovania filtrov </a:t>
            </a:r>
            <a:endParaRPr lang="en-US" dirty="0"/>
          </a:p>
        </p:txBody>
      </p:sp>
      <p:graphicFrame>
        <p:nvGraphicFramePr>
          <p:cNvPr id="8" name="Tabuľka 8">
            <a:extLst>
              <a:ext uri="{FF2B5EF4-FFF2-40B4-BE49-F238E27FC236}">
                <a16:creationId xmlns:a16="http://schemas.microsoft.com/office/drawing/2014/main" id="{2F6B960F-18B8-47FB-9326-634CA4AC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51011"/>
              </p:ext>
            </p:extLst>
          </p:nvPr>
        </p:nvGraphicFramePr>
        <p:xfrm>
          <a:off x="3319394" y="3951773"/>
          <a:ext cx="3797712" cy="609600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265904">
                  <a:extLst>
                    <a:ext uri="{9D8B030D-6E8A-4147-A177-3AD203B41FA5}">
                      <a16:colId xmlns:a16="http://schemas.microsoft.com/office/drawing/2014/main" val="3126203435"/>
                    </a:ext>
                  </a:extLst>
                </a:gridCol>
                <a:gridCol w="1265904">
                  <a:extLst>
                    <a:ext uri="{9D8B030D-6E8A-4147-A177-3AD203B41FA5}">
                      <a16:colId xmlns:a16="http://schemas.microsoft.com/office/drawing/2014/main" val="1476567321"/>
                    </a:ext>
                  </a:extLst>
                </a:gridCol>
                <a:gridCol w="1265904">
                  <a:extLst>
                    <a:ext uri="{9D8B030D-6E8A-4147-A177-3AD203B41FA5}">
                      <a16:colId xmlns:a16="http://schemas.microsoft.com/office/drawing/2014/main" val="1195587415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Architektúra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Úplnosť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F1 skóre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98291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Unet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r>
                        <a:rPr lang="sk-SK" dirty="0"/>
                        <a:t>0</a:t>
                      </a:r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13232"/>
                  </a:ext>
                </a:extLst>
              </a:tr>
            </a:tbl>
          </a:graphicData>
        </a:graphic>
      </p:graphicFrame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CC7A4F83-0488-45D5-9674-CDCF8CF31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14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3824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10BD3-54AD-4E3B-AC53-3F21F648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60943"/>
            <a:ext cx="8520600" cy="572700"/>
          </a:xfrm>
        </p:spPr>
        <p:txBody>
          <a:bodyPr/>
          <a:lstStyle/>
          <a:p>
            <a:pPr algn="ctr"/>
            <a:r>
              <a:rPr lang="sk-SK" dirty="0"/>
              <a:t>Zhrnutie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6D9D7AE-7DB2-40AC-88C7-CBFE95E1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Najlepšie výsledky</a:t>
            </a:r>
          </a:p>
          <a:p>
            <a:pPr marL="114300" indent="0">
              <a:buNone/>
            </a:pPr>
            <a:r>
              <a:rPr lang="sk-SK" dirty="0">
                <a:solidFill>
                  <a:schemeClr val="tx1"/>
                </a:solidFill>
              </a:rPr>
              <a:t>PCAM – Backpropagation 85.96% s 3x3 veľkosťou filtrov a 64 počet filtrov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DAGM</a:t>
            </a:r>
            <a:r>
              <a:rPr lang="sk-SK" dirty="0">
                <a:solidFill>
                  <a:schemeClr val="tx1"/>
                </a:solidFill>
              </a:rPr>
              <a:t> – Autoencoder </a:t>
            </a:r>
            <a:r>
              <a:rPr lang="en-US" dirty="0">
                <a:solidFill>
                  <a:schemeClr val="tx1"/>
                </a:solidFill>
              </a:rPr>
              <a:t>95.88</a:t>
            </a:r>
            <a:r>
              <a:rPr lang="sk-SK" dirty="0">
                <a:solidFill>
                  <a:schemeClr val="tx1"/>
                </a:solidFill>
              </a:rPr>
              <a:t>% s 7x7 veľkosťou filtrov a 32 počet filtrov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sk-SK" sz="2000" b="1" dirty="0">
                <a:solidFill>
                  <a:schemeClr val="tx1"/>
                </a:solidFill>
              </a:rPr>
              <a:t>Najhoršie výsledky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PCAM</a:t>
            </a:r>
            <a:r>
              <a:rPr lang="sk-SK" dirty="0">
                <a:solidFill>
                  <a:schemeClr val="tx1"/>
                </a:solidFill>
              </a:rPr>
              <a:t> – Gáborové filtre 49.97% s 9x9 veľkosťou filtrov a 32 počet filtrov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sk-SK" dirty="0">
                <a:solidFill>
                  <a:schemeClr val="tx1"/>
                </a:solidFill>
              </a:rPr>
              <a:t>DAGM – Gáborové filtre  89.9% s 7x7 veľkosťou filtrov a 16 počet filtrov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02F8106-DCC1-4C38-BFB1-7C315C87D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15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89290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F9D8-382D-40FC-B428-4951A630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0286"/>
            <a:ext cx="8520600" cy="572700"/>
          </a:xfrm>
        </p:spPr>
        <p:txBody>
          <a:bodyPr/>
          <a:lstStyle/>
          <a:p>
            <a:pPr algn="ctr"/>
            <a:r>
              <a:rPr lang="sk-SK" dirty="0"/>
              <a:t>Sumarizácia</a:t>
            </a:r>
            <a:br>
              <a:rPr lang="sk-SK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CC4-693C-491F-BE05-4625AD8E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1262"/>
            <a:ext cx="8229600" cy="3416400"/>
          </a:xfrm>
        </p:spPr>
        <p:txBody>
          <a:bodyPr/>
          <a:lstStyle/>
          <a:p>
            <a:pPr marL="114300" indent="0">
              <a:buNone/>
            </a:pPr>
            <a:r>
              <a:rPr lang="sk-SK" dirty="0"/>
              <a:t>Histologické dáta PCAM dataset</a:t>
            </a:r>
          </a:p>
          <a:p>
            <a:pPr marL="114300" indent="0">
              <a:buNone/>
            </a:pPr>
            <a:r>
              <a:rPr lang="sk-SK" dirty="0"/>
              <a:t>Obrazy textúrových povrchov DAGM dataset</a:t>
            </a:r>
          </a:p>
          <a:p>
            <a:pPr marL="114300" indent="0">
              <a:buNone/>
            </a:pPr>
            <a:r>
              <a:rPr lang="en-US" dirty="0"/>
              <a:t>Unet architekt</a:t>
            </a:r>
            <a:r>
              <a:rPr lang="sk-SK" dirty="0"/>
              <a:t>ú</a:t>
            </a:r>
            <a:r>
              <a:rPr lang="en-US" dirty="0"/>
              <a:t>ra</a:t>
            </a:r>
          </a:p>
          <a:p>
            <a:pPr marL="114300" indent="0">
              <a:buNone/>
            </a:pPr>
            <a:r>
              <a:rPr lang="en-US" dirty="0"/>
              <a:t>Transfer learning</a:t>
            </a:r>
          </a:p>
          <a:p>
            <a:pPr marL="114300" indent="0">
              <a:buNone/>
            </a:pPr>
            <a:r>
              <a:rPr lang="en-US" dirty="0"/>
              <a:t>Backpropagation</a:t>
            </a:r>
          </a:p>
          <a:p>
            <a:pPr marL="114300" indent="0">
              <a:buNone/>
            </a:pPr>
            <a:r>
              <a:rPr lang="en-US" dirty="0"/>
              <a:t>Autoencoder</a:t>
            </a:r>
          </a:p>
          <a:p>
            <a:pPr marL="114300" indent="0">
              <a:buNone/>
            </a:pPr>
            <a:r>
              <a:rPr lang="en-US" dirty="0"/>
              <a:t>G</a:t>
            </a:r>
            <a:r>
              <a:rPr lang="sk-SK" dirty="0"/>
              <a:t>á</a:t>
            </a:r>
            <a:r>
              <a:rPr lang="en-US" dirty="0"/>
              <a:t>borov</a:t>
            </a:r>
            <a:r>
              <a:rPr lang="sk-SK" dirty="0"/>
              <a:t>é filtre</a:t>
            </a:r>
          </a:p>
          <a:p>
            <a:pPr marL="114300" indent="0">
              <a:buNone/>
            </a:pPr>
            <a:r>
              <a:rPr lang="sk-SK" dirty="0"/>
              <a:t>Porovnanie výsledkov</a:t>
            </a:r>
          </a:p>
          <a:p>
            <a:pPr>
              <a:buFont typeface="+mj-lt"/>
              <a:buAutoNum type="arabicPeriod"/>
            </a:pPr>
            <a:endParaRPr lang="sk-SK" dirty="0"/>
          </a:p>
          <a:p>
            <a:pPr>
              <a:buFont typeface="+mj-lt"/>
              <a:buAutoNum type="arabicPeriod"/>
            </a:pPr>
            <a:endParaRPr lang="sk-SK" dirty="0"/>
          </a:p>
          <a:p>
            <a:pPr>
              <a:buFont typeface="+mj-lt"/>
              <a:buAutoNum type="arabicPeriod"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E76D776-9374-4E8E-97A0-47B228167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16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285840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4C32E83-D50A-4ED7-98CF-C9BAEB23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Motivácia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A51ADCA-8969-4B63-9FC2-091FFFA0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Neur</a:t>
            </a:r>
            <a:r>
              <a:rPr lang="sk-SK" dirty="0">
                <a:solidFill>
                  <a:schemeClr val="tx1"/>
                </a:solidFill>
              </a:rPr>
              <a:t>ónové siete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Spracovanie obrazov</a:t>
            </a:r>
            <a:r>
              <a:rPr lang="sk-SK" dirty="0">
                <a:solidFill>
                  <a:schemeClr val="tx1"/>
                </a:solidFill>
              </a:rPr>
              <a:t>ých dát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sk-SK" dirty="0">
                <a:solidFill>
                  <a:schemeClr val="tx1"/>
                </a:solidFill>
              </a:rPr>
              <a:t>onvolučné neurónové siete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1E98286-D3A3-4589-AC95-DF319F067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2</a:t>
            </a:fld>
            <a:endParaRPr lang="sk" dirty="0"/>
          </a:p>
        </p:txBody>
      </p:sp>
      <p:pic>
        <p:nvPicPr>
          <p:cNvPr id="7" name="Obrázok 6" descr="Obrázok, na ktorom je tehla, klietka&#10;&#10;Automaticky generovaný popis">
            <a:extLst>
              <a:ext uri="{FF2B5EF4-FFF2-40B4-BE49-F238E27FC236}">
                <a16:creationId xmlns:a16="http://schemas.microsoft.com/office/drawing/2014/main" id="{01BD2E2C-7A6A-4159-A1EF-598B3F04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t="3309" r="11394"/>
          <a:stretch/>
        </p:blipFill>
        <p:spPr>
          <a:xfrm>
            <a:off x="3962400" y="1017724"/>
            <a:ext cx="4724400" cy="3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D87F-75EB-4AC3-BEDC-7E7BB5B5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sk" dirty="0"/>
              <a:t>ieľ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35D1-B054-4BD6-AC3C-32FA97E5D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dk1"/>
                </a:solidFill>
              </a:rPr>
              <a:t>Porovnanie úspešnosti jednotlivých metód pre generovanie filtrov</a:t>
            </a:r>
          </a:p>
          <a:p>
            <a:r>
              <a:rPr lang="sk-SK" dirty="0">
                <a:solidFill>
                  <a:schemeClr val="dk1"/>
                </a:solidFill>
              </a:rPr>
              <a:t>Prvé vrstvy</a:t>
            </a:r>
            <a:r>
              <a:rPr lang="en-US" dirty="0">
                <a:solidFill>
                  <a:schemeClr val="dk1"/>
                </a:solidFill>
              </a:rPr>
              <a:t> v </a:t>
            </a:r>
            <a:r>
              <a:rPr lang="sk-SK" dirty="0">
                <a:solidFill>
                  <a:schemeClr val="dk1"/>
                </a:solidFill>
              </a:rPr>
              <a:t>konvolučných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sk-SK" dirty="0">
                <a:solidFill>
                  <a:schemeClr val="dk1"/>
                </a:solidFill>
              </a:rPr>
              <a:t>neurónových sieťach</a:t>
            </a:r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E02FCD-07C7-45C2-8181-A19E913AE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3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8719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F0A7-2965-4A95-AAE3-F2B5ADE0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Jednotlivé metódy generovania filtrov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8371-8A29-498D-9F13-91637A174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dk1"/>
                </a:solidFill>
              </a:rPr>
              <a:t>Automatické generovani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sk-SK" dirty="0">
                <a:solidFill>
                  <a:schemeClr val="dk1"/>
                </a:solidFill>
              </a:rPr>
              <a:t> filtrov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Backpropagation</a:t>
            </a:r>
            <a:endParaRPr lang="sk-SK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Autoencoder</a:t>
            </a:r>
            <a:endParaRPr lang="sk-SK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Transfer learning</a:t>
            </a:r>
          </a:p>
          <a:p>
            <a:pPr marL="596900" lvl="1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r>
              <a:rPr lang="sk-SK" dirty="0">
                <a:solidFill>
                  <a:schemeClr val="dk1"/>
                </a:solidFill>
              </a:rPr>
              <a:t>Manuálne generovani</a:t>
            </a:r>
            <a:r>
              <a:rPr lang="en-US" dirty="0">
                <a:solidFill>
                  <a:schemeClr val="dk1"/>
                </a:solidFill>
              </a:rPr>
              <a:t>e </a:t>
            </a:r>
            <a:r>
              <a:rPr lang="sk-SK" dirty="0">
                <a:solidFill>
                  <a:schemeClr val="dk1"/>
                </a:solidFill>
              </a:rPr>
              <a:t>filtrov</a:t>
            </a:r>
          </a:p>
          <a:p>
            <a:pPr lvl="1"/>
            <a:r>
              <a:rPr lang="sk-SK" dirty="0">
                <a:solidFill>
                  <a:schemeClr val="dk1"/>
                </a:solidFill>
              </a:rPr>
              <a:t>Gáborové filtre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693F791-024E-4520-AC63-CDD1B83F8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4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6857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F4B9-E294-4BC3-927A-501ABAF1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" dirty="0"/>
              <a:t>Doména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1067-0356-4D4B-8D06-B02A9EF04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Medicínske dáta – histologické</a:t>
            </a:r>
          </a:p>
          <a:p>
            <a:pPr lvl="1"/>
            <a:r>
              <a:rPr lang="sk-SK" dirty="0">
                <a:solidFill>
                  <a:schemeClr val="tx1"/>
                </a:solidFill>
              </a:rPr>
              <a:t>Klasifikácia výskytu rakoviny</a:t>
            </a:r>
          </a:p>
          <a:p>
            <a:pPr lvl="1"/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Obrazy textúrových povrchov</a:t>
            </a:r>
          </a:p>
          <a:p>
            <a:pPr lvl="1"/>
            <a:r>
              <a:rPr lang="sk-SK" dirty="0">
                <a:solidFill>
                  <a:schemeClr val="tx1"/>
                </a:solidFill>
              </a:rPr>
              <a:t>Klasifikácia výskytu objektu</a:t>
            </a:r>
          </a:p>
          <a:p>
            <a:pPr lvl="1"/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Python, Keras, Tensorflow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934E659-738F-47B4-8C4E-6F9BE8B2A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5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59088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35D36AA-59A4-4F24-A3E8-EF6D3CBE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6" t="4246" r="2652" b="1907"/>
          <a:stretch/>
        </p:blipFill>
        <p:spPr>
          <a:xfrm>
            <a:off x="4804218" y="2426700"/>
            <a:ext cx="3216685" cy="2572132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88600" y="13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dirty="0"/>
              <a:t>Datasety</a:t>
            </a:r>
            <a:endParaRPr dirty="0"/>
          </a:p>
        </p:txBody>
      </p:sp>
      <p:sp>
        <p:nvSpPr>
          <p:cNvPr id="73" name="Google Shape;73;p16"/>
          <p:cNvSpPr txBox="1"/>
          <p:nvPr/>
        </p:nvSpPr>
        <p:spPr>
          <a:xfrm>
            <a:off x="411241" y="712650"/>
            <a:ext cx="3923100" cy="176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 b="1" dirty="0"/>
              <a:t>Dataset PCAM (PatchCamelyon) </a:t>
            </a:r>
            <a:endParaRPr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/>
              <a:t>Tvar obrázkov </a:t>
            </a:r>
            <a:r>
              <a:rPr lang="sk" sz="1100" dirty="0">
                <a:solidFill>
                  <a:schemeClr val="dk1"/>
                </a:solidFill>
              </a:rPr>
              <a:t>96x96x3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algn="just"/>
            <a:r>
              <a:rPr lang="sk-SK" sz="1100" dirty="0">
                <a:solidFill>
                  <a:schemeClr val="dk1"/>
                </a:solidFill>
              </a:rPr>
              <a:t>Pomer pozitívnych a negatívnych vstupov je 1 ku 1</a:t>
            </a:r>
            <a:endParaRPr sz="1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/>
              <a:t>Trenovacia časť 262 144 obrázkov</a:t>
            </a:r>
            <a:r>
              <a:rPr lang="sk" sz="1100" dirty="0">
                <a:solidFill>
                  <a:schemeClr val="dk1"/>
                </a:solidFill>
              </a:rPr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>
                <a:solidFill>
                  <a:schemeClr val="dk1"/>
                </a:solidFill>
              </a:rPr>
              <a:t>Testovacia časť 32 768 obrázkov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>
                <a:solidFill>
                  <a:schemeClr val="dk1"/>
                </a:solidFill>
              </a:rPr>
              <a:t>Validačná časť 32 768 obrázkov</a:t>
            </a:r>
            <a:endParaRPr sz="1100" dirty="0"/>
          </a:p>
        </p:txBody>
      </p:sp>
      <p:sp>
        <p:nvSpPr>
          <p:cNvPr id="74" name="Google Shape;74;p16"/>
          <p:cNvSpPr txBox="1"/>
          <p:nvPr/>
        </p:nvSpPr>
        <p:spPr>
          <a:xfrm>
            <a:off x="4804218" y="712650"/>
            <a:ext cx="37734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 b="1" dirty="0">
                <a:solidFill>
                  <a:schemeClr val="dk1"/>
                </a:solidFill>
              </a:rPr>
              <a:t>Dataset DAGM</a:t>
            </a:r>
            <a:r>
              <a:rPr lang="sk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>
                <a:solidFill>
                  <a:schemeClr val="dk1"/>
                </a:solidFill>
              </a:rPr>
              <a:t>Tvar obrázkov 512x512 neskôr 96x96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>
                <a:solidFill>
                  <a:schemeClr val="dk1"/>
                </a:solidFill>
              </a:rPr>
              <a:t>Pomer pozitívnych a negatívnych vstupov je 1 ku 2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>
                <a:solidFill>
                  <a:schemeClr val="dk1"/>
                </a:solidFill>
              </a:rPr>
              <a:t>Trenovacia časť </a:t>
            </a:r>
            <a:r>
              <a:rPr lang="sk" sz="1100" dirty="0">
                <a:solidFill>
                  <a:schemeClr val="dk1"/>
                </a:solidFill>
                <a:highlight>
                  <a:srgbClr val="FFFFFF"/>
                </a:highlight>
              </a:rPr>
              <a:t>56 108 </a:t>
            </a:r>
            <a:r>
              <a:rPr lang="sk" sz="1100" dirty="0">
                <a:solidFill>
                  <a:schemeClr val="dk1"/>
                </a:solidFill>
              </a:rPr>
              <a:t>obrázkov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 dirty="0">
                <a:solidFill>
                  <a:schemeClr val="dk1"/>
                </a:solidFill>
              </a:rPr>
              <a:t>Testovacia časť 22 646 obrázkov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 dirty="0">
                <a:solidFill>
                  <a:schemeClr val="dk1"/>
                </a:solidFill>
              </a:rPr>
              <a:t>Validačná časť 22 646 obrázkov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6A502BAB-5C72-457B-8897-DD162708C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5" t="2600" r="10829" b="7791"/>
          <a:stretch/>
        </p:blipFill>
        <p:spPr>
          <a:xfrm>
            <a:off x="458570" y="2607450"/>
            <a:ext cx="3319056" cy="2210633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887AA4D-AFF1-4126-8634-495D168D1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6</a:t>
            </a:fld>
            <a:endParaRPr lang="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699" y="1225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dirty="0"/>
              <a:t>Vlastné riešenie</a:t>
            </a:r>
            <a:endParaRPr dirty="0"/>
          </a:p>
        </p:txBody>
      </p:sp>
      <p:graphicFrame>
        <p:nvGraphicFramePr>
          <p:cNvPr id="2" name="Tabuľka 2">
            <a:extLst>
              <a:ext uri="{FF2B5EF4-FFF2-40B4-BE49-F238E27FC236}">
                <a16:creationId xmlns:a16="http://schemas.microsoft.com/office/drawing/2014/main" id="{A703A258-F116-400F-A0D2-05DE1F89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37343"/>
              </p:ext>
            </p:extLst>
          </p:nvPr>
        </p:nvGraphicFramePr>
        <p:xfrm>
          <a:off x="1309822" y="1123936"/>
          <a:ext cx="6533536" cy="3505200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2481640">
                  <a:extLst>
                    <a:ext uri="{9D8B030D-6E8A-4147-A177-3AD203B41FA5}">
                      <a16:colId xmlns:a16="http://schemas.microsoft.com/office/drawing/2014/main" val="835018245"/>
                    </a:ext>
                  </a:extLst>
                </a:gridCol>
                <a:gridCol w="1652373">
                  <a:extLst>
                    <a:ext uri="{9D8B030D-6E8A-4147-A177-3AD203B41FA5}">
                      <a16:colId xmlns:a16="http://schemas.microsoft.com/office/drawing/2014/main" val="4011462407"/>
                    </a:ext>
                  </a:extLst>
                </a:gridCol>
                <a:gridCol w="2399523">
                  <a:extLst>
                    <a:ext uri="{9D8B030D-6E8A-4147-A177-3AD203B41FA5}">
                      <a16:colId xmlns:a16="http://schemas.microsoft.com/office/drawing/2014/main" val="2387795637"/>
                    </a:ext>
                  </a:extLst>
                </a:gridCol>
              </a:tblGrid>
              <a:tr h="303820">
                <a:tc gridSpan="3">
                  <a:txBody>
                    <a:bodyPr/>
                    <a:lstStyle/>
                    <a:p>
                      <a:pPr algn="ctr"/>
                      <a:r>
                        <a:rPr lang="sk-SK" sz="1400" b="1" dirty="0"/>
                        <a:t>Známe architektúry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71133"/>
                  </a:ext>
                </a:extLst>
              </a:tr>
              <a:tr h="276200">
                <a:tc gridSpan="2">
                  <a:txBody>
                    <a:bodyPr/>
                    <a:lstStyle/>
                    <a:p>
                      <a:pPr algn="ctr"/>
                      <a:r>
                        <a:rPr lang="sk-SK" sz="1400" b="1" dirty="0"/>
                        <a:t>Typ architektúry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b="1" dirty="0"/>
                        <a:t>Úspešnosť architektúry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321806"/>
                  </a:ext>
                </a:extLst>
              </a:tr>
              <a:tr h="248580">
                <a:tc gridSpan="2"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ResNet s hĺbkou 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0.672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41262"/>
                  </a:ext>
                </a:extLst>
              </a:tr>
              <a:tr h="248580">
                <a:tc gridSpan="2"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VGG s hĺbkou </a:t>
                      </a:r>
                      <a:r>
                        <a:rPr lang="en-US" sz="11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71847"/>
                  </a:ext>
                </a:extLst>
              </a:tr>
              <a:tr h="248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Unet </a:t>
                      </a:r>
                      <a:r>
                        <a:rPr lang="sk-SK" sz="1100" dirty="0"/>
                        <a:t>s hĺbkou</a:t>
                      </a:r>
                      <a:r>
                        <a:rPr lang="en-US" sz="1100" dirty="0"/>
                        <a:t> 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24031"/>
                  </a:ext>
                </a:extLst>
              </a:tr>
              <a:tr h="3038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Vlastn</a:t>
                      </a:r>
                      <a:r>
                        <a:rPr lang="sk-SK" sz="1400" b="1" dirty="0"/>
                        <a:t>é siete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74969"/>
                  </a:ext>
                </a:extLst>
              </a:tr>
              <a:tr h="276200">
                <a:tc>
                  <a:txBody>
                    <a:bodyPr/>
                    <a:lstStyle/>
                    <a:p>
                      <a:pPr algn="ctr"/>
                      <a:r>
                        <a:rPr lang="sk-SK" sz="1400" b="1" dirty="0"/>
                        <a:t>Počet konvolučných vrstiev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b="1" dirty="0"/>
                        <a:t>Veľkosť filtrov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sz="1400" b="1" dirty="0"/>
                        <a:t>Úspešnosť </a:t>
                      </a:r>
                      <a:r>
                        <a:rPr lang="en-US" sz="1400" b="1" dirty="0"/>
                        <a:t>modela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684100"/>
                  </a:ext>
                </a:extLst>
              </a:tr>
              <a:tr h="248580">
                <a:tc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3 konvolučné. vr.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2x3 1x5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66851"/>
                  </a:ext>
                </a:extLst>
              </a:tr>
              <a:tr h="24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sz="1100" dirty="0"/>
                        <a:t>3 konvolučné. vr.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1x3 2x5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152813"/>
                  </a:ext>
                </a:extLst>
              </a:tr>
              <a:tr h="248580">
                <a:tc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3 konvolučné. vr. </a:t>
                      </a:r>
                      <a:r>
                        <a:rPr lang="en-US" sz="1100" dirty="0"/>
                        <a:t>b</a:t>
                      </a:r>
                      <a:r>
                        <a:rPr lang="sk-SK" sz="1100" dirty="0"/>
                        <a:t>ez dropout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2x3 1x5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4250"/>
                  </a:ext>
                </a:extLst>
              </a:tr>
              <a:tr h="2485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r>
                        <a:rPr lang="sk-SK" sz="1100" dirty="0"/>
                        <a:t> konvolučné. vr.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2x5 3x3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81956"/>
                  </a:ext>
                </a:extLst>
              </a:tr>
              <a:tr h="2485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r>
                        <a:rPr lang="sk-SK" sz="1100" dirty="0"/>
                        <a:t> konvolučné. vr.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869096"/>
                  </a:ext>
                </a:extLst>
              </a:tr>
            </a:tbl>
          </a:graphicData>
        </a:graphic>
      </p:graphicFrame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D02BA9D-66A3-4D2F-B8EE-52FEAA9FF4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7</a:t>
            </a:fld>
            <a:endParaRPr lang="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6FBAD-4411-4A70-AE79-B4231DF7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76780"/>
            <a:ext cx="8520600" cy="572700"/>
          </a:xfrm>
        </p:spPr>
        <p:txBody>
          <a:bodyPr/>
          <a:lstStyle/>
          <a:p>
            <a:pPr algn="ctr"/>
            <a:r>
              <a:rPr lang="sk-SK" dirty="0"/>
              <a:t>Návrh vlastného riešenia</a:t>
            </a:r>
            <a:endParaRPr lang="en-US" dirty="0"/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C487C592-3E7C-4067-8400-5EA2C607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1" y="698340"/>
            <a:ext cx="7464755" cy="4371140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B21454C-06F4-4E7E-971E-3DE577440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8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7120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B5B475-0982-4FBB-AF60-5D893294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0000"/>
            <a:ext cx="8520600" cy="572700"/>
          </a:xfrm>
        </p:spPr>
        <p:txBody>
          <a:bodyPr/>
          <a:lstStyle/>
          <a:p>
            <a:pPr algn="ctr"/>
            <a:r>
              <a:rPr lang="sk" dirty="0"/>
              <a:t>Transfer learning</a:t>
            </a:r>
            <a:endParaRPr lang="en-US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36B475C-93CB-481E-A978-D0B365C0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0" y="716365"/>
            <a:ext cx="2736000" cy="371077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4C7642E3-88D3-444F-ABAA-C15D3A7BA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100" y="2516484"/>
            <a:ext cx="3558754" cy="1551252"/>
          </a:xfrm>
          <a:prstGeom prst="rect">
            <a:avLst/>
          </a:prstGeom>
        </p:spPr>
      </p:pic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7DF30C23-3746-4469-81BB-204EB85D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282"/>
              </p:ext>
            </p:extLst>
          </p:nvPr>
        </p:nvGraphicFramePr>
        <p:xfrm>
          <a:off x="3156004" y="901086"/>
          <a:ext cx="5536136" cy="1448165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175916">
                  <a:extLst>
                    <a:ext uri="{9D8B030D-6E8A-4147-A177-3AD203B41FA5}">
                      <a16:colId xmlns:a16="http://schemas.microsoft.com/office/drawing/2014/main" val="1801425783"/>
                    </a:ext>
                  </a:extLst>
                </a:gridCol>
                <a:gridCol w="1000580">
                  <a:extLst>
                    <a:ext uri="{9D8B030D-6E8A-4147-A177-3AD203B41FA5}">
                      <a16:colId xmlns:a16="http://schemas.microsoft.com/office/drawing/2014/main" val="1947636844"/>
                    </a:ext>
                  </a:extLst>
                </a:gridCol>
                <a:gridCol w="1514263">
                  <a:extLst>
                    <a:ext uri="{9D8B030D-6E8A-4147-A177-3AD203B41FA5}">
                      <a16:colId xmlns:a16="http://schemas.microsoft.com/office/drawing/2014/main" val="3736328997"/>
                    </a:ext>
                  </a:extLst>
                </a:gridCol>
                <a:gridCol w="1845377">
                  <a:extLst>
                    <a:ext uri="{9D8B030D-6E8A-4147-A177-3AD203B41FA5}">
                      <a16:colId xmlns:a16="http://schemas.microsoft.com/office/drawing/2014/main" val="990319110"/>
                    </a:ext>
                  </a:extLst>
                </a:gridCol>
              </a:tblGrid>
              <a:tr h="3123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to 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DAGM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45959"/>
                  </a:ext>
                </a:extLst>
              </a:tr>
              <a:tr h="283954">
                <a:tc rowSpan="2">
                  <a:txBody>
                    <a:bodyPr/>
                    <a:lstStyle/>
                    <a:p>
                      <a:pPr algn="ctr"/>
                      <a:r>
                        <a:rPr lang="sk-SK" sz="1200" b="1" dirty="0"/>
                        <a:t>ResNet 152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="1" dirty="0"/>
                        <a:t>Úplnosť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33451"/>
                  </a:ext>
                </a:extLst>
              </a:tr>
              <a:tr h="28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="1" dirty="0"/>
                        <a:t>F1 skóre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0.6412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04639"/>
                  </a:ext>
                </a:extLst>
              </a:tr>
              <a:tr h="283954">
                <a:tc rowSpan="2">
                  <a:txBody>
                    <a:bodyPr/>
                    <a:lstStyle/>
                    <a:p>
                      <a:pPr algn="ctr"/>
                      <a:r>
                        <a:rPr lang="sk-SK" sz="1200" b="1" dirty="0"/>
                        <a:t>VGG 16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="1" dirty="0"/>
                        <a:t>Úplnosť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0.5002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35649"/>
                  </a:ext>
                </a:extLst>
              </a:tr>
              <a:tr h="28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="1" dirty="0"/>
                        <a:t>F1 skóre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0.4995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0.6627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60678"/>
                  </a:ext>
                </a:extLst>
              </a:tr>
            </a:tbl>
          </a:graphicData>
        </a:graphic>
      </p:graphicFrame>
      <p:graphicFrame>
        <p:nvGraphicFramePr>
          <p:cNvPr id="6" name="Tabuľka 4">
            <a:extLst>
              <a:ext uri="{FF2B5EF4-FFF2-40B4-BE49-F238E27FC236}">
                <a16:creationId xmlns:a16="http://schemas.microsoft.com/office/drawing/2014/main" id="{9A30051B-3799-462F-A76D-D0679F0E8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74444"/>
              </p:ext>
            </p:extLst>
          </p:nvPr>
        </p:nvGraphicFramePr>
        <p:xfrm>
          <a:off x="5380720" y="3595296"/>
          <a:ext cx="3307978" cy="944880"/>
        </p:xfrm>
        <a:graphic>
          <a:graphicData uri="http://schemas.openxmlformats.org/drawingml/2006/table">
            <a:tbl>
              <a:tblPr firstRow="1" bandRow="1">
                <a:tableStyleId>{A827E16E-B1DE-431C-88C6-076DA9977FAA}</a:tableStyleId>
              </a:tblPr>
              <a:tblGrid>
                <a:gridCol w="1653989">
                  <a:extLst>
                    <a:ext uri="{9D8B030D-6E8A-4147-A177-3AD203B41FA5}">
                      <a16:colId xmlns:a16="http://schemas.microsoft.com/office/drawing/2014/main" val="1129320426"/>
                    </a:ext>
                  </a:extLst>
                </a:gridCol>
                <a:gridCol w="1653989">
                  <a:extLst>
                    <a:ext uri="{9D8B030D-6E8A-4147-A177-3AD203B41FA5}">
                      <a16:colId xmlns:a16="http://schemas.microsoft.com/office/drawing/2014/main" val="218252762"/>
                    </a:ext>
                  </a:extLst>
                </a:gridCol>
              </a:tblGrid>
              <a:tr h="1909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Testovan</a:t>
                      </a:r>
                      <a:r>
                        <a:rPr lang="sk-SK" sz="1100" b="1" dirty="0"/>
                        <a:t>é kombinácie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14014"/>
                  </a:ext>
                </a:extLst>
              </a:tr>
              <a:tr h="1909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Pou</a:t>
                      </a:r>
                      <a:r>
                        <a:rPr lang="sk-SK" sz="1100" b="1" dirty="0"/>
                        <a:t>žitý model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100" b="1" dirty="0"/>
                        <a:t>Počet trénovateľných filtrov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292"/>
                  </a:ext>
                </a:extLst>
              </a:tr>
              <a:tr h="190900">
                <a:tc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ResNet, VGG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100" dirty="0"/>
                        <a:t>15, 20, 35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393223"/>
                  </a:ext>
                </a:extLst>
              </a:tr>
            </a:tbl>
          </a:graphicData>
        </a:graphic>
      </p:graphicFrame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DC4CBBC-B60F-4F55-95D8-765EDC3B7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 smtClean="0"/>
              <a:t>9</a:t>
            </a:fld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880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449</Words>
  <Application>Microsoft Office PowerPoint</Application>
  <PresentationFormat>Prezentácia na obrazovke (16:9)</PresentationFormat>
  <Paragraphs>161</Paragraphs>
  <Slides>16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Spracovanie obrazových dát metódami umelej inteligencie</vt:lpstr>
      <vt:lpstr>Motivácia</vt:lpstr>
      <vt:lpstr>Cieľ</vt:lpstr>
      <vt:lpstr>Jednotlivé metódy generovania filtrov </vt:lpstr>
      <vt:lpstr>Doména</vt:lpstr>
      <vt:lpstr>Datasety</vt:lpstr>
      <vt:lpstr>Vlastné riešenie</vt:lpstr>
      <vt:lpstr>Návrh vlastného riešenia</vt:lpstr>
      <vt:lpstr>Transfer learning</vt:lpstr>
      <vt:lpstr>Backpropagation</vt:lpstr>
      <vt:lpstr>Autoencoder</vt:lpstr>
      <vt:lpstr>Gáborové filtre</vt:lpstr>
      <vt:lpstr>Prezentácia programu PowerPoint</vt:lpstr>
      <vt:lpstr>Porovnanie výsledkov pre DAGM dataset </vt:lpstr>
      <vt:lpstr>Zhrnutie</vt:lpstr>
      <vt:lpstr>Sumarizácia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Bakalársky projekt</dc:title>
  <dc:creator>Kristína Bilasová</dc:creator>
  <cp:lastModifiedBy>Matej Horniak</cp:lastModifiedBy>
  <cp:revision>56</cp:revision>
  <dcterms:modified xsi:type="dcterms:W3CDTF">2020-06-16T12:39:08Z</dcterms:modified>
</cp:coreProperties>
</file>