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redný štýl 2 - zvýrazneni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26438-5028-4B8D-BA58-89650C741740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D39D3-73CA-4496-B3B1-3FD9AB49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D39D3-73CA-4496-B3B1-3FD9AB490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2A553-9306-4856-B8D5-1473CDA43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790308-A719-4F98-A040-2071E633E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D8471CB-7AB0-4E97-AB50-4C3AFF97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895550-4D76-459D-ADEB-D8FB790B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16537C-C84F-4042-9389-0446EDBF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5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B7AD30-F064-4580-882B-1680F47F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FEE8E2B-B748-4E33-AA6C-16146340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6F4E7FA-090A-4666-BB43-CE921D4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C5C2B04-7754-43FA-80B4-180F5B09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4CDBAE6-46D9-4DF3-A733-2B02983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7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4AB3909-37F1-42D8-87FA-6D53D3427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8F436D5-2683-4DD9-984E-1671D4459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D01AF13-DB3E-4EE1-BAE1-3E1FC1D4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2B1CF17-D7C9-4C2D-B10D-BFAE650A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006AAFD-2A7A-4B30-A13B-D14CDC82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202343-DCC1-4326-9022-F5BFC37D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FE6568-081C-4071-9476-91D3294C3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B1F2BCD-3DF7-4A95-81A8-383CAD48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9A0D11D-93F7-42A9-AA73-69F9F019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E2E1758-9061-40FF-8194-6AD78718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D63026-AE1A-4C8F-93D5-2612CD48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D0F33B65-3BA7-47B7-A2A6-AF5791F18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7E91774-674F-40FA-8FDF-BBEB1A94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DEF9A9A-C6A6-4A85-985E-C9DDBD5F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8C747BA-4EF5-47FB-9CF1-8A8C87D5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5AD0E-325E-4430-8E18-92E07932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1D9F8B-2732-45B1-8283-C696D8D58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2DBAA2A-9FB0-4D57-9445-E487CB819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87FCA9C-D50B-4505-A998-6278FA5E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298E73F-3D43-470B-90FC-439D9D3A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543C500-4BCF-4E6C-8481-76BC9E5C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C124B-6002-4C46-B577-0F105770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B0096AA-A047-4081-A3BD-2A8E1AF1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7A3D85F-842A-4C53-BC7E-7E5BA41BD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A652A596-D8E0-4846-9223-A9C53989B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D5945B6-CE63-4D4D-A181-1BB09B53E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B286B8D-C6FA-49FC-A8A1-6FB3D5D4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E2A191B-0CAA-4F3B-BED9-547A0170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4A92BF5-A6F9-4AD0-9708-3A5C97AE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0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F276BA-F149-4832-8CE1-13F0DDEA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42B558AF-F3C6-4FF6-8370-5F4A24D0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4F905C0-7B53-4EEA-B148-684DBF6B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EF321E9-6AF0-4EA8-80CA-30B48660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4D1C6536-C010-47CA-BDAC-EAAA3181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3EC4D0E-EED3-4F37-8B26-3C3290D3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7690771-F0E7-44FA-966F-15703A24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0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A902F0-8516-4159-B416-003F8066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BD20C-C9B6-4486-AB17-C368B06EC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6C3914D8-5523-474B-8DDE-1A6B050B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5EC267F-FE55-4446-BA6A-318EC80E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58BFD82-C7BC-464B-B0D9-3630A216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ECDB1C9-5FF0-4FC5-8C84-75410246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0C17CC-D5F3-408C-9588-065C97A0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00484BD-A5B2-4586-B629-2EA4EF6D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F16678C2-CFC3-4EFF-899B-5F00C67AE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0977BEE-0416-4F30-B94E-380251C7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00782F2-8BC6-488F-939C-6E459D31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2EAA74B-4EC4-47A8-87BD-A4A178C3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CD5B658-7FE5-460A-AEE0-EA0E7DA9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5F878E74-1E73-4684-B76D-8BE6BFA9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BEBA7E7-01CA-4A5A-95FD-2E7082C06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A861-0D87-413F-875F-8B4407E615BA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952ED8F-38E3-4B72-BD78-5ED56FF76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2F2489E-ED9A-449D-BEFE-FE21A4DA7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3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6E6FD8-F643-4744-9D45-234FC368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38136"/>
          </a:xfr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Processing of medical data by artificial intelligence for medical diagnosis support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5766C-D874-4AB5-AAE0-707888464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t="3484" r="10756" b="1597"/>
          <a:stretch/>
        </p:blipFill>
        <p:spPr bwMode="auto">
          <a:xfrm>
            <a:off x="6540229" y="1200168"/>
            <a:ext cx="5651771" cy="47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364B0BFC-FEE0-47E1-91F9-599F42DEBD53}"/>
              </a:ext>
            </a:extLst>
          </p:cNvPr>
          <p:cNvSpPr txBox="1"/>
          <p:nvPr/>
        </p:nvSpPr>
        <p:spPr>
          <a:xfrm>
            <a:off x="2" y="3723458"/>
            <a:ext cx="4731270" cy="32008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Best results and tested variations</a:t>
            </a:r>
          </a:p>
          <a:p>
            <a:endParaRPr lang="en-US" sz="1600" dirty="0"/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Backpropagation: 	3x3, 5x5, 7x7 kernel size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Autoencoder: 	3x3, 5x5, 7x7 kernel size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Gabor filters: 	5x5, 7x7, 9x9 kernel size</a:t>
            </a:r>
          </a:p>
          <a:p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Transfer learning: 	ResNet, VGG16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uľka 6">
            <a:extLst>
              <a:ext uri="{FF2B5EF4-FFF2-40B4-BE49-F238E27FC236}">
                <a16:creationId xmlns:a16="http://schemas.microsoft.com/office/drawing/2014/main" id="{B39B4DD8-F2EE-40AE-B8B2-D6A31FB73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47464"/>
              </p:ext>
            </p:extLst>
          </p:nvPr>
        </p:nvGraphicFramePr>
        <p:xfrm>
          <a:off x="302367" y="5257255"/>
          <a:ext cx="4161817" cy="14521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1264">
                  <a:extLst>
                    <a:ext uri="{9D8B030D-6E8A-4147-A177-3AD203B41FA5}">
                      <a16:colId xmlns:a16="http://schemas.microsoft.com/office/drawing/2014/main" val="111999521"/>
                    </a:ext>
                  </a:extLst>
                </a:gridCol>
                <a:gridCol w="1300929">
                  <a:extLst>
                    <a:ext uri="{9D8B030D-6E8A-4147-A177-3AD203B41FA5}">
                      <a16:colId xmlns:a16="http://schemas.microsoft.com/office/drawing/2014/main" val="3097840218"/>
                    </a:ext>
                  </a:extLst>
                </a:gridCol>
                <a:gridCol w="1179624">
                  <a:extLst>
                    <a:ext uri="{9D8B030D-6E8A-4147-A177-3AD203B41FA5}">
                      <a16:colId xmlns:a16="http://schemas.microsoft.com/office/drawing/2014/main" val="754798831"/>
                    </a:ext>
                  </a:extLst>
                </a:gridCol>
              </a:tblGrid>
              <a:tr h="2916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Approaches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Kernel size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095663"/>
                  </a:ext>
                </a:extLst>
              </a:tr>
              <a:tr h="2916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Backpropagation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5x5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0.83279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378540"/>
                  </a:ext>
                </a:extLst>
              </a:tr>
              <a:tr h="2916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Autoencoder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5x5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0.70458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105683"/>
                  </a:ext>
                </a:extLst>
              </a:tr>
              <a:tr h="2916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Gabor filters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5x5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0.77017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88179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Transfer learning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ResNet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60860"/>
                  </a:ext>
                </a:extLst>
              </a:tr>
            </a:tbl>
          </a:graphicData>
        </a:graphic>
      </p:graphicFrame>
      <p:sp>
        <p:nvSpPr>
          <p:cNvPr id="10" name="BlokTextu 9">
            <a:extLst>
              <a:ext uri="{FF2B5EF4-FFF2-40B4-BE49-F238E27FC236}">
                <a16:creationId xmlns:a16="http://schemas.microsoft.com/office/drawing/2014/main" id="{C2351395-6D3D-4FD4-B35F-1DE72B9D3BBF}"/>
              </a:ext>
            </a:extLst>
          </p:cNvPr>
          <p:cNvSpPr txBox="1"/>
          <p:nvPr/>
        </p:nvSpPr>
        <p:spPr>
          <a:xfrm>
            <a:off x="0" y="1138135"/>
            <a:ext cx="4766553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Dataset PatchCamelyon16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Images shape 96x96x3</a:t>
            </a:r>
            <a:endParaRPr lang="en-US" b="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br>
              <a:rPr lang="en-US" b="0" dirty="0">
                <a:solidFill>
                  <a:schemeClr val="accent2">
                    <a:lumMod val="50000"/>
                  </a:schemeClr>
                </a:solidFill>
                <a:effectLst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Training part 262 144 images</a:t>
            </a:r>
            <a:endParaRPr lang="en-US" b="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Test part 32 768 images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Valid part 32 768 images</a:t>
            </a:r>
            <a:endParaRPr lang="en-US" b="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2" name="Obrázok 11" descr="Obrázok, na ktorom je textílie&#10;&#10;Automaticky generovaný popis">
            <a:extLst>
              <a:ext uri="{FF2B5EF4-FFF2-40B4-BE49-F238E27FC236}">
                <a16:creationId xmlns:a16="http://schemas.microsoft.com/office/drawing/2014/main" id="{BB459497-E5BE-4B73-AC7B-085DCF611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434" y="1220966"/>
            <a:ext cx="914400" cy="914400"/>
          </a:xfrm>
          <a:prstGeom prst="rect">
            <a:avLst/>
          </a:prstGeom>
        </p:spPr>
      </p:pic>
      <p:pic>
        <p:nvPicPr>
          <p:cNvPr id="14" name="Obrázok 13" descr="Obrázok, na ktorom je textílie, kvet&#10;&#10;Automaticky generovaný popis">
            <a:extLst>
              <a:ext uri="{FF2B5EF4-FFF2-40B4-BE49-F238E27FC236}">
                <a16:creationId xmlns:a16="http://schemas.microsoft.com/office/drawing/2014/main" id="{3AD4FE95-B5CF-47C1-B010-F675F5800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60" y="1527242"/>
            <a:ext cx="914400" cy="914400"/>
          </a:xfrm>
          <a:prstGeom prst="rect">
            <a:avLst/>
          </a:prstGeom>
        </p:spPr>
      </p:pic>
      <p:pic>
        <p:nvPicPr>
          <p:cNvPr id="16" name="Obrázok 15" descr="Obrázok, na ktorom je včelí plást, žirafa, koral&#10;&#10;Automaticky generovaný popis">
            <a:extLst>
              <a:ext uri="{FF2B5EF4-FFF2-40B4-BE49-F238E27FC236}">
                <a16:creationId xmlns:a16="http://schemas.microsoft.com/office/drawing/2014/main" id="{0BAD0B67-4597-4E82-B44F-1823BB123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434" y="2243612"/>
            <a:ext cx="914400" cy="914400"/>
          </a:xfrm>
          <a:prstGeom prst="rect">
            <a:avLst/>
          </a:prstGeom>
        </p:spPr>
      </p:pic>
      <p:pic>
        <p:nvPicPr>
          <p:cNvPr id="18" name="Obrázok 17" descr="Obrázok, na ktorom je zviera&#10;&#10;Automaticky generovaný popis">
            <a:extLst>
              <a:ext uri="{FF2B5EF4-FFF2-40B4-BE49-F238E27FC236}">
                <a16:creationId xmlns:a16="http://schemas.microsoft.com/office/drawing/2014/main" id="{012707F5-8DB1-457D-AB9B-ECB5C8062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860" y="2599088"/>
            <a:ext cx="914400" cy="914400"/>
          </a:xfrm>
          <a:prstGeom prst="rect">
            <a:avLst/>
          </a:prstGeom>
        </p:spPr>
      </p:pic>
      <p:sp>
        <p:nvSpPr>
          <p:cNvPr id="19" name="BlokTextu 18">
            <a:extLst>
              <a:ext uri="{FF2B5EF4-FFF2-40B4-BE49-F238E27FC236}">
                <a16:creationId xmlns:a16="http://schemas.microsoft.com/office/drawing/2014/main" id="{6C97EA1C-C579-4194-AE53-F35E351D3A22}"/>
              </a:ext>
            </a:extLst>
          </p:cNvPr>
          <p:cNvSpPr txBox="1"/>
          <p:nvPr/>
        </p:nvSpPr>
        <p:spPr>
          <a:xfrm>
            <a:off x="4717916" y="4597517"/>
            <a:ext cx="4581727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Conclusion and future work</a:t>
            </a:r>
          </a:p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The best approach is classic backpropagation</a:t>
            </a:r>
            <a:br>
              <a:rPr lang="en-US" sz="17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The worst approach is transfer learning by ResNet</a:t>
            </a:r>
            <a:br>
              <a:rPr lang="en-US" sz="17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17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700" dirty="0">
                <a:solidFill>
                  <a:schemeClr val="accent2">
                    <a:lumMod val="50000"/>
                  </a:schemeClr>
                </a:solidFill>
              </a:rPr>
              <a:t>Future work will be compared to individual approaches on textured surfaces (DAGM dataset)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3" name="Obrázok 22">
            <a:extLst>
              <a:ext uri="{FF2B5EF4-FFF2-40B4-BE49-F238E27FC236}">
                <a16:creationId xmlns:a16="http://schemas.microsoft.com/office/drawing/2014/main" id="{2F9E081B-C820-4523-9222-A2077F9A4B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71" y="1138134"/>
            <a:ext cx="1727895" cy="3459383"/>
          </a:xfrm>
          <a:prstGeom prst="rect">
            <a:avLst/>
          </a:prstGeom>
        </p:spPr>
      </p:pic>
      <p:sp>
        <p:nvSpPr>
          <p:cNvPr id="24" name="BlokTextu 23">
            <a:extLst>
              <a:ext uri="{FF2B5EF4-FFF2-40B4-BE49-F238E27FC236}">
                <a16:creationId xmlns:a16="http://schemas.microsoft.com/office/drawing/2014/main" id="{F1800DDD-68F9-4581-BA4A-904736612A85}"/>
              </a:ext>
            </a:extLst>
          </p:cNvPr>
          <p:cNvSpPr txBox="1"/>
          <p:nvPr/>
        </p:nvSpPr>
        <p:spPr>
          <a:xfrm>
            <a:off x="7991270" y="799820"/>
            <a:ext cx="42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Matej Horniak, supervisor: Vanda Bene</a:t>
            </a:r>
            <a:r>
              <a:rPr lang="sk-SK" dirty="0" err="1">
                <a:solidFill>
                  <a:schemeClr val="bg1"/>
                </a:solidFill>
              </a:rPr>
              <a:t>šová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D8569272-775A-4209-B0A1-D69A74B93B89}"/>
              </a:ext>
            </a:extLst>
          </p:cNvPr>
          <p:cNvSpPr txBox="1"/>
          <p:nvPr/>
        </p:nvSpPr>
        <p:spPr>
          <a:xfrm>
            <a:off x="0" y="735952"/>
            <a:ext cx="95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FIIT STU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3749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61</Words>
  <Application>Microsoft Office PowerPoint</Application>
  <PresentationFormat>Širokouhlá</PresentationFormat>
  <Paragraphs>38</Paragraphs>
  <Slides>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Office</vt:lpstr>
      <vt:lpstr>Processing of medical data by artificial intelligence for medical diagnosis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of medical data by artificial intelligence for medical diagnosis support</dc:title>
  <dc:creator>Matej Horniak</dc:creator>
  <cp:lastModifiedBy>Matej Horniak</cp:lastModifiedBy>
  <cp:revision>11</cp:revision>
  <dcterms:created xsi:type="dcterms:W3CDTF">2020-04-18T16:02:51Z</dcterms:created>
  <dcterms:modified xsi:type="dcterms:W3CDTF">2020-04-18T20:09:12Z</dcterms:modified>
</cp:coreProperties>
</file>