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773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j\cviceni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b="0" i="0">
                <a:effectLst/>
              </a:rPr>
              <a:t>Leading countries based on Facebook audience size as of July 2020</a:t>
            </a:r>
          </a:p>
        </c:rich>
      </c:tx>
      <c:layout>
        <c:manualLayout>
          <c:xMode val="edge"/>
          <c:yMode val="edge"/>
          <c:x val="0.12019441432096437"/>
          <c:y val="1.59642401021711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9.0681001413284876E-2"/>
          <c:y val="0.13315904850535562"/>
          <c:w val="0.85090967670957296"/>
          <c:h val="0.807508723765851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Hárok1!$C$2</c:f>
              <c:strCache>
                <c:ptCount val="1"/>
                <c:pt idx="0">
                  <c:v>n. of users</c:v>
                </c:pt>
              </c:strCache>
            </c:strRef>
          </c:tx>
          <c:spPr>
            <a:solidFill>
              <a:schemeClr val="accent3"/>
            </a:solidFill>
            <a:ln w="15875" cap="flat" cmpd="sng" algn="ctr">
              <a:solidFill>
                <a:schemeClr val="accent3">
                  <a:shade val="50000"/>
                </a:schemeClr>
              </a:solidFill>
              <a:prstDash val="solid"/>
            </a:ln>
            <a:effectLst/>
          </c:spPr>
          <c:invertIfNegative val="0"/>
          <c:dLbls>
            <c:dLbl>
              <c:idx val="0"/>
              <c:layout>
                <c:manualLayout>
                  <c:x val="0.43113772455089805"/>
                  <c:y val="2.9267435420735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0C-40AE-B907-87A1E7C84955}"/>
                </c:ext>
              </c:extLst>
            </c:dLbl>
            <c:dLbl>
              <c:idx val="1"/>
              <c:layout>
                <c:manualLayout>
                  <c:x val="0.25149700598802388"/>
                  <c:y val="2.9267435420735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0C-40AE-B907-87A1E7C84955}"/>
                </c:ext>
              </c:extLst>
            </c:dLbl>
            <c:dLbl>
              <c:idx val="2"/>
              <c:layout>
                <c:manualLayout>
                  <c:x val="0.1896207584830338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0C-40AE-B907-87A1E7C84955}"/>
                </c:ext>
              </c:extLst>
            </c:dLbl>
            <c:dLbl>
              <c:idx val="3"/>
              <c:layout>
                <c:manualLayout>
                  <c:x val="0.16167664670658682"/>
                  <c:y val="-3.192848020434227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0C-40AE-B907-87A1E7C84955}"/>
                </c:ext>
              </c:extLst>
            </c:dLbl>
            <c:dLbl>
              <c:idx val="4"/>
              <c:layout>
                <c:manualLayout>
                  <c:x val="0.1297405189620758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0C-40AE-B907-87A1E7C84955}"/>
                </c:ext>
              </c:extLst>
            </c:dLbl>
            <c:dLbl>
              <c:idx val="5"/>
              <c:layout>
                <c:manualLayout>
                  <c:x val="0.12774451097804387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0C-40AE-B907-87A1E7C84955}"/>
                </c:ext>
              </c:extLst>
            </c:dLbl>
            <c:dLbl>
              <c:idx val="6"/>
              <c:layout>
                <c:manualLayout>
                  <c:x val="0.1097804391217564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0C-40AE-B907-87A1E7C84955}"/>
                </c:ext>
              </c:extLst>
            </c:dLbl>
            <c:dLbl>
              <c:idx val="7"/>
              <c:layout>
                <c:manualLayout>
                  <c:x val="8.782435129740519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0C-40AE-B907-87A1E7C84955}"/>
                </c:ext>
              </c:extLst>
            </c:dLbl>
            <c:dLbl>
              <c:idx val="8"/>
              <c:layout>
                <c:manualLayout>
                  <c:x val="7.7844311377245512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70C-40AE-B907-87A1E7C84955}"/>
                </c:ext>
              </c:extLst>
            </c:dLbl>
            <c:dLbl>
              <c:idx val="9"/>
              <c:layout>
                <c:manualLayout>
                  <c:x val="7.7844311377245512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70C-40AE-B907-87A1E7C84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9600" tIns="19050" rIns="39600" bIns="576000" anchor="ctr" anchorCtr="0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Hárok1!$B$3:$B$12</c:f>
              <c:strCache>
                <c:ptCount val="10"/>
                <c:pt idx="0">
                  <c:v>India</c:v>
                </c:pt>
                <c:pt idx="1">
                  <c:v>USA</c:v>
                </c:pt>
                <c:pt idx="2">
                  <c:v>Indonesia</c:v>
                </c:pt>
                <c:pt idx="3">
                  <c:v>Brasil</c:v>
                </c:pt>
                <c:pt idx="4">
                  <c:v>Mexico</c:v>
                </c:pt>
                <c:pt idx="5">
                  <c:v>Phillipines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Hárok1!$C$3:$C$12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0C-40AE-B907-87A1E7C84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2059791"/>
        <c:axId val="1635262815"/>
      </c:barChart>
      <c:catAx>
        <c:axId val="163205979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635262815"/>
        <c:crossesAt val="0"/>
        <c:auto val="1"/>
        <c:lblAlgn val="ctr"/>
        <c:lblOffset val="100"/>
        <c:noMultiLvlLbl val="0"/>
      </c:catAx>
      <c:valAx>
        <c:axId val="1635262815"/>
        <c:scaling>
          <c:orientation val="minMax"/>
          <c:max val="350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632059791"/>
        <c:crosses val="autoZero"/>
        <c:crossBetween val="between"/>
        <c:majorUnit val="50"/>
        <c:min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5CBF-8711-4DD5-A5D9-D8FC93B2EFE5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0C0DF-100D-45EB-8E8A-18452E4892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94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42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44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02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05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82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415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71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40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0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01361-B0AB-4F40-177D-A368B7B7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C73C77-A5D0-28E7-F736-7D4A91B5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B4476E2-5987-C82E-5CD0-382AE955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A058457-1F79-3E7C-B930-07D27A51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090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65A6A-CBD4-8892-1B4D-054ED172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D649B5B-161E-9D7C-A96A-E211EDCD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3B9D3D8-EED8-CA3C-E7C4-600AA55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0087CFA-AE18-2C82-2C11-DBAB9611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39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08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4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28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9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766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56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42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2433B48-60AD-4545-B65B-E2EDBFDCE33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B594B7FF-05CB-44E8-B7AD-A555221A1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678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9" name="BlokTextu 48">
            <a:extLst>
              <a:ext uri="{FF2B5EF4-FFF2-40B4-BE49-F238E27FC236}">
                <a16:creationId xmlns:a16="http://schemas.microsoft.com/office/drawing/2014/main" id="{EC313C04-1C15-E3A6-88C3-BF59564BE816}"/>
              </a:ext>
            </a:extLst>
          </p:cNvPr>
          <p:cNvSpPr txBox="1"/>
          <p:nvPr userDrawn="1"/>
        </p:nvSpPr>
        <p:spPr>
          <a:xfrm>
            <a:off x="10758480" y="14011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dirty="0"/>
              <a:t>Zvolený text</a:t>
            </a:r>
          </a:p>
        </p:txBody>
      </p:sp>
      <p:sp>
        <p:nvSpPr>
          <p:cNvPr id="50" name="Zástupný objekt pre nadpis 49">
            <a:extLst>
              <a:ext uri="{FF2B5EF4-FFF2-40B4-BE49-F238E27FC236}">
                <a16:creationId xmlns:a16="http://schemas.microsoft.com/office/drawing/2014/main" id="{4034FEEB-CC31-842E-4B92-B73C58C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Kliknutím upravte štýl predlohy nadpisu</a:t>
            </a:r>
          </a:p>
        </p:txBody>
      </p:sp>
      <p:sp>
        <p:nvSpPr>
          <p:cNvPr id="51" name="Zástupný text 50">
            <a:extLst>
              <a:ext uri="{FF2B5EF4-FFF2-40B4-BE49-F238E27FC236}">
                <a16:creationId xmlns:a16="http://schemas.microsoft.com/office/drawing/2014/main" id="{B3ECF932-0531-4B4C-992A-7BAC608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2" name="Zástupný objekt pre dátum 51">
            <a:extLst>
              <a:ext uri="{FF2B5EF4-FFF2-40B4-BE49-F238E27FC236}">
                <a16:creationId xmlns:a16="http://schemas.microsoft.com/office/drawing/2014/main" id="{D41967D8-1500-4926-FD60-CFE6AD929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0ACE-7082-454A-BB58-064B9279F07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3" name="Zástupný objekt pre pätu 52">
            <a:extLst>
              <a:ext uri="{FF2B5EF4-FFF2-40B4-BE49-F238E27FC236}">
                <a16:creationId xmlns:a16="http://schemas.microsoft.com/office/drawing/2014/main" id="{456D24F4-E804-456E-EB52-40634C05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4" name="Zástupný objekt pre číslo snímky 53">
            <a:extLst>
              <a:ext uri="{FF2B5EF4-FFF2-40B4-BE49-F238E27FC236}">
                <a16:creationId xmlns:a16="http://schemas.microsoft.com/office/drawing/2014/main" id="{38221650-50B5-BD9E-2BF7-41F420BB2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B1B1-1369-4127-B3FD-80F9392701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6257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4BC04B-4D36-6E70-BE5A-E2F574780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Využitie gamifikácie a technológii v rekreačnom športe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AF0112-6736-13C3-20E2-A24C8EA27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243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5B515F-9921-9903-65B5-888F9873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002E91-C68E-C30A-D0F7-907C2DEB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	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65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A27AE-A97E-5938-939F-E66DC0C2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8ADFF649-0685-71B9-93BD-6D9E4CDCD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967139"/>
              </p:ext>
            </p:extLst>
          </p:nvPr>
        </p:nvGraphicFramePr>
        <p:xfrm>
          <a:off x="1493520" y="1686560"/>
          <a:ext cx="8940800" cy="49025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19548">
                  <a:extLst>
                    <a:ext uri="{9D8B030D-6E8A-4147-A177-3AD203B41FA5}">
                      <a16:colId xmlns:a16="http://schemas.microsoft.com/office/drawing/2014/main" val="2036487527"/>
                    </a:ext>
                  </a:extLst>
                </a:gridCol>
                <a:gridCol w="2994324">
                  <a:extLst>
                    <a:ext uri="{9D8B030D-6E8A-4147-A177-3AD203B41FA5}">
                      <a16:colId xmlns:a16="http://schemas.microsoft.com/office/drawing/2014/main" val="4051123429"/>
                    </a:ext>
                  </a:extLst>
                </a:gridCol>
                <a:gridCol w="3626928">
                  <a:extLst>
                    <a:ext uri="{9D8B030D-6E8A-4147-A177-3AD203B41FA5}">
                      <a16:colId xmlns:a16="http://schemas.microsoft.com/office/drawing/2014/main" val="3226637639"/>
                    </a:ext>
                  </a:extLst>
                </a:gridCol>
              </a:tblGrid>
              <a:tr h="24806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Country</a:t>
                      </a:r>
                      <a:endParaRPr lang="sk-SK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>
                          <a:effectLst/>
                        </a:rPr>
                        <a:t>n. of users</a:t>
                      </a:r>
                      <a:endParaRPr lang="sk-SK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Podiel</a:t>
                      </a:r>
                      <a:endParaRPr lang="sk-SK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13823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India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329,65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                       28,98 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3209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USA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179,65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15,79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51433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Indonesia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129,85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11,41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29352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Brasil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116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10,20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140627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Mexico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89,7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  7,89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66792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Phillipines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82,85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  7,28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49264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Vietnam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70,4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  6,19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50291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Thailand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50,05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  4,40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2988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Egypt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                         3,93 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929104"/>
                  </a:ext>
                </a:extLst>
              </a:tr>
              <a:tr h="46511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 err="1">
                          <a:effectLst/>
                        </a:rPr>
                        <a:t>Bangladesh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44,7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                         3,93 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1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A647-B031-4F67-9C90-5DC6485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8E33314B-5DB6-DB66-B548-37F1920E6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17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597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23</TotalTime>
  <Words>80</Words>
  <Application>Microsoft Office PowerPoint</Application>
  <PresentationFormat>Širokouhlá</PresentationFormat>
  <Paragraphs>50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Obvod</vt:lpstr>
      <vt:lpstr>Využitie gamifikácie a technológii v rekreačnom športe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Katar�na Ku?mov�</dc:creator>
  <cp:lastModifiedBy>Katar�na Ku?mov�</cp:lastModifiedBy>
  <cp:revision>2</cp:revision>
  <dcterms:created xsi:type="dcterms:W3CDTF">2022-11-08T14:55:52Z</dcterms:created>
  <dcterms:modified xsi:type="dcterms:W3CDTF">2022-11-08T15:19:49Z</dcterms:modified>
</cp:coreProperties>
</file>