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8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9" r:id="rId19"/>
    <p:sldId id="284" r:id="rId20"/>
    <p:sldId id="283" r:id="rId21"/>
    <p:sldId id="287" r:id="rId22"/>
    <p:sldId id="280" r:id="rId23"/>
    <p:sldId id="288" r:id="rId24"/>
    <p:sldId id="285" r:id="rId25"/>
    <p:sldId id="289" r:id="rId26"/>
    <p:sldId id="290" r:id="rId27"/>
    <p:sldId id="291" r:id="rId28"/>
    <p:sldId id="276" r:id="rId29"/>
    <p:sldId id="277" r:id="rId30"/>
    <p:sldId id="281" r:id="rId31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ej Madžarević" initials="MM" lastIdx="2" clrIdx="0">
    <p:extLst>
      <p:ext uri="{19B8F6BF-5375-455C-9EA6-DF929625EA0E}">
        <p15:presenceInfo xmlns:p15="http://schemas.microsoft.com/office/powerpoint/2012/main" userId="be35e09275b6966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06050-0FE3-4401-B176-8241A00E5836}" type="datetimeFigureOut">
              <a:rPr lang="hr-HR" smtClean="0"/>
              <a:pPr/>
              <a:t>16.3.2023.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E678-4144-40B8-87DC-0F6FCED111E8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09671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06050-0FE3-4401-B176-8241A00E5836}" type="datetimeFigureOut">
              <a:rPr lang="hr-HR" smtClean="0"/>
              <a:pPr/>
              <a:t>16.3.2023.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E678-4144-40B8-87DC-0F6FCED111E8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69588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06050-0FE3-4401-B176-8241A00E5836}" type="datetimeFigureOut">
              <a:rPr lang="hr-HR" smtClean="0"/>
              <a:pPr/>
              <a:t>16.3.2023.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E678-4144-40B8-87DC-0F6FCED111E8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08593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06050-0FE3-4401-B176-8241A00E5836}" type="datetimeFigureOut">
              <a:rPr lang="hr-HR" smtClean="0"/>
              <a:pPr/>
              <a:t>16.3.2023.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E678-4144-40B8-87DC-0F6FCED111E8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19446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06050-0FE3-4401-B176-8241A00E5836}" type="datetimeFigureOut">
              <a:rPr lang="hr-HR" smtClean="0"/>
              <a:pPr/>
              <a:t>16.3.2023.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E678-4144-40B8-87DC-0F6FCED111E8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49991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06050-0FE3-4401-B176-8241A00E5836}" type="datetimeFigureOut">
              <a:rPr lang="hr-HR" smtClean="0"/>
              <a:pPr/>
              <a:t>16.3.2023.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E678-4144-40B8-87DC-0F6FCED111E8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55185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06050-0FE3-4401-B176-8241A00E5836}" type="datetimeFigureOut">
              <a:rPr lang="hr-HR" smtClean="0"/>
              <a:pPr/>
              <a:t>16.3.2023.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E678-4144-40B8-87DC-0F6FCED111E8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68350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06050-0FE3-4401-B176-8241A00E5836}" type="datetimeFigureOut">
              <a:rPr lang="hr-HR" smtClean="0"/>
              <a:pPr/>
              <a:t>16.3.2023.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E678-4144-40B8-87DC-0F6FCED111E8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50465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06050-0FE3-4401-B176-8241A00E5836}" type="datetimeFigureOut">
              <a:rPr lang="hr-HR" smtClean="0"/>
              <a:pPr/>
              <a:t>16.3.2023.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E678-4144-40B8-87DC-0F6FCED111E8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995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06050-0FE3-4401-B176-8241A00E5836}" type="datetimeFigureOut">
              <a:rPr lang="hr-HR" smtClean="0"/>
              <a:pPr/>
              <a:t>16.3.2023.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E678-4144-40B8-87DC-0F6FCED111E8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53207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06050-0FE3-4401-B176-8241A00E5836}" type="datetimeFigureOut">
              <a:rPr lang="hr-HR" smtClean="0"/>
              <a:pPr/>
              <a:t>16.3.2023.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E678-4144-40B8-87DC-0F6FCED111E8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9263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06050-0FE3-4401-B176-8241A00E5836}" type="datetimeFigureOut">
              <a:rPr lang="hr-HR" smtClean="0"/>
              <a:pPr/>
              <a:t>16.3.2023.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AE678-4144-40B8-87DC-0F6FCED111E8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06365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7" Type="http://schemas.openxmlformats.org/officeDocument/2006/relationships/image" Target="../media/image26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g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2579688"/>
            <a:ext cx="9144000" cy="1897062"/>
          </a:xfrm>
        </p:spPr>
        <p:txBody>
          <a:bodyPr>
            <a:normAutofit fontScale="90000"/>
          </a:bodyPr>
          <a:lstStyle/>
          <a:p>
            <a:r>
              <a:rPr lang="hr-HR" sz="4900" dirty="0"/>
              <a:t>Java desktop aplikacija za evidenciju radnog vremena</a:t>
            </a:r>
            <a:br>
              <a:rPr lang="hr-HR" sz="4800" dirty="0"/>
            </a:br>
            <a:endParaRPr lang="hr-HR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05375"/>
            <a:ext cx="9144000" cy="1733550"/>
          </a:xfrm>
        </p:spPr>
        <p:txBody>
          <a:bodyPr>
            <a:normAutofit/>
          </a:bodyPr>
          <a:lstStyle/>
          <a:p>
            <a:pPr algn="l"/>
            <a:r>
              <a:rPr lang="hr-HR" dirty="0"/>
              <a:t>Student: Matej </a:t>
            </a:r>
            <a:r>
              <a:rPr lang="hr-HR" dirty="0" err="1"/>
              <a:t>Madžarević</a:t>
            </a:r>
            <a:endParaRPr lang="hr-HR" dirty="0"/>
          </a:p>
          <a:p>
            <a:pPr algn="l"/>
            <a:r>
              <a:rPr lang="hr-HR" dirty="0"/>
              <a:t>Mentor: prof. dr. </a:t>
            </a:r>
            <a:r>
              <a:rPr lang="hr-HR" dirty="0" err="1"/>
              <a:t>sc</a:t>
            </a:r>
            <a:r>
              <a:rPr lang="hr-HR" dirty="0"/>
              <a:t>. Dražena Gašpar </a:t>
            </a:r>
          </a:p>
          <a:p>
            <a:pPr algn="l"/>
            <a:r>
              <a:rPr lang="hr-HR" dirty="0"/>
              <a:t>Mostar</a:t>
            </a:r>
            <a:r>
              <a:rPr lang="hr-HR"/>
              <a:t>, Ožujak </a:t>
            </a:r>
            <a:r>
              <a:rPr lang="hr-HR" dirty="0"/>
              <a:t>2023. godine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76400" y="341313"/>
            <a:ext cx="9144000" cy="180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sz="4800" dirty="0"/>
              <a:t>Sveučilište u Mostaru- </a:t>
            </a:r>
          </a:p>
          <a:p>
            <a:r>
              <a:rPr lang="hr-HR" sz="4800" dirty="0"/>
              <a:t>Fakultet prirodoslovno matematičkih i odgojnih znanosti</a:t>
            </a:r>
            <a:br>
              <a:rPr lang="hr-HR" sz="4800" dirty="0"/>
            </a:br>
            <a:endParaRPr lang="hr-HR" sz="4800" dirty="0"/>
          </a:p>
        </p:txBody>
      </p:sp>
    </p:spTree>
    <p:extLst>
      <p:ext uri="{BB962C8B-B14F-4D97-AF65-F5344CB8AC3E}">
        <p14:creationId xmlns:p14="http://schemas.microsoft.com/office/powerpoint/2010/main" val="3118951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2.4. Java platforma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hr-HR" dirty="0"/>
              <a:t>Pojam Java podrazumijeva software-sku platformu</a:t>
            </a:r>
          </a:p>
          <a:p>
            <a:r>
              <a:rPr lang="hr-HR" dirty="0"/>
              <a:t>Dostupna je u tri izdanja</a:t>
            </a:r>
          </a:p>
          <a:p>
            <a:r>
              <a:rPr lang="hr-HR" dirty="0"/>
              <a:t>Komponente koje čine Java platformu su:</a:t>
            </a:r>
          </a:p>
          <a:p>
            <a:pPr marL="0" indent="0">
              <a:buNone/>
            </a:pPr>
            <a:endParaRPr lang="hr-H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01294"/>
            <a:ext cx="4481398" cy="27246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523" y="4001294"/>
            <a:ext cx="4481398" cy="274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68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2.5.Netbeans 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Integrirana razvojna okruženja (IDE)</a:t>
            </a:r>
          </a:p>
          <a:p>
            <a:r>
              <a:rPr lang="hr-HR" dirty="0"/>
              <a:t>Netbeans IDE je integrirano razvojno okruženje za Java-u</a:t>
            </a:r>
          </a:p>
          <a:p>
            <a:r>
              <a:rPr lang="hr-HR" dirty="0"/>
              <a:t>Podržava mnoštvo programskih jezika</a:t>
            </a:r>
          </a:p>
          <a:p>
            <a:r>
              <a:rPr lang="hr-HR" dirty="0"/>
              <a:t>Datira iz 1996. godine </a:t>
            </a:r>
          </a:p>
          <a:p>
            <a:r>
              <a:rPr lang="hr-HR" dirty="0"/>
              <a:t>Sadrži brojne značajke koje olakšavaju kodiranje</a:t>
            </a:r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01179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2.6. Ostala razvojna okruženja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IntelliJIDEA</a:t>
            </a:r>
          </a:p>
          <a:p>
            <a:r>
              <a:rPr lang="hr-HR" dirty="0"/>
              <a:t>Eclipse</a:t>
            </a:r>
          </a:p>
          <a:p>
            <a:r>
              <a:rPr lang="hr-HR" dirty="0"/>
              <a:t>BlueJ</a:t>
            </a:r>
          </a:p>
          <a:p>
            <a:r>
              <a:rPr lang="hr-HR" dirty="0"/>
              <a:t>JDeveloper</a:t>
            </a:r>
          </a:p>
        </p:txBody>
      </p:sp>
    </p:spTree>
    <p:extLst>
      <p:ext uri="{BB962C8B-B14F-4D97-AF65-F5344CB8AC3E}">
        <p14:creationId xmlns:p14="http://schemas.microsoft.com/office/powerpoint/2010/main" val="458473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2.7 MVC arhitektura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F97051-26CB-44C8-972E-2A9C75F41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7350"/>
          </a:xfrm>
        </p:spPr>
        <p:txBody>
          <a:bodyPr/>
          <a:lstStyle/>
          <a:p>
            <a:endParaRPr lang="hr-HR" dirty="0"/>
          </a:p>
          <a:p>
            <a:r>
              <a:rPr lang="hr-BA" dirty="0"/>
              <a:t>MVC je software-ski obrazac dizajna</a:t>
            </a:r>
          </a:p>
          <a:p>
            <a:r>
              <a:rPr lang="hr-BA" dirty="0"/>
              <a:t>Osmislio ga je Trigve </a:t>
            </a:r>
            <a:r>
              <a:rPr lang="hr-BA"/>
              <a:t>Reenskaug </a:t>
            </a:r>
          </a:p>
          <a:p>
            <a:r>
              <a:rPr lang="hr-BA"/>
              <a:t>MVC </a:t>
            </a:r>
            <a:r>
              <a:rPr lang="hr-BA" dirty="0"/>
              <a:t>dijeli cijelokupnu aplikaciju na tri dijela:</a:t>
            </a:r>
          </a:p>
          <a:p>
            <a:endParaRPr lang="hr-BA" dirty="0"/>
          </a:p>
          <a:p>
            <a:endParaRPr lang="hr-B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124233-7506-D567-032C-BFC085B96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770" y="3862874"/>
            <a:ext cx="4699387" cy="289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43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/>
              <a:t>3. Java desktop aplikacija za evidenciju </a:t>
            </a:r>
            <a:r>
              <a:rPr lang="hr-HR"/>
              <a:t>radnog vremena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Razvijena je korištenjem Java FX grafičkog sučelja</a:t>
            </a:r>
          </a:p>
          <a:p>
            <a:r>
              <a:rPr lang="hr-HR" dirty="0"/>
              <a:t>Java FX je skup grafičkih i medijskih paketa</a:t>
            </a:r>
          </a:p>
          <a:p>
            <a:r>
              <a:rPr lang="hr-HR" dirty="0"/>
              <a:t>Grafičko sučelje je dizajnirano aplikacijom Scene Builder</a:t>
            </a:r>
          </a:p>
          <a:p>
            <a:r>
              <a:rPr lang="hr-HR" dirty="0"/>
              <a:t>Korištena baza podataka je MySQL</a:t>
            </a:r>
          </a:p>
          <a:p>
            <a:r>
              <a:rPr lang="hr-HR" dirty="0"/>
              <a:t>Razvijena na Windows 10 OS-U</a:t>
            </a:r>
          </a:p>
          <a:p>
            <a:endParaRPr lang="hr-HR" dirty="0"/>
          </a:p>
          <a:p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42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3.1. Opis problema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Aplikacija rješava problem evidentiranja zaposlenih</a:t>
            </a:r>
          </a:p>
          <a:p>
            <a:r>
              <a:rPr lang="hr-HR" dirty="0"/>
              <a:t>Brojna poduzeća su imala ovakav problem</a:t>
            </a:r>
          </a:p>
          <a:p>
            <a:r>
              <a:rPr lang="hr-HR" dirty="0"/>
              <a:t>Danas postoje slični sustavi za evidenciju radnog vremena</a:t>
            </a:r>
          </a:p>
          <a:p>
            <a:r>
              <a:rPr lang="hr-HR" dirty="0"/>
              <a:t> Aplikacija rješava navedene i opisane probleme</a:t>
            </a:r>
          </a:p>
        </p:txBody>
      </p:sp>
    </p:spTree>
    <p:extLst>
      <p:ext uri="{BB962C8B-B14F-4D97-AF65-F5344CB8AC3E}">
        <p14:creationId xmlns:p14="http://schemas.microsoft.com/office/powerpoint/2010/main" val="115284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3.2. Relacijski model baze podataka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604" y="1825625"/>
            <a:ext cx="11139196" cy="4911078"/>
          </a:xfrm>
        </p:spPr>
        <p:txBody>
          <a:bodyPr/>
          <a:lstStyle/>
          <a:p>
            <a:r>
              <a:rPr lang="hr-HR" dirty="0"/>
              <a:t>Prilikom implementacije korištene su dvije tablice:</a:t>
            </a:r>
          </a:p>
        </p:txBody>
      </p:sp>
      <p:pic>
        <p:nvPicPr>
          <p:cNvPr id="4" name="Picture 3" descr="https://lh5.googleusercontent.com/asaYrGPovVh9xDYGwmFrKKstywgS-pt5AXSKohW_bOpY1y6eJijutrrRobQINN-yCIQZ0qQG0pNXffA90f1uSiU_BgljHT51W-r0nQbjv7QHYh9xPnthnj_uk9Api1R1Rt1iyEJl-pVPMnUqz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006" y="2430823"/>
            <a:ext cx="6022716" cy="144624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C894BCD-7724-ED85-BDE3-FA624ECB2F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07193"/>
              </p:ext>
            </p:extLst>
          </p:nvPr>
        </p:nvGraphicFramePr>
        <p:xfrm>
          <a:off x="298579" y="4171553"/>
          <a:ext cx="5400673" cy="2310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3216">
                  <a:extLst>
                    <a:ext uri="{9D8B030D-6E8A-4147-A177-3AD203B41FA5}">
                      <a16:colId xmlns:a16="http://schemas.microsoft.com/office/drawing/2014/main" val="201972152"/>
                    </a:ext>
                  </a:extLst>
                </a:gridCol>
                <a:gridCol w="1903685">
                  <a:extLst>
                    <a:ext uri="{9D8B030D-6E8A-4147-A177-3AD203B41FA5}">
                      <a16:colId xmlns:a16="http://schemas.microsoft.com/office/drawing/2014/main" val="669132628"/>
                    </a:ext>
                  </a:extLst>
                </a:gridCol>
                <a:gridCol w="1673772">
                  <a:extLst>
                    <a:ext uri="{9D8B030D-6E8A-4147-A177-3AD203B41FA5}">
                      <a16:colId xmlns:a16="http://schemas.microsoft.com/office/drawing/2014/main" val="3516772463"/>
                    </a:ext>
                  </a:extLst>
                </a:gridCol>
              </a:tblGrid>
              <a:tr h="401845">
                <a:tc>
                  <a:txBody>
                    <a:bodyPr/>
                    <a:lstStyle/>
                    <a:p>
                      <a:r>
                        <a:rPr lang="hr-HR" dirty="0"/>
                        <a:t>Naziv atributa</a:t>
                      </a:r>
                      <a:endParaRPr lang="hr-B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Integritet</a:t>
                      </a:r>
                      <a:endParaRPr lang="hr-B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Kratki opis</a:t>
                      </a:r>
                      <a:endParaRPr lang="hr-B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772450"/>
                  </a:ext>
                </a:extLst>
              </a:tr>
              <a:tr h="703228">
                <a:tc>
                  <a:txBody>
                    <a:bodyPr/>
                    <a:lstStyle/>
                    <a:p>
                      <a:r>
                        <a:rPr lang="hr-HR" dirty="0"/>
                        <a:t>ID</a:t>
                      </a:r>
                      <a:endParaRPr lang="hr-B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PK, NOT NULL</a:t>
                      </a:r>
                      <a:endParaRPr lang="hr-B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Identifikator korisnika</a:t>
                      </a:r>
                      <a:endParaRPr lang="hr-B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97413"/>
                  </a:ext>
                </a:extLst>
              </a:tr>
              <a:tr h="401845">
                <a:tc>
                  <a:txBody>
                    <a:bodyPr/>
                    <a:lstStyle/>
                    <a:p>
                      <a:r>
                        <a:rPr lang="hr-HR"/>
                        <a:t>Username</a:t>
                      </a:r>
                      <a:endParaRPr lang="hr-B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NOT NULL</a:t>
                      </a:r>
                      <a:endParaRPr lang="hr-B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Korisničko ime</a:t>
                      </a:r>
                      <a:endParaRPr lang="hr-B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540641"/>
                  </a:ext>
                </a:extLst>
              </a:tr>
              <a:tr h="401845">
                <a:tc>
                  <a:txBody>
                    <a:bodyPr/>
                    <a:lstStyle/>
                    <a:p>
                      <a:r>
                        <a:rPr lang="hr-HR" dirty="0"/>
                        <a:t>Password</a:t>
                      </a:r>
                      <a:endParaRPr lang="hr-B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NOT NULL</a:t>
                      </a:r>
                      <a:endParaRPr lang="hr-B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Lozinka</a:t>
                      </a:r>
                      <a:endParaRPr lang="hr-B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789618"/>
                  </a:ext>
                </a:extLst>
              </a:tr>
              <a:tr h="401845">
                <a:tc>
                  <a:txBody>
                    <a:bodyPr/>
                    <a:lstStyle/>
                    <a:p>
                      <a:r>
                        <a:rPr lang="hr-HR" dirty="0"/>
                        <a:t>Role</a:t>
                      </a:r>
                      <a:endParaRPr lang="hr-B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NOT NULL</a:t>
                      </a:r>
                      <a:endParaRPr lang="hr-B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Uloga korisnika</a:t>
                      </a:r>
                      <a:endParaRPr lang="hr-B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813555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4BF05734-CCE6-D545-CFED-67D7C8E0B5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622310"/>
              </p:ext>
            </p:extLst>
          </p:nvPr>
        </p:nvGraphicFramePr>
        <p:xfrm>
          <a:off x="5826189" y="4182267"/>
          <a:ext cx="5400673" cy="2310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3216">
                  <a:extLst>
                    <a:ext uri="{9D8B030D-6E8A-4147-A177-3AD203B41FA5}">
                      <a16:colId xmlns:a16="http://schemas.microsoft.com/office/drawing/2014/main" val="201972152"/>
                    </a:ext>
                  </a:extLst>
                </a:gridCol>
                <a:gridCol w="1903685">
                  <a:extLst>
                    <a:ext uri="{9D8B030D-6E8A-4147-A177-3AD203B41FA5}">
                      <a16:colId xmlns:a16="http://schemas.microsoft.com/office/drawing/2014/main" val="669132628"/>
                    </a:ext>
                  </a:extLst>
                </a:gridCol>
                <a:gridCol w="1673772">
                  <a:extLst>
                    <a:ext uri="{9D8B030D-6E8A-4147-A177-3AD203B41FA5}">
                      <a16:colId xmlns:a16="http://schemas.microsoft.com/office/drawing/2014/main" val="3516772463"/>
                    </a:ext>
                  </a:extLst>
                </a:gridCol>
              </a:tblGrid>
              <a:tr h="401845">
                <a:tc>
                  <a:txBody>
                    <a:bodyPr/>
                    <a:lstStyle/>
                    <a:p>
                      <a:r>
                        <a:rPr lang="hr-HR" dirty="0"/>
                        <a:t>Naziv atributa</a:t>
                      </a:r>
                      <a:endParaRPr lang="hr-B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Integritet</a:t>
                      </a:r>
                      <a:endParaRPr lang="hr-B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Kratki opis</a:t>
                      </a:r>
                      <a:endParaRPr lang="hr-B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772450"/>
                  </a:ext>
                </a:extLst>
              </a:tr>
              <a:tr h="703228">
                <a:tc>
                  <a:txBody>
                    <a:bodyPr/>
                    <a:lstStyle/>
                    <a:p>
                      <a:r>
                        <a:rPr lang="hr-HR" dirty="0"/>
                        <a:t>ID</a:t>
                      </a:r>
                      <a:endParaRPr lang="hr-B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PK, NOT NULL</a:t>
                      </a:r>
                      <a:endParaRPr lang="hr-B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Identifikator statusa</a:t>
                      </a:r>
                      <a:endParaRPr lang="hr-B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97413"/>
                  </a:ext>
                </a:extLst>
              </a:tr>
              <a:tr h="401845">
                <a:tc>
                  <a:txBody>
                    <a:bodyPr/>
                    <a:lstStyle/>
                    <a:p>
                      <a:r>
                        <a:rPr lang="hr-HR" dirty="0"/>
                        <a:t>Naziv</a:t>
                      </a:r>
                      <a:endParaRPr lang="hr-B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NOT NULL</a:t>
                      </a:r>
                      <a:endParaRPr lang="hr-B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Naziv statusa</a:t>
                      </a:r>
                      <a:endParaRPr lang="hr-B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540641"/>
                  </a:ext>
                </a:extLst>
              </a:tr>
              <a:tr h="401845">
                <a:tc>
                  <a:txBody>
                    <a:bodyPr/>
                    <a:lstStyle/>
                    <a:p>
                      <a:r>
                        <a:rPr lang="hr-HR" dirty="0"/>
                        <a:t>User ID</a:t>
                      </a:r>
                      <a:endParaRPr lang="hr-B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FK, NOT NULL</a:t>
                      </a:r>
                      <a:endParaRPr lang="hr-B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ID korisnika</a:t>
                      </a:r>
                      <a:endParaRPr lang="hr-B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789618"/>
                  </a:ext>
                </a:extLst>
              </a:tr>
              <a:tr h="401845">
                <a:tc>
                  <a:txBody>
                    <a:bodyPr/>
                    <a:lstStyle/>
                    <a:p>
                      <a:r>
                        <a:rPr lang="hr-HR" dirty="0"/>
                        <a:t>Vrijeme</a:t>
                      </a:r>
                      <a:endParaRPr lang="hr-B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NOT NULL</a:t>
                      </a:r>
                      <a:endParaRPr lang="hr-B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/>
                        <a:t>Datum i vrijeme</a:t>
                      </a:r>
                      <a:endParaRPr lang="hr-B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813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409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3.3. Prozori aplikacije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449F89-6D58-4669-9ED8-215F0E19F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8399"/>
          </a:xfrm>
        </p:spPr>
        <p:txBody>
          <a:bodyPr/>
          <a:lstStyle/>
          <a:p>
            <a:r>
              <a:rPr lang="hr-HR" dirty="0"/>
              <a:t>Poglavlje 3.3. sadrži prikaz i objašnjenje svih prozora aplikacije</a:t>
            </a:r>
          </a:p>
          <a:p>
            <a:r>
              <a:rPr lang="hr-HR" dirty="0"/>
              <a:t>Pokretanjem aplikacije otvara se prozor za prijavu:</a:t>
            </a:r>
            <a:endParaRPr lang="hr-BA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8864ABB-2C6B-8272-9FE2-F28738A74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598" y="3429000"/>
            <a:ext cx="4800600" cy="32861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DFEF219-883B-8622-D150-9A19AB1F7D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598" y="3428999"/>
            <a:ext cx="4800600" cy="32861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76679FA-4CE6-B6D0-1A54-D5ABB4D5E0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598" y="3428998"/>
            <a:ext cx="4800600" cy="32861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7A47B65-00BF-A6E1-F720-A5EA703B70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598" y="3428997"/>
            <a:ext cx="48006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595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3.3.2. Admin- Pregled radnih vremena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EC43650-02D6-1A06-C813-DC1AAD3ACE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11561"/>
            <a:ext cx="8343122" cy="5169158"/>
          </a:xfrm>
        </p:spPr>
      </p:pic>
    </p:spTree>
    <p:extLst>
      <p:ext uri="{BB962C8B-B14F-4D97-AF65-F5344CB8AC3E}">
        <p14:creationId xmlns:p14="http://schemas.microsoft.com/office/powerpoint/2010/main" val="961027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8844C-7DE4-484E-B5FF-0833EA30B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3.3.3. Admin- Pregled korisnika</a:t>
            </a:r>
            <a:endParaRPr lang="hr-BA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BE30744-EE59-1A8F-0E05-718D20E23D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11559"/>
            <a:ext cx="8371114" cy="5169158"/>
          </a:xfrm>
        </p:spPr>
      </p:pic>
    </p:spTree>
    <p:extLst>
      <p:ext uri="{BB962C8B-B14F-4D97-AF65-F5344CB8AC3E}">
        <p14:creationId xmlns:p14="http://schemas.microsoft.com/office/powerpoint/2010/main" val="2888214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/>
              <a:t>1. Uvod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U svakom poduzeću potrebno je voditi evidenciju radnog vremena</a:t>
            </a:r>
          </a:p>
          <a:p>
            <a:r>
              <a:rPr lang="hr-HR" dirty="0"/>
              <a:t>Predmet istraživanja diplomskog rada</a:t>
            </a:r>
          </a:p>
          <a:p>
            <a:r>
              <a:rPr lang="hr-HR" dirty="0"/>
              <a:t>Za implementaciju je korišten Java </a:t>
            </a:r>
          </a:p>
          <a:p>
            <a:r>
              <a:rPr lang="hr-HR" dirty="0"/>
              <a:t>Teorijski dio rada opisuje Java programski jezik </a:t>
            </a:r>
          </a:p>
          <a:p>
            <a:r>
              <a:rPr lang="hr-HR" dirty="0"/>
              <a:t>U praktičnom djelu rada je opisana implementirana aplikacija</a:t>
            </a:r>
          </a:p>
        </p:txBody>
      </p:sp>
    </p:spTree>
    <p:extLst>
      <p:ext uri="{BB962C8B-B14F-4D97-AF65-F5344CB8AC3E}">
        <p14:creationId xmlns:p14="http://schemas.microsoft.com/office/powerpoint/2010/main" val="130084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6D02B-08CD-4CE9-A0AA-709AADDF5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3.3.4.Admin – Dodaj korisnika</a:t>
            </a:r>
            <a:endParaRPr lang="hr-BA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6D9172B-4AB3-AE4C-4302-519D7E318E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520890"/>
            <a:ext cx="8324461" cy="5171294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B05F1E-FA42-090D-0527-7210E0255B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520890"/>
            <a:ext cx="8324461" cy="517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75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7B55D-4CF0-8C51-BBE1-AA0C35299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3.3.5. Admin- Izmjeni korisnika</a:t>
            </a:r>
            <a:endParaRPr lang="hr-BA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E0A6425-2080-E9F6-D972-6FC3C60BE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7" y="1511559"/>
            <a:ext cx="8333795" cy="5263793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6F0FFC1-ECC6-D8CD-B902-A23B5657FC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6" y="1511559"/>
            <a:ext cx="8333795" cy="526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83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3.3.6. Korisnik- Početna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7277830-F24E-4F35-8E6F-3EE278F516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538062"/>
            <a:ext cx="8165842" cy="519903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AF0364-9C51-E1E5-D665-7F8B124ADE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6" y="1538063"/>
            <a:ext cx="8165843" cy="51990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A48FD9-9D6A-6652-156A-0AE93F8B60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7" y="1538062"/>
            <a:ext cx="8165842" cy="519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289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CE063-45C6-8C1E-EEBC-E47C25CFB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3.3.7. Korisnik- Povijest radnog vremena</a:t>
            </a:r>
            <a:endParaRPr lang="hr-BA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1D3AF46-C559-D7B3-DB2C-4A6BA0FEA7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48524"/>
            <a:ext cx="8163119" cy="5188178"/>
          </a:xfrm>
        </p:spPr>
      </p:pic>
    </p:spTree>
    <p:extLst>
      <p:ext uri="{BB962C8B-B14F-4D97-AF65-F5344CB8AC3E}">
        <p14:creationId xmlns:p14="http://schemas.microsoft.com/office/powerpoint/2010/main" val="74414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989A0-E463-47D5-902C-9D94AEF69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3.3.8. Korisnik- Postavke</a:t>
            </a:r>
            <a:endParaRPr lang="hr-BA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05ECCAAE-B069-66E3-C1E5-C2FE6BA47F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48882"/>
            <a:ext cx="8165841" cy="5197151"/>
          </a:xfr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AB63E52-6D00-10E2-0F44-1503049DC6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46995"/>
            <a:ext cx="8165841" cy="519903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5C4B471-D78A-EDA2-1AC7-B36E912BBB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48881"/>
            <a:ext cx="8165841" cy="519715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BE64C2B-D41C-65D9-45FD-A6D1C616B7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48882"/>
            <a:ext cx="8165841" cy="519715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8F1D479-29F1-01EB-53B1-C1F2F6BA4C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48881"/>
            <a:ext cx="8165841" cy="519715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6AA1045-C632-ED2E-EFE9-1C5986C10D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48882"/>
            <a:ext cx="8165841" cy="519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2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12265-C8CD-F334-D34A-00793F833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3.4. MVC Arhitektura u aplikaciji</a:t>
            </a:r>
            <a:endParaRPr lang="hr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9B805-76BA-4E2A-3052-D504A0E80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Java FX aplikacije su temeljene na MVC arhitekturi</a:t>
            </a:r>
          </a:p>
          <a:p>
            <a:r>
              <a:rPr lang="hr-HR" dirty="0"/>
              <a:t>MVC Arhitektura odvaja slojeve aplikacije</a:t>
            </a:r>
          </a:p>
          <a:p>
            <a:r>
              <a:rPr lang="hr-HR" dirty="0"/>
              <a:t>Postoje 2 načina strukturiranja aplikacije</a:t>
            </a:r>
          </a:p>
          <a:p>
            <a:r>
              <a:rPr lang="hr-HR" dirty="0"/>
              <a:t>Aplikacija je stukturirana je prema slojevima:</a:t>
            </a:r>
            <a:endParaRPr lang="hr-B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445BF3-B39D-0449-659F-5CC91BA8D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458" y="4001294"/>
            <a:ext cx="33528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10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771E2-C541-CF85-A938-05F8E639D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3.4. MVC Arhitektura u aplikaciji</a:t>
            </a:r>
            <a:endParaRPr lang="hr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A8C38-9A08-C808-8AA6-C5A1B73B2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2375"/>
          </a:xfrm>
        </p:spPr>
        <p:txBody>
          <a:bodyPr/>
          <a:lstStyle/>
          <a:p>
            <a:r>
              <a:rPr lang="hr-HR" dirty="0"/>
              <a:t>Paket diplomskievidencijaradnogvremena.models:</a:t>
            </a:r>
          </a:p>
          <a:p>
            <a:endParaRPr lang="hr-HR" dirty="0"/>
          </a:p>
          <a:p>
            <a:r>
              <a:rPr lang="hr-HR" dirty="0"/>
              <a:t>Paket diplomskievidencijaradnogvremena.views:</a:t>
            </a:r>
          </a:p>
          <a:p>
            <a:endParaRPr lang="hr-HR" dirty="0"/>
          </a:p>
          <a:p>
            <a:pPr marL="0" indent="0">
              <a:buNone/>
            </a:pPr>
            <a:endParaRPr lang="hr-HR" dirty="0"/>
          </a:p>
          <a:p>
            <a:r>
              <a:rPr lang="hr-HR" dirty="0"/>
              <a:t>Paket </a:t>
            </a:r>
            <a:br>
              <a:rPr lang="hr-HR" dirty="0"/>
            </a:br>
            <a:r>
              <a:rPr lang="hr-HR" dirty="0"/>
              <a:t>diplomskievidencijaradnogvremena.controllers:</a:t>
            </a:r>
          </a:p>
          <a:p>
            <a:endParaRPr lang="hr-HR" dirty="0"/>
          </a:p>
          <a:p>
            <a:endParaRPr lang="hr-HR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A568ABB-9DB8-DEB0-3240-490A98BE5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202" y="2817812"/>
            <a:ext cx="3590925" cy="1524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E85592B-27CE-2FEC-6AA5-8E4CB5350A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202" y="1837787"/>
            <a:ext cx="2316480" cy="55626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1E69049-28F9-AF4D-D64F-CF6DF68BEB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202" y="4754073"/>
            <a:ext cx="345757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411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57615-91E8-B19B-D946-A8F0DB5D9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3.5. Slučajevi korištenja</a:t>
            </a:r>
            <a:endParaRPr lang="hr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5862F-FD0C-3ADF-0EB1-4CE3E2205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932"/>
            <a:ext cx="10515600" cy="5477068"/>
          </a:xfrm>
        </p:spPr>
        <p:txBody>
          <a:bodyPr/>
          <a:lstStyle/>
          <a:p>
            <a:r>
              <a:rPr lang="hr-HR" dirty="0"/>
              <a:t>Aplikacija razlikuje 2 razine korisničkog sučelja</a:t>
            </a:r>
          </a:p>
          <a:p>
            <a:r>
              <a:rPr lang="hr-BA" dirty="0"/>
              <a:t>U aplikaciji postoje 2 razine slučajeva korištenja: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8A2FB2-27B9-6478-40A6-5E82D1C37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37731"/>
            <a:ext cx="5108724" cy="4520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F6BBED-66FB-5617-CF4B-E5715381C0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065" y="2337731"/>
            <a:ext cx="5399405" cy="44083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61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3.6. Mogućnosti proširenja aplikacije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Aplikacija je izrađena u svrhu učenja jezika Java</a:t>
            </a:r>
          </a:p>
          <a:p>
            <a:r>
              <a:rPr lang="hr-HR" dirty="0"/>
              <a:t>Pohrana korisničkih podataka u bazu podataka</a:t>
            </a:r>
          </a:p>
          <a:p>
            <a:r>
              <a:rPr lang="hr-HR" dirty="0"/>
              <a:t>Unos datoteka</a:t>
            </a:r>
          </a:p>
          <a:p>
            <a:r>
              <a:rPr lang="hr-HR" dirty="0"/>
              <a:t>Integracija mobilne aplikacije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84101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4. Zaključak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U teorijskom dijelu rada je opisan Java programski jezik</a:t>
            </a:r>
          </a:p>
          <a:p>
            <a:r>
              <a:rPr lang="hr-HR" dirty="0"/>
              <a:t>Praktični dio rada obuhvaća implementaciju aplikacije</a:t>
            </a:r>
          </a:p>
          <a:p>
            <a:r>
              <a:rPr lang="hr-HR" dirty="0"/>
              <a:t>Diplomski rad sadrži opis implementirane aplikacije</a:t>
            </a:r>
          </a:p>
          <a:p>
            <a:r>
              <a:rPr lang="hr-HR" dirty="0"/>
              <a:t>Poznavanje Java-e je dovoljno za razvoj modernih desktop aplikacija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09444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/>
              <a:t>2. Java programski jezik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Jedan od najzastupljenijih programskih jezika</a:t>
            </a:r>
          </a:p>
          <a:p>
            <a:r>
              <a:rPr lang="hr-HR" dirty="0"/>
              <a:t>Razvijen je u kompaniji Sun Microsystems</a:t>
            </a:r>
          </a:p>
          <a:p>
            <a:r>
              <a:rPr lang="hr-HR" dirty="0"/>
              <a:t>Prvobitno ime programskog jezika bilo je </a:t>
            </a:r>
            <a:r>
              <a:rPr lang="hr-HR" dirty="0" err="1"/>
              <a:t>Oak</a:t>
            </a:r>
            <a:endParaRPr lang="hr-HR" dirty="0"/>
          </a:p>
          <a:p>
            <a:r>
              <a:rPr lang="hr-HR" dirty="0"/>
              <a:t>Projekt je objavljen 1995. godine</a:t>
            </a:r>
          </a:p>
          <a:p>
            <a:r>
              <a:rPr lang="hr-HR" dirty="0"/>
              <a:t>Prema </a:t>
            </a:r>
            <a:r>
              <a:rPr lang="hr-HR" dirty="0" err="1"/>
              <a:t>GitHub</a:t>
            </a:r>
            <a:r>
              <a:rPr lang="hr-HR" dirty="0"/>
              <a:t>-u Java je treći programski jezik po zastupljenosti</a:t>
            </a:r>
          </a:p>
        </p:txBody>
      </p:sp>
    </p:spTree>
    <p:extLst>
      <p:ext uri="{BB962C8B-B14F-4D97-AF65-F5344CB8AC3E}">
        <p14:creationId xmlns:p14="http://schemas.microsoft.com/office/powerpoint/2010/main" val="2882737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340C5-CB2A-4E5E-8351-E1C9C80CA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Hvala Vam na pažnji! </a:t>
            </a:r>
            <a:endParaRPr lang="hr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D8B18-F101-48B1-B473-5F7D45587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BA" dirty="0"/>
          </a:p>
        </p:txBody>
      </p:sp>
    </p:spTree>
    <p:extLst>
      <p:ext uri="{BB962C8B-B14F-4D97-AF65-F5344CB8AC3E}">
        <p14:creationId xmlns:p14="http://schemas.microsoft.com/office/powerpoint/2010/main" val="727843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2.1. Osnovne karakteristike Java-e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Java je i interpretirani i prevedeni programski jezik</a:t>
            </a:r>
          </a:p>
          <a:p>
            <a:r>
              <a:rPr lang="hr-HR" dirty="0"/>
              <a:t>Programi napisani u Java-i najprije se prevode u bytecode </a:t>
            </a:r>
          </a:p>
          <a:p>
            <a:r>
              <a:rPr lang="hr-HR" dirty="0"/>
              <a:t>Takav način prevođenja omogućava prenosivost</a:t>
            </a:r>
          </a:p>
          <a:p>
            <a:endParaRPr lang="hr-HR" dirty="0"/>
          </a:p>
        </p:txBody>
      </p:sp>
      <p:pic>
        <p:nvPicPr>
          <p:cNvPr id="4" name="Picture 3" descr="C:\Users\Korisnik\AppData\Local\Microsoft\Windows\INetCache\Content.Word\neovisnost_o_platformi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361" y="4165572"/>
            <a:ext cx="3638938" cy="26924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548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Osnovne karakteristike Java-e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Druga najvažnija karakteristika je objektna orijentiranost</a:t>
            </a:r>
          </a:p>
          <a:p>
            <a:r>
              <a:rPr lang="hr-HR" dirty="0"/>
              <a:t>Java je slična C i C++ programskom jeziku</a:t>
            </a:r>
          </a:p>
          <a:p>
            <a:r>
              <a:rPr lang="hr-HR" dirty="0"/>
              <a:t>Od C i C++ Java je zadržala brojne prednosti</a:t>
            </a:r>
          </a:p>
        </p:txBody>
      </p:sp>
    </p:spTree>
    <p:extLst>
      <p:ext uri="{BB962C8B-B14F-4D97-AF65-F5344CB8AC3E}">
        <p14:creationId xmlns:p14="http://schemas.microsoft.com/office/powerpoint/2010/main" val="118451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2.2. Prednosti Java programskog jezika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36389" cy="4351338"/>
          </a:xfrm>
        </p:spPr>
        <p:txBody>
          <a:bodyPr>
            <a:normAutofit/>
          </a:bodyPr>
          <a:lstStyle/>
          <a:p>
            <a:r>
              <a:rPr lang="hr-HR" dirty="0"/>
              <a:t>Jednostavnost</a:t>
            </a:r>
          </a:p>
          <a:p>
            <a:r>
              <a:rPr lang="hr-HR" dirty="0"/>
              <a:t>Sigurnost</a:t>
            </a:r>
          </a:p>
          <a:p>
            <a:r>
              <a:rPr lang="hr-HR" dirty="0"/>
              <a:t>Robusnost</a:t>
            </a:r>
          </a:p>
          <a:p>
            <a:r>
              <a:rPr lang="hr-HR" dirty="0"/>
              <a:t>Podrška za paralelno programiranje</a:t>
            </a:r>
          </a:p>
          <a:p>
            <a:r>
              <a:rPr lang="hr-HR" dirty="0"/>
              <a:t>Visoke performanse</a:t>
            </a:r>
          </a:p>
          <a:p>
            <a:endParaRPr lang="hr-HR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42162" y="1825625"/>
            <a:ext cx="503638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/>
              <a:t>Dinamičnost</a:t>
            </a:r>
          </a:p>
          <a:p>
            <a:r>
              <a:rPr lang="hr-HR" dirty="0"/>
              <a:t>Mnoštvo API-ja </a:t>
            </a:r>
          </a:p>
          <a:p>
            <a:r>
              <a:rPr lang="hr-HR" dirty="0"/>
              <a:t>Razvojni alati otvorenog koda</a:t>
            </a:r>
          </a:p>
          <a:p>
            <a:r>
              <a:rPr lang="hr-HR" dirty="0"/>
              <a:t>Biblioteke otvorenog koda</a:t>
            </a:r>
          </a:p>
          <a:p>
            <a:r>
              <a:rPr lang="hr-HR" dirty="0"/>
              <a:t>Besplatnost</a:t>
            </a:r>
          </a:p>
          <a:p>
            <a:r>
              <a:rPr lang="hr-HR" dirty="0"/>
              <a:t>Podrška zajednice</a:t>
            </a:r>
          </a:p>
        </p:txBody>
      </p:sp>
    </p:spTree>
    <p:extLst>
      <p:ext uri="{BB962C8B-B14F-4D97-AF65-F5344CB8AC3E}">
        <p14:creationId xmlns:p14="http://schemas.microsoft.com/office/powerpoint/2010/main" val="37476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2.2. Nedostaci Java programskog jezika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Java prevoditelj još nije dobro optimiziran</a:t>
            </a:r>
          </a:p>
          <a:p>
            <a:r>
              <a:rPr lang="hr-HR" dirty="0"/>
              <a:t>Ne postoji odvajanje specifikacija od implementacije</a:t>
            </a:r>
          </a:p>
          <a:p>
            <a:r>
              <a:rPr lang="hr-HR" dirty="0"/>
              <a:t>Upravljanje memorijom u Java-i je skupo</a:t>
            </a:r>
          </a:p>
          <a:p>
            <a:r>
              <a:rPr lang="hr-HR" dirty="0"/>
              <a:t>Nedostatak predložaka</a:t>
            </a:r>
          </a:p>
        </p:txBody>
      </p:sp>
    </p:spTree>
    <p:extLst>
      <p:ext uri="{BB962C8B-B14F-4D97-AF65-F5344CB8AC3E}">
        <p14:creationId xmlns:p14="http://schemas.microsoft.com/office/powerpoint/2010/main" val="1960057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2.3. Naredbe u Java-i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Java ima 52 ključne riječi za naredbe</a:t>
            </a:r>
          </a:p>
          <a:p>
            <a:r>
              <a:rPr lang="hr-HR" dirty="0"/>
              <a:t>Osnovne naredbe (java, java -version, echo)</a:t>
            </a:r>
          </a:p>
          <a:p>
            <a:r>
              <a:rPr lang="hr-HR" dirty="0"/>
              <a:t>Opisane </a:t>
            </a:r>
            <a:r>
              <a:rPr lang="hr-HR"/>
              <a:t>su naredbe koje se koriste prilikom kodiranja:</a:t>
            </a:r>
            <a:endParaRPr lang="hr-HR" dirty="0"/>
          </a:p>
          <a:p>
            <a:pPr lvl="1"/>
            <a:r>
              <a:rPr lang="hr-BA" dirty="0"/>
              <a:t>Ključna riječ (funkcija) Main</a:t>
            </a:r>
          </a:p>
          <a:p>
            <a:pPr lvl="1"/>
            <a:r>
              <a:rPr lang="hr-HR" dirty="0"/>
              <a:t>Naredbe pridruživanja vrijednosti</a:t>
            </a:r>
          </a:p>
          <a:p>
            <a:pPr lvl="1"/>
            <a:r>
              <a:rPr lang="hr-HR" dirty="0"/>
              <a:t>Ključna riječ Class</a:t>
            </a:r>
          </a:p>
          <a:p>
            <a:pPr lvl="1"/>
            <a:r>
              <a:rPr lang="hr-HR" dirty="0"/>
              <a:t>Ključna riječ New</a:t>
            </a:r>
          </a:p>
        </p:txBody>
      </p:sp>
    </p:spTree>
    <p:extLst>
      <p:ext uri="{BB962C8B-B14F-4D97-AF65-F5344CB8AC3E}">
        <p14:creationId xmlns:p14="http://schemas.microsoft.com/office/powerpoint/2010/main" val="74211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3C846-EF2F-4C7D-A62D-5AB7BBA7A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0A34D-DA30-46B3-B7E6-5F8880C4E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3200" dirty="0"/>
              <a:t>Upravljačke naredbe u Java-i: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hr-HR" sz="2200" dirty="0"/>
              <a:t>Naredbe uvjetovanja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hr-HR" sz="2200" dirty="0"/>
              <a:t>Naredbe ciklusa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hr-HR" sz="2200" dirty="0"/>
              <a:t>Naredbe skoka</a:t>
            </a:r>
          </a:p>
        </p:txBody>
      </p:sp>
    </p:spTree>
    <p:extLst>
      <p:ext uri="{BB962C8B-B14F-4D97-AF65-F5344CB8AC3E}">
        <p14:creationId xmlns:p14="http://schemas.microsoft.com/office/powerpoint/2010/main" val="219819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4482</TotalTime>
  <Words>695</Words>
  <Application>Microsoft Office PowerPoint</Application>
  <PresentationFormat>Widescreen</PresentationFormat>
  <Paragraphs>158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Wingdings</vt:lpstr>
      <vt:lpstr>Office Theme</vt:lpstr>
      <vt:lpstr>Java desktop aplikacija za evidenciju radnog vremena </vt:lpstr>
      <vt:lpstr>1. Uvod</vt:lpstr>
      <vt:lpstr>2. Java programski jezik</vt:lpstr>
      <vt:lpstr>2.1. Osnovne karakteristike Java-e</vt:lpstr>
      <vt:lpstr>Osnovne karakteristike Java-e</vt:lpstr>
      <vt:lpstr>2.2. Prednosti Java programskog jezika</vt:lpstr>
      <vt:lpstr>2.2. Nedostaci Java programskog jezika</vt:lpstr>
      <vt:lpstr>2.3. Naredbe u Java-i</vt:lpstr>
      <vt:lpstr>PowerPoint Presentation</vt:lpstr>
      <vt:lpstr>2.4. Java platforma</vt:lpstr>
      <vt:lpstr>2.5.Netbeans IDE</vt:lpstr>
      <vt:lpstr>2.6. Ostala razvojna okruženja</vt:lpstr>
      <vt:lpstr>2.7 MVC arhitektura</vt:lpstr>
      <vt:lpstr>3. Java desktop aplikacija za evidenciju radnog vremena</vt:lpstr>
      <vt:lpstr>3.1. Opis problema</vt:lpstr>
      <vt:lpstr>3.2. Relacijski model baze podataka</vt:lpstr>
      <vt:lpstr>3.3. Prozori aplikacije</vt:lpstr>
      <vt:lpstr>3.3.2. Admin- Pregled radnih vremena</vt:lpstr>
      <vt:lpstr>3.3.3. Admin- Pregled korisnika</vt:lpstr>
      <vt:lpstr>3.3.4.Admin – Dodaj korisnika</vt:lpstr>
      <vt:lpstr>3.3.5. Admin- Izmjeni korisnika</vt:lpstr>
      <vt:lpstr>3.3.6. Korisnik- Početna</vt:lpstr>
      <vt:lpstr>3.3.7. Korisnik- Povijest radnog vremena</vt:lpstr>
      <vt:lpstr>3.3.8. Korisnik- Postavke</vt:lpstr>
      <vt:lpstr>3.4. MVC Arhitektura u aplikaciji</vt:lpstr>
      <vt:lpstr>3.4. MVC Arhitektura u aplikaciji</vt:lpstr>
      <vt:lpstr>3.5. Slučajevi korištenja</vt:lpstr>
      <vt:lpstr>3.6. Mogućnosti proširenja aplikacije</vt:lpstr>
      <vt:lpstr>4. Zaključak</vt:lpstr>
      <vt:lpstr>Hvala Vam na pažnji!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Korisnik</dc:creator>
  <cp:lastModifiedBy>Matej Madžarević</cp:lastModifiedBy>
  <cp:revision>246</cp:revision>
  <dcterms:created xsi:type="dcterms:W3CDTF">2021-06-03T21:34:57Z</dcterms:created>
  <dcterms:modified xsi:type="dcterms:W3CDTF">2023-03-16T13:37:55Z</dcterms:modified>
</cp:coreProperties>
</file>