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316" r:id="rId5"/>
    <p:sldId id="328" r:id="rId6"/>
    <p:sldId id="315" r:id="rId7"/>
    <p:sldId id="317" r:id="rId8"/>
    <p:sldId id="318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41" r:id="rId18"/>
    <p:sldId id="342" r:id="rId19"/>
    <p:sldId id="343" r:id="rId20"/>
    <p:sldId id="344" r:id="rId21"/>
    <p:sldId id="345" r:id="rId22"/>
    <p:sldId id="363" r:id="rId23"/>
    <p:sldId id="364" r:id="rId24"/>
    <p:sldId id="351" r:id="rId25"/>
    <p:sldId id="348" r:id="rId26"/>
    <p:sldId id="349" r:id="rId27"/>
    <p:sldId id="350" r:id="rId28"/>
    <p:sldId id="352" r:id="rId29"/>
    <p:sldId id="355" r:id="rId30"/>
    <p:sldId id="354" r:id="rId31"/>
    <p:sldId id="356" r:id="rId32"/>
    <p:sldId id="357" r:id="rId33"/>
    <p:sldId id="358" r:id="rId34"/>
    <p:sldId id="359" r:id="rId35"/>
    <p:sldId id="36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6" autoAdjust="0"/>
    <p:restoredTop sz="94660"/>
  </p:normalViewPr>
  <p:slideViewPr>
    <p:cSldViewPr showGuides="1">
      <p:cViewPr varScale="1">
        <p:scale>
          <a:sx n="56" d="100"/>
          <a:sy n="56" d="100"/>
        </p:scale>
        <p:origin x="60" y="1182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B437-F6DC-4E04-99C4-6D36577BE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5798A-44C9-4924-BD48-A0424A6A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990600" y="1"/>
            <a:ext cx="11201399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918570"/>
            <a:ext cx="12192000" cy="62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877"/>
            <a:ext cx="9144000" cy="182562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22279"/>
            <a:ext cx="9144000" cy="4762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918570"/>
            <a:ext cx="990599" cy="626628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933451" y="255122"/>
            <a:ext cx="10325099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-1" y="2516617"/>
            <a:ext cx="12192001" cy="18061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/>
              <a:ea typeface="Microsoft YaHei" panose="020B0503020204020204" charset="-122"/>
            </a:endParaRPr>
          </a:p>
        </p:txBody>
      </p:sp>
      <p:cxnSp>
        <p:nvCxnSpPr>
          <p:cNvPr id="13" name="直接连接符 12"/>
          <p:cNvCxnSpPr/>
          <p:nvPr userDrawn="1">
            <p:custDataLst>
              <p:tags r:id="rId3"/>
            </p:custDataLst>
          </p:nvPr>
        </p:nvCxnSpPr>
        <p:spPr>
          <a:xfrm>
            <a:off x="-1" y="2392999"/>
            <a:ext cx="12192001" cy="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13"/>
          <p:cNvCxnSpPr/>
          <p:nvPr userDrawn="1">
            <p:custDataLst>
              <p:tags r:id="rId4"/>
            </p:custDataLst>
          </p:nvPr>
        </p:nvCxnSpPr>
        <p:spPr>
          <a:xfrm flipH="1">
            <a:off x="9786978" y="0"/>
            <a:ext cx="1" cy="4322763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14"/>
          <p:cNvCxnSpPr/>
          <p:nvPr userDrawn="1">
            <p:custDataLst>
              <p:tags r:id="rId5"/>
            </p:custDataLst>
          </p:nvPr>
        </p:nvCxnSpPr>
        <p:spPr>
          <a:xfrm>
            <a:off x="-1" y="3892494"/>
            <a:ext cx="12192001" cy="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31850" y="2516617"/>
            <a:ext cx="8955128" cy="1375877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1850" y="4518278"/>
            <a:ext cx="8955128" cy="75009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4000"/>
            <a:ext cx="10515600" cy="82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3013118" y="738000"/>
            <a:ext cx="5834793" cy="4686258"/>
            <a:chOff x="860468" y="2362937"/>
            <a:chExt cx="4064725" cy="3889033"/>
          </a:xfrm>
        </p:grpSpPr>
        <p:sp>
          <p:nvSpPr>
            <p:cNvPr id="10" name="任意多边形 9"/>
            <p:cNvSpPr/>
            <p:nvPr userDrawn="1">
              <p:custDataLst>
                <p:tags r:id="rId2"/>
              </p:custDataLst>
            </p:nvPr>
          </p:nvSpPr>
          <p:spPr>
            <a:xfrm>
              <a:off x="3032990" y="2362937"/>
              <a:ext cx="1038925" cy="956812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3552453" y="2895087"/>
              <a:ext cx="1372740" cy="1265632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4"/>
              </p:custDataLst>
            </p:nvPr>
          </p:nvSpPr>
          <p:spPr>
            <a:xfrm>
              <a:off x="860468" y="3385106"/>
              <a:ext cx="3107854" cy="2866864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6244" anchor="ctr">
              <a:normAutofit/>
            </a:bodyPr>
            <a:lstStyle/>
            <a:p>
              <a:pPr algn="ctr">
                <a:defRPr/>
              </a:pPr>
              <a:endParaRPr lang="zh-CN" alt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3118" y="2335877"/>
            <a:ext cx="4461233" cy="24193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2374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181277"/>
            <a:ext cx="12192000" cy="4212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181277"/>
            <a:ext cx="422374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 2" panose="05020102010507070707" pitchFamily="18" charset="2"/>
        <a:buChar char="Ì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2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1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13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sk-SK" dirty="0">
                <a:sym typeface="+mn-ea"/>
              </a:rPr>
              <a:t>Rozpoznávanie</a:t>
            </a:r>
            <a:endParaRPr lang="sk-SK" dirty="0"/>
          </a:p>
        </p:txBody>
      </p:sp>
      <p:sp>
        <p:nvSpPr>
          <p:cNvPr id="3" name="Text Box 2"/>
          <p:cNvSpPr txBox="1"/>
          <p:nvPr/>
        </p:nvSpPr>
        <p:spPr>
          <a:xfrm>
            <a:off x="8630285" y="6370955"/>
            <a:ext cx="344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sk-SK" altLang="en-US">
                <a:solidFill>
                  <a:schemeClr val="bg1"/>
                </a:solidFill>
              </a:rPr>
              <a:t>Matej Nikorovič</a:t>
            </a:r>
            <a:endParaRPr lang="sk-SK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Invariantný skalárny príznak / deskriptor</a:t>
            </a:r>
            <a:endParaRPr lang="sk-S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sk-SK" altLang="en-US" b="1">
                <a:sym typeface="+mn-ea"/>
              </a:rPr>
              <a:t>krížový pomer</a:t>
            </a:r>
            <a:endParaRPr lang="sk-SK" altLang="en-US"/>
          </a:p>
          <a:p>
            <a:pPr marL="0" indent="0">
              <a:buFont typeface="Wingdings" panose="05000000000000000000" charset="0"/>
              <a:buNone/>
            </a:pP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 baseline="30000"/>
          </a:p>
        </p:txBody>
      </p:sp>
      <p:sp>
        <p:nvSpPr>
          <p:cNvPr id="8" name="Oval 7"/>
          <p:cNvSpPr/>
          <p:nvPr/>
        </p:nvSpPr>
        <p:spPr>
          <a:xfrm>
            <a:off x="4093845" y="57753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43805" y="362331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78170" y="348297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91605" y="430466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19165" y="53784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Invariantný skalárny príznak / deskriptor</a:t>
            </a:r>
            <a:endParaRPr lang="sk-S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sk-SK" altLang="en-US" b="1">
                <a:sym typeface="+mn-ea"/>
              </a:rPr>
              <a:t>krížový pomer</a:t>
            </a:r>
            <a:endParaRPr lang="sk-SK" altLang="en-US"/>
          </a:p>
          <a:p>
            <a:pPr marL="0" indent="0">
              <a:buFont typeface="Wingdings" panose="05000000000000000000" charset="0"/>
              <a:buNone/>
            </a:pP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 baseline="30000"/>
          </a:p>
        </p:txBody>
      </p:sp>
      <p:sp>
        <p:nvSpPr>
          <p:cNvPr id="8" name="Oval 7"/>
          <p:cNvSpPr/>
          <p:nvPr/>
        </p:nvSpPr>
        <p:spPr>
          <a:xfrm>
            <a:off x="4093845" y="57753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43805" y="362331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78170" y="348297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91605" y="430466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19165" y="53784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213860" y="2627630"/>
            <a:ext cx="2232025" cy="327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13860" y="3137535"/>
            <a:ext cx="4490720" cy="277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13860" y="4901565"/>
            <a:ext cx="4932045" cy="100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13860" y="2957195"/>
            <a:ext cx="1298575" cy="294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Invariantný skalárny príznak / deskriptor</a:t>
            </a:r>
            <a:endParaRPr lang="sk-S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sk-SK" altLang="en-US" b="1">
                <a:sym typeface="+mn-ea"/>
              </a:rPr>
              <a:t>krížový pomer</a:t>
            </a:r>
            <a:endParaRPr lang="sk-SK" altLang="en-US"/>
          </a:p>
          <a:p>
            <a:pPr marL="0" indent="0">
              <a:buFont typeface="Wingdings" panose="05000000000000000000" charset="0"/>
              <a:buNone/>
            </a:pP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 baseline="3000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213860" y="2627630"/>
            <a:ext cx="2232025" cy="327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13860" y="3137535"/>
            <a:ext cx="4490720" cy="277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13860" y="4901565"/>
            <a:ext cx="4932045" cy="100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13860" y="2957195"/>
            <a:ext cx="1298575" cy="294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66590" y="2627630"/>
            <a:ext cx="5168900" cy="284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429760" y="2957195"/>
            <a:ext cx="1210310" cy="365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108643" y="1659414"/>
          <a:ext cx="2087245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2085975" imgH="790575" progId="Paint.Picture">
                  <p:embed/>
                </p:oleObj>
              </mc:Choice>
              <mc:Fallback>
                <p:oleObj name="" r:id="rId1" imgW="2085975" imgH="790575" progId="Paint.Picture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8643" y="1659414"/>
                        <a:ext cx="2087245" cy="791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4599940" y="408114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k-SK" altLang="en-US"/>
              <a:t>A</a:t>
            </a:r>
            <a:endParaRPr lang="sk-SK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5001895" y="45332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k-SK" altLang="en-US"/>
              <a:t>B</a:t>
            </a:r>
            <a:endParaRPr lang="sk-SK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5196205" y="517334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k-SK" altLang="en-US"/>
              <a:t>C</a:t>
            </a:r>
            <a:endParaRPr lang="sk-SK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5341620" y="559435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k-SK" altLang="en-US"/>
              <a:t>D</a:t>
            </a:r>
            <a:endParaRPr lang="sk-SK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198110" y="278130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k-SK" altLang="en-US"/>
              <a:t>A</a:t>
            </a:r>
            <a:endParaRPr lang="sk-SK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5983605" y="313817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k-SK" altLang="en-US"/>
              <a:t>B</a:t>
            </a:r>
            <a:endParaRPr lang="sk-SK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7298690" y="387477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k-SK" altLang="en-US"/>
              <a:t>C</a:t>
            </a:r>
            <a:endParaRPr lang="sk-SK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8567420" y="494728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k-SK" altLang="en-US"/>
              <a:t>D</a:t>
            </a:r>
            <a:endParaRPr lang="sk-SK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sk-SK"/>
              <a:t>Momenty</a:t>
            </a:r>
            <a:endParaRPr lang="en-US" altLang="sk-SK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838575"/>
            <a:ext cx="10515600" cy="233870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"/>
            </a:pPr>
            <a:r>
              <a:rPr lang="en-US" altLang="sk-SK" b="1">
                <a:sym typeface="+mn-ea"/>
              </a:rPr>
              <a:t>plocha</a:t>
            </a:r>
            <a:r>
              <a:rPr lang="sk-SK" altLang="en-US" b="1">
                <a:sym typeface="+mn-ea"/>
              </a:rPr>
              <a:t> </a:t>
            </a:r>
            <a:r>
              <a:rPr lang="sk-SK" altLang="en-US">
                <a:sym typeface="+mn-ea"/>
              </a:rPr>
              <a:t>= </a:t>
            </a:r>
            <a:r>
              <a:rPr lang="en-US" altLang="sk-SK">
                <a:sym typeface="+mn-ea"/>
              </a:rPr>
              <a:t>M</a:t>
            </a:r>
            <a:r>
              <a:rPr lang="en-US" altLang="sk-SK" baseline="-25000">
                <a:sym typeface="+mn-ea"/>
              </a:rPr>
              <a:t>00</a:t>
            </a:r>
            <a:r>
              <a:rPr lang="en-US" altLang="sk-SK">
                <a:sym typeface="+mn-ea"/>
              </a:rPr>
              <a:t> (ak na vstupe je bin</a:t>
            </a:r>
            <a:r>
              <a:rPr lang="sk-SK" altLang="en-US">
                <a:sym typeface="+mn-ea"/>
              </a:rPr>
              <a:t>á</a:t>
            </a:r>
            <a:r>
              <a:rPr lang="sk-SK" altLang="sk-SK">
                <a:sym typeface="+mn-ea"/>
              </a:rPr>
              <a:t>rny obraz)</a:t>
            </a:r>
            <a:endParaRPr lang="sk-SK" altLang="sk-SK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sk-SK" b="1">
              <a:sym typeface="+mn-ea"/>
            </a:endParaRPr>
          </a:p>
          <a:p>
            <a:pPr lvl="0">
              <a:buFont typeface="Wingdings" panose="05000000000000000000" charset="0"/>
              <a:buChar char=""/>
            </a:pPr>
            <a:r>
              <a:rPr lang="sk-SK" altLang="en-US" b="1">
                <a:sym typeface="+mn-ea"/>
              </a:rPr>
              <a:t>celková intenzita oblasti</a:t>
            </a:r>
            <a:r>
              <a:rPr lang="sk-SK" altLang="en-US">
                <a:sym typeface="+mn-ea"/>
              </a:rPr>
              <a:t> = M</a:t>
            </a:r>
            <a:r>
              <a:rPr lang="sk-SK" altLang="en-US" baseline="-25000">
                <a:sym typeface="+mn-ea"/>
              </a:rPr>
              <a:t>00</a:t>
            </a:r>
            <a:r>
              <a:rPr lang="sk-SK" altLang="en-US">
                <a:sym typeface="+mn-ea"/>
              </a:rPr>
              <a:t> (ak na vstupe je šedotónový obraz)</a:t>
            </a:r>
            <a:endParaRPr lang="sk-SK" altLang="en-US">
              <a:sym typeface="+mn-ea"/>
            </a:endParaRPr>
          </a:p>
          <a:p>
            <a:pPr lvl="0">
              <a:buFont typeface="Wingdings" panose="05000000000000000000" charset="0"/>
              <a:buChar char=""/>
            </a:pPr>
            <a:endParaRPr lang="sk-SK" altLang="en-US" sz="2400" baseline="-25000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ťažisko</a:t>
            </a:r>
            <a:r>
              <a:rPr lang="sk-SK" altLang="en-US"/>
              <a:t> = [M</a:t>
            </a:r>
            <a:r>
              <a:rPr lang="sk-SK" altLang="en-US" baseline="-25000"/>
              <a:t>10</a:t>
            </a:r>
            <a:r>
              <a:rPr lang="sk-SK" altLang="en-US"/>
              <a:t>/M</a:t>
            </a:r>
            <a:r>
              <a:rPr lang="sk-SK" altLang="en-US" baseline="-25000"/>
              <a:t>00</a:t>
            </a:r>
            <a:r>
              <a:rPr lang="sk-SK" altLang="en-US"/>
              <a:t>, M</a:t>
            </a:r>
            <a:r>
              <a:rPr lang="sk-SK" altLang="en-US" baseline="-25000"/>
              <a:t>01</a:t>
            </a:r>
            <a:r>
              <a:rPr lang="sk-SK" altLang="en-US"/>
              <a:t>/M</a:t>
            </a:r>
            <a:r>
              <a:rPr lang="sk-SK" altLang="en-US" baseline="-25000"/>
              <a:t>00</a:t>
            </a:r>
            <a:r>
              <a:rPr lang="sk-SK" altLang="en-US"/>
              <a:t>]</a:t>
            </a:r>
            <a:br>
              <a:rPr lang="sk-SK" altLang="en-US"/>
            </a:b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 baseline="30000"/>
          </a:p>
        </p:txBody>
      </p:sp>
      <p:graphicFrame>
        <p:nvGraphicFramePr>
          <p:cNvPr id="8" name="Object 7"/>
          <p:cNvGraphicFramePr/>
          <p:nvPr/>
        </p:nvGraphicFramePr>
        <p:xfrm>
          <a:off x="3329305" y="2012315"/>
          <a:ext cx="5433695" cy="138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429250" imgH="1381125" progId="Paint.Picture">
                  <p:embed/>
                </p:oleObj>
              </mc:Choice>
              <mc:Fallback>
                <p:oleObj name="" r:id="rId1" imgW="5429250" imgH="13811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9305" y="2012315"/>
                        <a:ext cx="5433695" cy="138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Centrálne m</a:t>
            </a:r>
            <a:r>
              <a:rPr lang="en-US" altLang="sk-SK"/>
              <a:t>omenty</a:t>
            </a:r>
            <a:endParaRPr lang="en-US" altLang="sk-SK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257165"/>
            <a:ext cx="10515600" cy="1249680"/>
          </a:xfrm>
        </p:spPr>
        <p:txBody>
          <a:bodyPr>
            <a:normAutofit/>
          </a:bodyPr>
          <a:p>
            <a:pPr lvl="0">
              <a:buFont typeface="Wingdings" panose="05000000000000000000" charset="0"/>
              <a:buChar char=""/>
            </a:pPr>
            <a:r>
              <a:rPr lang="sk-SK" altLang="en-US">
                <a:sym typeface="+mn-ea"/>
              </a:rPr>
              <a:t>centrálne momenty sú </a:t>
            </a:r>
            <a:r>
              <a:rPr lang="sk-SK" altLang="en-US" b="1">
                <a:sym typeface="+mn-ea"/>
              </a:rPr>
              <a:t>invariantné voči translácii</a:t>
            </a:r>
            <a:br>
              <a:rPr lang="sk-SK" altLang="en-US" b="1">
                <a:sym typeface="+mn-ea"/>
              </a:rPr>
            </a:br>
            <a:endParaRPr lang="sk-SK" altLang="en-US" b="1">
              <a:sym typeface="+mn-ea"/>
            </a:endParaRPr>
          </a:p>
          <a:p>
            <a:pPr lvl="0">
              <a:buFont typeface="Wingdings" panose="05000000000000000000" charset="0"/>
              <a:buChar char=""/>
            </a:pPr>
            <a:r>
              <a:rPr lang="sk-SK" altLang="sk-SK"/>
              <a:t>ďalšími úpravami vieme získať momenty invariantné voči škále, rotácii</a:t>
            </a:r>
            <a:endParaRPr lang="sk-SK" altLang="sk-SK"/>
          </a:p>
        </p:txBody>
      </p:sp>
      <p:graphicFrame>
        <p:nvGraphicFramePr>
          <p:cNvPr id="6" name="Object 5"/>
          <p:cNvGraphicFramePr/>
          <p:nvPr/>
        </p:nvGraphicFramePr>
        <p:xfrm>
          <a:off x="3676650" y="3426460"/>
          <a:ext cx="4937760" cy="132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933950" imgH="1323975" progId="Paint.Picture">
                  <p:embed/>
                </p:oleObj>
              </mc:Choice>
              <mc:Fallback>
                <p:oleObj name="" r:id="rId1" imgW="4933950" imgH="13239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6650" y="3426460"/>
                        <a:ext cx="4937760" cy="132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2125980" y="2130425"/>
          <a:ext cx="7940675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934325" imgH="1295400" progId="Paint.Picture">
                  <p:embed/>
                </p:oleObj>
              </mc:Choice>
              <mc:Fallback>
                <p:oleObj name="" r:id="rId3" imgW="7934325" imgH="12954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5980" y="2130425"/>
                        <a:ext cx="7940675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Príznakové metódy rozpoznávania</a:t>
            </a:r>
            <a:endParaRPr lang="sk-SK" altLang="en-US"/>
          </a:p>
        </p:txBody>
      </p:sp>
      <p:sp>
        <p:nvSpPr>
          <p:cNvPr id="6" name="Rectangle 5"/>
          <p:cNvSpPr/>
          <p:nvPr/>
        </p:nvSpPr>
        <p:spPr>
          <a:xfrm>
            <a:off x="695960" y="1722120"/>
            <a:ext cx="3617595" cy="354647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71245" y="42659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15490" y="418782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71245" y="39357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9735" y="411670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63395" y="44500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75435" y="358394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37640" y="44500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41830" y="34975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93925" y="38360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8889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5879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40990" y="41878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60550" y="383603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06395" y="37617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49295" y="393573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88895" y="35839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97200" y="333184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36800" y="314007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54300" y="32454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1264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8889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02205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56360" y="408813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27530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37710" y="1722120"/>
            <a:ext cx="3617595" cy="354647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912995" y="42659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79390" y="40881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12995" y="39357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65090" y="36836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31485" y="38360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7185" y="358394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531485" y="44500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83580" y="34975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54395" y="38360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064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0054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82740" y="41878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30645" y="401383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48145" y="37617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1045" y="393573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30645" y="35839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838950" y="333184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178550" y="314007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96050" y="32454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5439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43064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43955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5145" y="299339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69280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328660" y="1722120"/>
            <a:ext cx="3617595" cy="354647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703945" y="42659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070340" y="40881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703945" y="39357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956040" y="36836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22435" y="38360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208135" y="358394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322435" y="44500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74530" y="34975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45345" y="38360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22159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69149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473690" y="41878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221595" y="401383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539095" y="37617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881995" y="393573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221595" y="35839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629900" y="333184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0998200" y="314007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287000" y="32454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77404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25029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063605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424795" y="299339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488930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791700" y="1704340"/>
            <a:ext cx="768350" cy="357378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867400" y="3864610"/>
            <a:ext cx="444500" cy="1394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5916295" y="3324225"/>
            <a:ext cx="395605" cy="5403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4549775" y="3140075"/>
            <a:ext cx="1366520" cy="18415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257935" y="361251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Text Box 81"/>
          <p:cNvSpPr txBox="1"/>
          <p:nvPr/>
        </p:nvSpPr>
        <p:spPr>
          <a:xfrm>
            <a:off x="8280400" y="5557520"/>
            <a:ext cx="3665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trieda 1 = zelená</a:t>
            </a:r>
            <a:br>
              <a:rPr lang="sk-SK" altLang="en-US"/>
            </a:br>
            <a:r>
              <a:rPr lang="sk-SK" altLang="en-US"/>
              <a:t>trieda 2 = modrá</a:t>
            </a:r>
            <a:endParaRPr lang="sk-SK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4489450" y="5834380"/>
            <a:ext cx="366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príznakový priestor</a:t>
            </a:r>
            <a:endParaRPr lang="sk-SK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29920" y="5942330"/>
            <a:ext cx="366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deskriptor (1 objekt / oblasť)</a:t>
            </a:r>
            <a:endParaRPr lang="sk-SK" altLang="en-US"/>
          </a:p>
        </p:txBody>
      </p:sp>
      <p:cxnSp>
        <p:nvCxnSpPr>
          <p:cNvPr id="86" name="Straight Arrow Connector 85"/>
          <p:cNvCxnSpPr>
            <a:endCxn id="16" idx="3"/>
          </p:cNvCxnSpPr>
          <p:nvPr/>
        </p:nvCxnSpPr>
        <p:spPr>
          <a:xfrm flipV="1">
            <a:off x="1679575" y="4733290"/>
            <a:ext cx="946150" cy="115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4" idx="0"/>
          </p:cNvCxnSpPr>
          <p:nvPr/>
        </p:nvCxnSpPr>
        <p:spPr>
          <a:xfrm flipV="1">
            <a:off x="6322695" y="5278120"/>
            <a:ext cx="24130" cy="556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0"/>
          </p:cNvCxnSpPr>
          <p:nvPr/>
        </p:nvCxnSpPr>
        <p:spPr>
          <a:xfrm flipV="1">
            <a:off x="6322695" y="5264785"/>
            <a:ext cx="2005330" cy="5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0"/>
          </p:cNvCxnSpPr>
          <p:nvPr/>
        </p:nvCxnSpPr>
        <p:spPr>
          <a:xfrm flipH="1" flipV="1">
            <a:off x="4295775" y="5300980"/>
            <a:ext cx="202692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Príznakové metódy rozpoznávania</a:t>
            </a:r>
            <a:endParaRPr lang="sk-SK" altLang="en-US"/>
          </a:p>
        </p:txBody>
      </p:sp>
      <p:sp>
        <p:nvSpPr>
          <p:cNvPr id="6" name="Rectangle 5"/>
          <p:cNvSpPr/>
          <p:nvPr/>
        </p:nvSpPr>
        <p:spPr>
          <a:xfrm>
            <a:off x="695960" y="1722120"/>
            <a:ext cx="3617595" cy="354647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71245" y="42659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15490" y="418782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71245" y="39357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9735" y="411670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63395" y="44500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75435" y="358394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37640" y="44500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41830" y="34975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93925" y="38360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8889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5879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40990" y="41878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60550" y="383603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06395" y="37617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49295" y="393573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88895" y="35839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97200" y="333184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36800" y="314007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54300" y="32454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1264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8889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02205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56360" y="408813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27530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37710" y="1722120"/>
            <a:ext cx="3617595" cy="354647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912995" y="42659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79390" y="40881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12995" y="39357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65090" y="36836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31485" y="38360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7185" y="358394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531485" y="44500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83580" y="34975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54395" y="38360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064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0054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82740" y="41878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30645" y="401383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48145" y="37617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1045" y="393573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30645" y="35839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838950" y="333184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178550" y="314007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96050" y="32454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5439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43064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43955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5145" y="299339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69280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328660" y="1722120"/>
            <a:ext cx="3617595" cy="354647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703945" y="42659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070340" y="40881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703945" y="393573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956040" y="36836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22435" y="38360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208135" y="358394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322435" y="44500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74530" y="3497580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45345" y="383603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22159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691495" y="45180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473690" y="418782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221595" y="401383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539095" y="37617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881995" y="393573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221595" y="358394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629900" y="333184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0998200" y="314007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287000" y="32454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77404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250295" y="288798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063605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424795" y="2993390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488930" y="2635885"/>
            <a:ext cx="252095" cy="25209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791700" y="1704340"/>
            <a:ext cx="768350" cy="357378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867400" y="3864610"/>
            <a:ext cx="444500" cy="1394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5916295" y="3324225"/>
            <a:ext cx="395605" cy="5403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4549775" y="3140075"/>
            <a:ext cx="1366520" cy="18415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81"/>
          <p:cNvSpPr txBox="1"/>
          <p:nvPr/>
        </p:nvSpPr>
        <p:spPr>
          <a:xfrm>
            <a:off x="648335" y="5268595"/>
            <a:ext cx="366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neseparovateľné triedy</a:t>
            </a:r>
            <a:endParaRPr lang="sk-SK" altLang="en-US"/>
          </a:p>
        </p:txBody>
      </p:sp>
      <p:sp>
        <p:nvSpPr>
          <p:cNvPr id="83" name="Oval 82"/>
          <p:cNvSpPr/>
          <p:nvPr/>
        </p:nvSpPr>
        <p:spPr>
          <a:xfrm>
            <a:off x="1257935" y="3612515"/>
            <a:ext cx="252095" cy="25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Text Box 83"/>
          <p:cNvSpPr txBox="1"/>
          <p:nvPr/>
        </p:nvSpPr>
        <p:spPr>
          <a:xfrm>
            <a:off x="4549775" y="5259070"/>
            <a:ext cx="366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separovateľné triedy</a:t>
            </a:r>
            <a:endParaRPr lang="sk-SK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8343265" y="5278120"/>
            <a:ext cx="366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lineárne separovateľné triedy</a:t>
            </a:r>
            <a:endParaRPr lang="sk-SK" altLang="en-US"/>
          </a:p>
        </p:txBody>
      </p:sp>
      <p:sp>
        <p:nvSpPr>
          <p:cNvPr id="86" name="Text Box 85"/>
          <p:cNvSpPr txBox="1"/>
          <p:nvPr/>
        </p:nvSpPr>
        <p:spPr>
          <a:xfrm>
            <a:off x="863600" y="5794375"/>
            <a:ext cx="11517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"/>
            </a:pPr>
            <a:r>
              <a:rPr lang="sk-SK" altLang="en-US" sz="2400"/>
              <a:t>funkciu, ktorá oddeľuje jednotlivé triedy, voláme </a:t>
            </a:r>
            <a:r>
              <a:rPr lang="sk-SK" altLang="en-US" sz="2400" b="1"/>
              <a:t>diskriminačná funkcia</a:t>
            </a:r>
            <a:endParaRPr lang="sk-SK" altLang="en-US" sz="2400" b="1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sk-SK" altLang="en-US" sz="2400" b="1">
                <a:sym typeface="+mn-ea"/>
              </a:rPr>
              <a:t>klasifikátor</a:t>
            </a:r>
            <a:r>
              <a:rPr lang="sk-SK" altLang="en-US" sz="2400">
                <a:sym typeface="+mn-ea"/>
              </a:rPr>
              <a:t> je </a:t>
            </a:r>
            <a:r>
              <a:rPr lang="sk-SK" altLang="en-US" sz="2400"/>
              <a:t>algoritmus, ktorý zaradí objekt do triedy na základe príznakov</a:t>
            </a:r>
            <a:endParaRPr lang="sk-SK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Príznakové metódy rozpoznávania</a:t>
            </a:r>
            <a:endParaRPr lang="sk-SK" altLang="en-US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sk-SK" altLang="en-US"/>
              <a:t>Klasifikátor pracuje v 2 fázach: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fáza učenia</a:t>
            </a:r>
            <a:r>
              <a:rPr lang="sk-SK" altLang="en-US"/>
              <a:t> = na základe trénovacej možiny klasifikátor upravuje hranice medzi triedami (upravuje parametre diskriminačných funkcií)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fáza rozpoznávania</a:t>
            </a:r>
            <a:r>
              <a:rPr lang="sk-SK" altLang="en-US"/>
              <a:t> (predikcie) = klasifikátor zaraďuje </a:t>
            </a:r>
            <a:r>
              <a:rPr lang="sk-SK" altLang="en-US">
                <a:sym typeface="+mn-ea"/>
              </a:rPr>
              <a:t>objekt</a:t>
            </a:r>
            <a:r>
              <a:rPr lang="sk-SK" altLang="en-US"/>
              <a:t> do triedy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 marL="0" indent="0">
              <a:buFont typeface="Wingdings" panose="05000000000000000000" charset="0"/>
              <a:buNone/>
            </a:pPr>
            <a:r>
              <a:rPr lang="sk-SK" altLang="en-US"/>
              <a:t>poznáme 2 hlavné prístupy k učeniu: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učenie s učiteľom</a:t>
            </a:r>
            <a:r>
              <a:rPr lang="sk-SK" altLang="en-US"/>
              <a:t> = učiteľ rozhoduje, do akej triedy má byť objekt zaradený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učenie bez učiteľa</a:t>
            </a:r>
            <a:r>
              <a:rPr lang="sk-SK" altLang="en-US"/>
              <a:t> = klasifikátor si sám vytvára triedy na základe vopred danej charakterisitky / vlastnosti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Príznakové metódy rozpoznávania</a:t>
            </a:r>
            <a:endParaRPr lang="sk-SK" altLang="en-US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sk-SK" altLang="en-US"/>
              <a:t>Typy klasifikátorov:</a:t>
            </a:r>
            <a:endParaRPr lang="sk-SK" altLang="en-US"/>
          </a:p>
          <a:p>
            <a:pPr marL="0" indent="0">
              <a:buFont typeface="Wingdings" panose="05000000000000000000" charset="0"/>
              <a:buNone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deterministický</a:t>
            </a:r>
            <a:r>
              <a:rPr lang="sk-SK" altLang="en-US"/>
              <a:t> = založený na syntéze diskriminačných funkcií (pre každú triedu je samostatná diskriminačná funkcia)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 b="1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pravdepodobnostný </a:t>
            </a:r>
            <a:r>
              <a:rPr lang="sk-SK" altLang="en-US"/>
              <a:t>= aplikácia teórie pravdepodobnosti do klasifikátorov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 b="1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heurisitický</a:t>
            </a:r>
            <a:r>
              <a:rPr lang="sk-SK" altLang="en-US"/>
              <a:t> = algoritmy využívajúce heuristiku (majú stratégiu na rozhodovanie pokračovania výpočtu); negarantujú záruku dobrého riešenia; používame ich, lebo nepoznáme nič lepšie pre daný problém</a:t>
            </a:r>
            <a:endParaRPr lang="sk-SK" altLang="en-US"/>
          </a:p>
          <a:p>
            <a:pPr marL="0" indent="0">
              <a:buFont typeface="Wingdings" panose="05000000000000000000" charset="0"/>
              <a:buNone/>
            </a:pP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Deterministický klasifikátor</a:t>
            </a:r>
            <a:endParaRPr lang="sk-SK" altLang="en-US"/>
          </a:p>
        </p:txBody>
      </p:sp>
      <p:sp>
        <p:nvSpPr>
          <p:cNvPr id="5" name="Rectangle 4"/>
          <p:cNvSpPr/>
          <p:nvPr/>
        </p:nvSpPr>
        <p:spPr>
          <a:xfrm>
            <a:off x="1043601" y="198213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3606" y="198213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83612" y="198213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601" y="2702136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3606" y="2702136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83612" y="2702136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601" y="342231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63606" y="342231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83612" y="342231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601" y="414240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3606" y="414240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83612" y="414240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3601" y="486249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63606" y="486249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83612" y="486249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24596" y="198213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4601" y="198213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4607" y="198213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24596" y="2702136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4601" y="2702136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64607" y="2702136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24596" y="342231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44601" y="342231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64607" y="342231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24596" y="414240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4601" y="414240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64607" y="414240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24596" y="486249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44601" y="486249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64607" y="486249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04956" y="198213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24961" y="198213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44967" y="198213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04956" y="2702136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524961" y="2702136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244967" y="2702136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04956" y="342231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24961" y="342231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44967" y="342231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04956" y="414240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24961" y="414240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44967" y="414240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04956" y="4862491"/>
            <a:ext cx="720005" cy="7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524961" y="486249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44967" y="486249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691666" y="198213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0411671" y="198213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131677" y="198213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691666" y="2702136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411671" y="2702136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131677" y="2702136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691666" y="342231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411671" y="342231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131677" y="342231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691666" y="414240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411671" y="414240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131677" y="4142401"/>
            <a:ext cx="720005" cy="72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691666" y="486249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411671" y="486249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131677" y="4862491"/>
            <a:ext cx="720005" cy="720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Text Box 81"/>
          <p:cNvSpPr txBox="1"/>
          <p:nvPr/>
        </p:nvSpPr>
        <p:spPr>
          <a:xfrm>
            <a:off x="1043305" y="5582285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d</a:t>
            </a:r>
            <a:r>
              <a:rPr lang="sk-SK" altLang="en-US" baseline="-25000"/>
              <a:t>1 </a:t>
            </a:r>
            <a:r>
              <a:rPr lang="sk-SK" altLang="en-US"/>
              <a:t>= 0</a:t>
            </a:r>
            <a:endParaRPr lang="sk-SK" altLang="en-US"/>
          </a:p>
        </p:txBody>
      </p:sp>
      <p:sp>
        <p:nvSpPr>
          <p:cNvPr id="65" name="Text Box 64"/>
          <p:cNvSpPr txBox="1"/>
          <p:nvPr/>
        </p:nvSpPr>
        <p:spPr>
          <a:xfrm>
            <a:off x="3863975" y="5582285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d</a:t>
            </a:r>
            <a:r>
              <a:rPr lang="sk-SK" altLang="en-US" baseline="-25000"/>
              <a:t>2 </a:t>
            </a:r>
            <a:r>
              <a:rPr lang="sk-SK" altLang="en-US"/>
              <a:t>= 0</a:t>
            </a:r>
            <a:endParaRPr lang="sk-SK" altLang="en-US"/>
          </a:p>
        </p:txBody>
      </p:sp>
      <p:sp>
        <p:nvSpPr>
          <p:cNvPr id="66" name="Text Box 65"/>
          <p:cNvSpPr txBox="1"/>
          <p:nvPr/>
        </p:nvSpPr>
        <p:spPr>
          <a:xfrm>
            <a:off x="6805295" y="5582285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d</a:t>
            </a:r>
            <a:r>
              <a:rPr lang="sk-SK" altLang="en-US" baseline="-25000"/>
              <a:t>1 </a:t>
            </a:r>
            <a:r>
              <a:rPr lang="sk-SK" altLang="en-US"/>
              <a:t>= 7, </a:t>
            </a:r>
            <a:r>
              <a:rPr lang="sk-SK" altLang="en-US">
                <a:sym typeface="+mn-ea"/>
              </a:rPr>
              <a:t>d</a:t>
            </a:r>
            <a:r>
              <a:rPr lang="sk-SK" altLang="en-US" baseline="-25000">
                <a:sym typeface="+mn-ea"/>
              </a:rPr>
              <a:t>2 </a:t>
            </a:r>
            <a:r>
              <a:rPr lang="sk-SK" altLang="en-US">
                <a:sym typeface="+mn-ea"/>
              </a:rPr>
              <a:t>= 1</a:t>
            </a:r>
            <a:endParaRPr lang="sk-SK" altLang="en-US"/>
          </a:p>
        </p:txBody>
      </p:sp>
      <p:sp>
        <p:nvSpPr>
          <p:cNvPr id="68" name="Text Box 67"/>
          <p:cNvSpPr txBox="1"/>
          <p:nvPr/>
        </p:nvSpPr>
        <p:spPr>
          <a:xfrm>
            <a:off x="9692005" y="5582285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d</a:t>
            </a:r>
            <a:r>
              <a:rPr lang="sk-SK" altLang="en-US" baseline="-25000"/>
              <a:t>1 </a:t>
            </a:r>
            <a:r>
              <a:rPr lang="sk-SK" altLang="en-US"/>
              <a:t>= 2, </a:t>
            </a:r>
            <a:r>
              <a:rPr lang="sk-SK" altLang="en-US">
                <a:sym typeface="+mn-ea"/>
              </a:rPr>
              <a:t>d</a:t>
            </a:r>
            <a:r>
              <a:rPr lang="sk-SK" altLang="en-US" baseline="-25000">
                <a:sym typeface="+mn-ea"/>
              </a:rPr>
              <a:t>2 </a:t>
            </a:r>
            <a:r>
              <a:rPr lang="sk-SK" altLang="en-US">
                <a:sym typeface="+mn-ea"/>
              </a:rPr>
              <a:t>= 6</a:t>
            </a:r>
            <a:endParaRPr lang="sk-SK" altLang="en-US"/>
          </a:p>
        </p:txBody>
      </p:sp>
      <p:sp>
        <p:nvSpPr>
          <p:cNvPr id="70" name="Rounded Rectangle 69"/>
          <p:cNvSpPr/>
          <p:nvPr/>
        </p:nvSpPr>
        <p:spPr>
          <a:xfrm>
            <a:off x="6499225" y="1702435"/>
            <a:ext cx="5652135" cy="424815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720090" y="1702435"/>
            <a:ext cx="5652135" cy="424815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Text Box 71"/>
          <p:cNvSpPr txBox="1"/>
          <p:nvPr/>
        </p:nvSpPr>
        <p:spPr>
          <a:xfrm>
            <a:off x="720090" y="5950585"/>
            <a:ext cx="565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diskriminačné funkcie</a:t>
            </a:r>
            <a:endParaRPr lang="sk-SK" altLang="en-US"/>
          </a:p>
        </p:txBody>
      </p:sp>
      <p:sp>
        <p:nvSpPr>
          <p:cNvPr id="73" name="Text Box 72"/>
          <p:cNvSpPr txBox="1"/>
          <p:nvPr/>
        </p:nvSpPr>
        <p:spPr>
          <a:xfrm>
            <a:off x="6499225" y="5950585"/>
            <a:ext cx="565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rozpoznávanie</a:t>
            </a:r>
            <a:endParaRPr lang="sk-SK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Kde sme a s čím pracujeme?</a:t>
            </a:r>
            <a:endParaRPr lang="sk-SK" altLang="en-US"/>
          </a:p>
        </p:txBody>
      </p:sp>
      <p:sp>
        <p:nvSpPr>
          <p:cNvPr id="4" name="Oval 3"/>
          <p:cNvSpPr/>
          <p:nvPr/>
        </p:nvSpPr>
        <p:spPr>
          <a:xfrm>
            <a:off x="1070610" y="1979930"/>
            <a:ext cx="687705" cy="687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0610" y="2908300"/>
            <a:ext cx="687705" cy="687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0610" y="3836670"/>
            <a:ext cx="687705" cy="687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70610" y="4770120"/>
            <a:ext cx="687705" cy="687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0610" y="5694045"/>
            <a:ext cx="687705" cy="687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14780" y="2411095"/>
            <a:ext cx="0" cy="432308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902460" y="2139950"/>
            <a:ext cx="439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k-SK" altLang="en-US"/>
              <a:t>získavanie obrazu</a:t>
            </a:r>
            <a:endParaRPr lang="sk-SK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902460" y="3067685"/>
            <a:ext cx="439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k-SK" altLang="en-US"/>
              <a:t>predspracovanie</a:t>
            </a:r>
            <a:endParaRPr lang="sk-SK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902460" y="3937000"/>
            <a:ext cx="439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k-SK" altLang="en-US"/>
              <a:t>segmentácia</a:t>
            </a:r>
            <a:endParaRPr lang="sk-SK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902460" y="5853430"/>
            <a:ext cx="439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k-SK" altLang="en-US" b="1"/>
              <a:t>rozpoznávanie</a:t>
            </a:r>
            <a:endParaRPr lang="sk-SK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902460" y="4930140"/>
            <a:ext cx="439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k-SK" altLang="en-US"/>
              <a:t>“extrakcia informácií o objektoch”</a:t>
            </a:r>
            <a:endParaRPr lang="sk-SK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8630" y="4646930"/>
            <a:ext cx="9450705" cy="0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Naivný Bayesov klasifikátor</a:t>
            </a:r>
            <a:endParaRPr lang="sk-SK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885" y="1770380"/>
            <a:ext cx="8199755" cy="29902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080510" y="1700530"/>
            <a:ext cx="6623685" cy="1908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88845" y="1700530"/>
            <a:ext cx="1475740" cy="313182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080510" y="3608705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učenie</a:t>
            </a:r>
            <a:endParaRPr lang="sk-SK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2188845" y="4832350"/>
            <a:ext cx="1475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trénovacia</a:t>
            </a:r>
            <a:br>
              <a:rPr lang="sk-SK" altLang="en-US"/>
            </a:br>
            <a:r>
              <a:rPr lang="sk-SK" altLang="en-US"/>
              <a:t>množina</a:t>
            </a:r>
            <a:endParaRPr lang="sk-SK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300855" y="4275614"/>
          <a:ext cx="4108450" cy="11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105275" imgH="1190625" progId="Paint.Picture">
                  <p:embed/>
                </p:oleObj>
              </mc:Choice>
              <mc:Fallback>
                <p:oleObj name="" r:id="rId2" imgW="4105275" imgH="11906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00855" y="4275614"/>
                        <a:ext cx="4108450" cy="119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080510" y="4181475"/>
            <a:ext cx="4607560" cy="12960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4080510" y="5466715"/>
            <a:ext cx="460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rozpoznávanie</a:t>
            </a:r>
            <a:endParaRPr lang="sk-SK" altLang="en-US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Naivný Bayesov klasifikátor</a:t>
            </a:r>
            <a:endParaRPr lang="sk-SK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885" y="1770380"/>
            <a:ext cx="8199755" cy="29902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080510" y="1700530"/>
            <a:ext cx="6623685" cy="1908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88845" y="1700530"/>
            <a:ext cx="1475740" cy="313182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080510" y="3608705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učenie</a:t>
            </a:r>
            <a:endParaRPr lang="sk-SK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2188845" y="4832350"/>
            <a:ext cx="1475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trénovacia</a:t>
            </a:r>
            <a:br>
              <a:rPr lang="sk-SK" altLang="en-US"/>
            </a:br>
            <a:r>
              <a:rPr lang="sk-SK" altLang="en-US"/>
              <a:t>množina</a:t>
            </a:r>
            <a:endParaRPr lang="sk-SK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3896360" y="6057265"/>
            <a:ext cx="5459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k-SK" altLang="en-US"/>
              <a:t>p(Yes | Sunny) = p(Yes) * p(Sunny | Yes) / p (Sunny)</a:t>
            </a:r>
            <a:endParaRPr lang="sk-SK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300855" y="4275614"/>
          <a:ext cx="4108450" cy="11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105275" imgH="1190625" progId="Paint.Picture">
                  <p:embed/>
                </p:oleObj>
              </mc:Choice>
              <mc:Fallback>
                <p:oleObj name="" r:id="rId2" imgW="4105275" imgH="11906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00855" y="4275614"/>
                        <a:ext cx="4108450" cy="119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080510" y="4181475"/>
            <a:ext cx="4607560" cy="12960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4080510" y="5466715"/>
            <a:ext cx="460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rozpoznávanie</a:t>
            </a:r>
            <a:endParaRPr lang="sk-SK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67755" y="3357245"/>
            <a:ext cx="2592070" cy="27000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782050" y="2961005"/>
            <a:ext cx="661670" cy="31127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461250" y="4580890"/>
            <a:ext cx="2342515" cy="15093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9701530" y="418147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k-SK" altLang="en-US"/>
              <a:t>3 / 9</a:t>
            </a:r>
            <a:endParaRPr lang="sk-SK" alt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963025" y="2904490"/>
            <a:ext cx="804545" cy="1280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63025" y="3086100"/>
            <a:ext cx="1164590" cy="10267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Neurónové siete</a:t>
            </a:r>
            <a:endParaRPr lang="sk-SK" altLang="en-US"/>
          </a:p>
        </p:txBody>
      </p:sp>
      <p:sp>
        <p:nvSpPr>
          <p:cNvPr id="4" name="Oval 3"/>
          <p:cNvSpPr/>
          <p:nvPr/>
        </p:nvSpPr>
        <p:spPr>
          <a:xfrm>
            <a:off x="4138295" y="277876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38295" y="349631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38295" y="420116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38295" y="488696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8345" y="239141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8345" y="312293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08345" y="387731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08345" y="467741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08345" y="542036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27545" y="312293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27545" y="387731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27545" y="467741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42045" y="3820160"/>
            <a:ext cx="612140" cy="61214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6"/>
            <a:endCxn id="8" idx="2"/>
          </p:cNvCxnSpPr>
          <p:nvPr/>
        </p:nvCxnSpPr>
        <p:spPr>
          <a:xfrm flipV="1">
            <a:off x="4750435" y="2697480"/>
            <a:ext cx="105791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9" idx="2"/>
          </p:cNvCxnSpPr>
          <p:nvPr/>
        </p:nvCxnSpPr>
        <p:spPr>
          <a:xfrm>
            <a:off x="4750435" y="3084830"/>
            <a:ext cx="1057910" cy="34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50435" y="3084830"/>
            <a:ext cx="1057910" cy="109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11" idx="2"/>
          </p:cNvCxnSpPr>
          <p:nvPr/>
        </p:nvCxnSpPr>
        <p:spPr>
          <a:xfrm>
            <a:off x="4750435" y="3084830"/>
            <a:ext cx="1057910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3" idx="2"/>
          </p:cNvCxnSpPr>
          <p:nvPr/>
        </p:nvCxnSpPr>
        <p:spPr>
          <a:xfrm>
            <a:off x="6420485" y="2697480"/>
            <a:ext cx="607060" cy="7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4" idx="2"/>
          </p:cNvCxnSpPr>
          <p:nvPr/>
        </p:nvCxnSpPr>
        <p:spPr>
          <a:xfrm>
            <a:off x="6420485" y="2697480"/>
            <a:ext cx="60706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6"/>
            <a:endCxn id="16" idx="2"/>
          </p:cNvCxnSpPr>
          <p:nvPr/>
        </p:nvCxnSpPr>
        <p:spPr>
          <a:xfrm>
            <a:off x="7639685" y="3429000"/>
            <a:ext cx="1102360" cy="69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6"/>
            <a:endCxn id="16" idx="2"/>
          </p:cNvCxnSpPr>
          <p:nvPr/>
        </p:nvCxnSpPr>
        <p:spPr>
          <a:xfrm flipV="1">
            <a:off x="7639685" y="4126230"/>
            <a:ext cx="110236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</p:cNvCxnSpPr>
          <p:nvPr/>
        </p:nvCxnSpPr>
        <p:spPr>
          <a:xfrm flipV="1">
            <a:off x="7639685" y="4112895"/>
            <a:ext cx="1068705" cy="870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8" idx="2"/>
          </p:cNvCxnSpPr>
          <p:nvPr/>
        </p:nvCxnSpPr>
        <p:spPr>
          <a:xfrm flipV="1">
            <a:off x="4750435" y="2697480"/>
            <a:ext cx="105791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6"/>
            <a:endCxn id="9" idx="2"/>
          </p:cNvCxnSpPr>
          <p:nvPr/>
        </p:nvCxnSpPr>
        <p:spPr>
          <a:xfrm flipV="1">
            <a:off x="4750435" y="3429000"/>
            <a:ext cx="105791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0" idx="2"/>
          </p:cNvCxnSpPr>
          <p:nvPr/>
        </p:nvCxnSpPr>
        <p:spPr>
          <a:xfrm flipV="1">
            <a:off x="4750435" y="4183380"/>
            <a:ext cx="105791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</p:cNvCxnSpPr>
          <p:nvPr/>
        </p:nvCxnSpPr>
        <p:spPr>
          <a:xfrm>
            <a:off x="4750435" y="3802380"/>
            <a:ext cx="104140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11" idx="2"/>
          </p:cNvCxnSpPr>
          <p:nvPr/>
        </p:nvCxnSpPr>
        <p:spPr>
          <a:xfrm>
            <a:off x="4750435" y="3802380"/>
            <a:ext cx="105791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</p:cNvCxnSpPr>
          <p:nvPr/>
        </p:nvCxnSpPr>
        <p:spPr>
          <a:xfrm>
            <a:off x="4750435" y="4507230"/>
            <a:ext cx="104140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9" idx="2"/>
          </p:cNvCxnSpPr>
          <p:nvPr/>
        </p:nvCxnSpPr>
        <p:spPr>
          <a:xfrm flipV="1">
            <a:off x="4750435" y="3429000"/>
            <a:ext cx="1057910" cy="1078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8" idx="2"/>
          </p:cNvCxnSpPr>
          <p:nvPr/>
        </p:nvCxnSpPr>
        <p:spPr>
          <a:xfrm flipV="1">
            <a:off x="4750435" y="2697480"/>
            <a:ext cx="105791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6"/>
            <a:endCxn id="11" idx="2"/>
          </p:cNvCxnSpPr>
          <p:nvPr/>
        </p:nvCxnSpPr>
        <p:spPr>
          <a:xfrm flipV="1">
            <a:off x="4750435" y="4983480"/>
            <a:ext cx="105791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6"/>
            <a:endCxn id="10" idx="2"/>
          </p:cNvCxnSpPr>
          <p:nvPr/>
        </p:nvCxnSpPr>
        <p:spPr>
          <a:xfrm flipV="1">
            <a:off x="4750435" y="4183380"/>
            <a:ext cx="1057910" cy="100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8" idx="2"/>
          </p:cNvCxnSpPr>
          <p:nvPr/>
        </p:nvCxnSpPr>
        <p:spPr>
          <a:xfrm flipV="1">
            <a:off x="4750435" y="2697480"/>
            <a:ext cx="1057910" cy="249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6"/>
            <a:endCxn id="9" idx="2"/>
          </p:cNvCxnSpPr>
          <p:nvPr/>
        </p:nvCxnSpPr>
        <p:spPr>
          <a:xfrm flipV="1">
            <a:off x="4750435" y="3429000"/>
            <a:ext cx="1057910" cy="176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6"/>
          </p:cNvCxnSpPr>
          <p:nvPr/>
        </p:nvCxnSpPr>
        <p:spPr>
          <a:xfrm>
            <a:off x="6420485" y="3429000"/>
            <a:ext cx="595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13" idx="2"/>
          </p:cNvCxnSpPr>
          <p:nvPr/>
        </p:nvCxnSpPr>
        <p:spPr>
          <a:xfrm flipV="1">
            <a:off x="6420485" y="3429000"/>
            <a:ext cx="607060" cy="75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6"/>
          </p:cNvCxnSpPr>
          <p:nvPr/>
        </p:nvCxnSpPr>
        <p:spPr>
          <a:xfrm flipV="1">
            <a:off x="6420485" y="3465195"/>
            <a:ext cx="595630" cy="151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6"/>
            <a:endCxn id="13" idx="2"/>
          </p:cNvCxnSpPr>
          <p:nvPr/>
        </p:nvCxnSpPr>
        <p:spPr>
          <a:xfrm flipV="1">
            <a:off x="6420485" y="3429000"/>
            <a:ext cx="607060" cy="229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6"/>
            <a:endCxn id="14" idx="2"/>
          </p:cNvCxnSpPr>
          <p:nvPr/>
        </p:nvCxnSpPr>
        <p:spPr>
          <a:xfrm>
            <a:off x="6420485" y="3429000"/>
            <a:ext cx="607060" cy="75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6"/>
            <a:endCxn id="14" idx="2"/>
          </p:cNvCxnSpPr>
          <p:nvPr/>
        </p:nvCxnSpPr>
        <p:spPr>
          <a:xfrm>
            <a:off x="6420485" y="4183380"/>
            <a:ext cx="607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4" idx="2"/>
          </p:cNvCxnSpPr>
          <p:nvPr/>
        </p:nvCxnSpPr>
        <p:spPr>
          <a:xfrm flipV="1">
            <a:off x="6420485" y="4183380"/>
            <a:ext cx="60706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6"/>
            <a:endCxn id="14" idx="2"/>
          </p:cNvCxnSpPr>
          <p:nvPr/>
        </p:nvCxnSpPr>
        <p:spPr>
          <a:xfrm flipV="1">
            <a:off x="6420485" y="4183380"/>
            <a:ext cx="607060" cy="154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012565" y="2697480"/>
            <a:ext cx="864235" cy="2232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616315" y="3658235"/>
            <a:ext cx="863600" cy="935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2455545" y="3455035"/>
            <a:ext cx="1475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vektor</a:t>
            </a:r>
            <a:endParaRPr lang="sk-SK" altLang="en-US"/>
          </a:p>
          <a:p>
            <a:pPr algn="ctr"/>
            <a:r>
              <a:rPr lang="sk-SK" altLang="en-US"/>
              <a:t>príznakov</a:t>
            </a:r>
            <a:endParaRPr lang="sk-SK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9479915" y="3942080"/>
            <a:ext cx="147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trieda</a:t>
            </a:r>
            <a:endParaRPr lang="sk-SK" altLang="en-US"/>
          </a:p>
        </p:txBody>
      </p:sp>
      <p:sp>
        <p:nvSpPr>
          <p:cNvPr id="56" name="Text Box 55"/>
          <p:cNvSpPr txBox="1"/>
          <p:nvPr/>
        </p:nvSpPr>
        <p:spPr>
          <a:xfrm>
            <a:off x="8235315" y="5597525"/>
            <a:ext cx="3378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 sz="2400"/>
              <a:t>učenie?</a:t>
            </a:r>
            <a:endParaRPr lang="sk-SK" altLang="en-US" sz="2400"/>
          </a:p>
          <a:p>
            <a:pPr algn="ctr"/>
            <a:r>
              <a:rPr lang="sk-SK" altLang="en-US" sz="2400"/>
              <a:t>Back propagation</a:t>
            </a:r>
            <a:endParaRPr lang="sk-SK" altLang="en-US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5265420" y="1927860"/>
            <a:ext cx="11430" cy="43967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8305" y="1927860"/>
            <a:ext cx="11430" cy="43967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215640" y="1927860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vstupná vrstva</a:t>
            </a:r>
            <a:endParaRPr lang="sk-SK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5541010" y="1927860"/>
            <a:ext cx="209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skryté vrstvy</a:t>
            </a:r>
            <a:endParaRPr lang="sk-SK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8235315" y="2023110"/>
            <a:ext cx="209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/>
              <a:t>výstupná vrstva</a:t>
            </a:r>
            <a:endParaRPr lang="sk-SK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K-najbližších susedov</a:t>
            </a:r>
            <a:endParaRPr lang="sk-SK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77850" y="3677920"/>
            <a:ext cx="393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 sz="2400"/>
              <a:t>učenie?</a:t>
            </a:r>
            <a:endParaRPr lang="sk-SK" altLang="en-US" sz="2400"/>
          </a:p>
          <a:p>
            <a:pPr algn="ctr"/>
            <a:r>
              <a:rPr lang="sk-SK" altLang="en-US" sz="2400"/>
              <a:t>žiadne!</a:t>
            </a:r>
            <a:endParaRPr lang="sk-SK" altLang="en-US" sz="2400"/>
          </a:p>
        </p:txBody>
      </p:sp>
      <p:sp>
        <p:nvSpPr>
          <p:cNvPr id="3" name="Rectangle 2"/>
          <p:cNvSpPr/>
          <p:nvPr/>
        </p:nvSpPr>
        <p:spPr>
          <a:xfrm>
            <a:off x="4666615" y="1762125"/>
            <a:ext cx="4898390" cy="480250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74615" y="520700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71185" y="49663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74615" y="475996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16245" y="441833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2180" y="46247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7240" y="428371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53810" y="41662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84950" y="46247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0110" y="55486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66380" y="55486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71105" y="510095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33260" y="501777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60005" y="452437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24190" y="475996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30110" y="42837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82560" y="394208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88480" y="368236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18375" y="38252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84950" y="33407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30110" y="33407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76745" y="29997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11875" y="34836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98870" y="29997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12180" y="545655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K-najbližších susedov</a:t>
            </a:r>
            <a:endParaRPr lang="sk-SK" altLang="en-US"/>
          </a:p>
        </p:txBody>
      </p:sp>
      <p:sp>
        <p:nvSpPr>
          <p:cNvPr id="3" name="Rectangle 2"/>
          <p:cNvSpPr/>
          <p:nvPr/>
        </p:nvSpPr>
        <p:spPr>
          <a:xfrm>
            <a:off x="4666615" y="1762125"/>
            <a:ext cx="4898390" cy="480250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74615" y="520700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71185" y="49663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74615" y="475996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16245" y="441833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12180" y="46247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57240" y="428371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53810" y="41662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4950" y="46247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30110" y="55486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66380" y="55486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71105" y="510095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33260" y="501777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60005" y="452437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24190" y="475996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30110" y="42837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82560" y="394208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88480" y="368236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18375" y="38252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84950" y="33407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30110" y="33407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76745" y="29997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11875" y="34836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98870" y="29997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12180" y="545655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452870" y="5100955"/>
            <a:ext cx="341630" cy="341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94500" y="4182745"/>
            <a:ext cx="341630" cy="341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81950" y="5154295"/>
            <a:ext cx="341630" cy="341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Text Box 70"/>
          <p:cNvSpPr txBox="1"/>
          <p:nvPr/>
        </p:nvSpPr>
        <p:spPr>
          <a:xfrm>
            <a:off x="587375" y="3597910"/>
            <a:ext cx="3876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 sz="2400"/>
              <a:t>vstupný parameter K</a:t>
            </a:r>
            <a:endParaRPr lang="sk-SK" altLang="en-US" sz="2400"/>
          </a:p>
          <a:p>
            <a:pPr algn="ctr"/>
            <a:r>
              <a:rPr lang="sk-SK" altLang="en-US" sz="2400"/>
              <a:t>(počet najbližších susedov)</a:t>
            </a:r>
            <a:endParaRPr lang="sk-SK" altLang="en-US" sz="2400"/>
          </a:p>
          <a:p>
            <a:pPr algn="ctr"/>
            <a:r>
              <a:rPr lang="sk-SK" altLang="en-US" sz="2400"/>
              <a:t>K = 4</a:t>
            </a:r>
            <a:endParaRPr lang="sk-SK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K-najbližších susedov</a:t>
            </a:r>
            <a:endParaRPr lang="sk-SK" altLang="en-US"/>
          </a:p>
        </p:txBody>
      </p:sp>
      <p:sp>
        <p:nvSpPr>
          <p:cNvPr id="31" name="Rectangle 30"/>
          <p:cNvSpPr/>
          <p:nvPr/>
        </p:nvSpPr>
        <p:spPr>
          <a:xfrm>
            <a:off x="4666615" y="1762125"/>
            <a:ext cx="4898390" cy="480250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74615" y="520700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71185" y="49663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74615" y="475996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6245" y="441833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12180" y="46247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40" y="428371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53810" y="41662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584950" y="46247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30110" y="55486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866380" y="55486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571105" y="510095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33260" y="501777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005" y="452437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24190" y="475996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230110" y="42837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82560" y="394208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88480" y="368236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318375" y="38252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584950" y="33407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30110" y="33407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76745" y="29997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111875" y="34836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98870" y="29997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2180" y="545655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195060" y="4796790"/>
            <a:ext cx="432435" cy="46799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195060" y="5264785"/>
            <a:ext cx="432435" cy="36004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27495" y="5193030"/>
            <a:ext cx="575945" cy="7175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627495" y="4796790"/>
            <a:ext cx="107950" cy="46799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51345" y="3860800"/>
            <a:ext cx="107950" cy="50419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18910" y="4328795"/>
            <a:ext cx="432435" cy="3619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35445" y="4364990"/>
            <a:ext cx="215900" cy="4318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51345" y="4364990"/>
            <a:ext cx="431800" cy="10795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139430" y="4940935"/>
            <a:ext cx="143510" cy="39624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31480" y="5337175"/>
            <a:ext cx="107950" cy="39560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706995" y="5264785"/>
            <a:ext cx="432435" cy="7239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14945" y="4653280"/>
            <a:ext cx="324485" cy="68389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452870" y="5100955"/>
            <a:ext cx="341630" cy="3416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94500" y="4182745"/>
            <a:ext cx="341630" cy="341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81950" y="5154295"/>
            <a:ext cx="341630" cy="34163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87375" y="3597910"/>
            <a:ext cx="3876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 sz="2400"/>
              <a:t>vstupný parameter K</a:t>
            </a:r>
            <a:endParaRPr lang="sk-SK" altLang="en-US" sz="2400"/>
          </a:p>
          <a:p>
            <a:pPr algn="ctr"/>
            <a:r>
              <a:rPr lang="sk-SK" altLang="en-US" sz="2400"/>
              <a:t>(počet najbližších susedov)</a:t>
            </a:r>
            <a:endParaRPr lang="sk-SK" altLang="en-US" sz="2400"/>
          </a:p>
          <a:p>
            <a:pPr algn="ctr"/>
            <a:r>
              <a:rPr lang="sk-SK" altLang="en-US" sz="2400"/>
              <a:t>K = 4</a:t>
            </a:r>
            <a:endParaRPr lang="sk-SK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Rozhodovací strom</a:t>
            </a:r>
            <a:endParaRPr lang="sk-SK" altLang="en-US"/>
          </a:p>
        </p:txBody>
      </p:sp>
      <p:sp>
        <p:nvSpPr>
          <p:cNvPr id="31" name="Rectangle 30"/>
          <p:cNvSpPr/>
          <p:nvPr/>
        </p:nvSpPr>
        <p:spPr>
          <a:xfrm>
            <a:off x="1497965" y="1724025"/>
            <a:ext cx="4898390" cy="480250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05965" y="516890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02535" y="49282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05965" y="472186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47595" y="438023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43530" y="45866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88590" y="424561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85160" y="41281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416300" y="45866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61460" y="55105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97730" y="55105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02455" y="506285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64610" y="497967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91355" y="448627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55540" y="472186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61460" y="42456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13910" y="390398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719830" y="364426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49725" y="37871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16300" y="33026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61460" y="33026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808095" y="29616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943225" y="34455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030220" y="29616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43530" y="541845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554845" y="3258185"/>
            <a:ext cx="341630" cy="3416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Rozhodovací strom</a:t>
            </a:r>
            <a:endParaRPr lang="sk-SK" altLang="en-US"/>
          </a:p>
        </p:txBody>
      </p:sp>
      <p:sp>
        <p:nvSpPr>
          <p:cNvPr id="31" name="Rectangle 30"/>
          <p:cNvSpPr/>
          <p:nvPr/>
        </p:nvSpPr>
        <p:spPr>
          <a:xfrm>
            <a:off x="1497965" y="1724025"/>
            <a:ext cx="4898390" cy="480250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05965" y="516890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02535" y="49282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05965" y="472186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47595" y="438023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43530" y="45866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88590" y="424561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85160" y="41281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416300" y="45866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61460" y="55105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97730" y="55105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02455" y="506285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64610" y="497967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91355" y="448627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55540" y="472186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61460" y="42456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13910" y="390398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719830" y="364426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49725" y="37871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16300" y="33026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61460" y="33026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808095" y="29616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943225" y="34455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030220" y="29616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43530" y="541845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554845" y="3258185"/>
            <a:ext cx="341630" cy="3416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8255" y="1704975"/>
            <a:ext cx="0" cy="48196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213215" y="3944620"/>
            <a:ext cx="341630" cy="3416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96475" y="3944620"/>
            <a:ext cx="341630" cy="34163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7" idx="0"/>
          </p:cNvCxnSpPr>
          <p:nvPr/>
        </p:nvCxnSpPr>
        <p:spPr>
          <a:xfrm flipH="1">
            <a:off x="9384030" y="3549650"/>
            <a:ext cx="220980" cy="3949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8" idx="0"/>
          </p:cNvCxnSpPr>
          <p:nvPr/>
        </p:nvCxnSpPr>
        <p:spPr>
          <a:xfrm>
            <a:off x="9846310" y="3549650"/>
            <a:ext cx="220980" cy="3949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036560" y="5321300"/>
            <a:ext cx="3378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 sz="2400"/>
              <a:t>delenie príznakového priestoru nadrovinou</a:t>
            </a:r>
            <a:endParaRPr lang="sk-SK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Rozhodovací strom</a:t>
            </a:r>
            <a:endParaRPr lang="sk-SK" altLang="en-US"/>
          </a:p>
        </p:txBody>
      </p:sp>
      <p:sp>
        <p:nvSpPr>
          <p:cNvPr id="31" name="Rectangle 30"/>
          <p:cNvSpPr/>
          <p:nvPr/>
        </p:nvSpPr>
        <p:spPr>
          <a:xfrm>
            <a:off x="1497965" y="1724025"/>
            <a:ext cx="4898390" cy="4802505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05965" y="516890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02535" y="49282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05965" y="472186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47595" y="438023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43530" y="45866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88590" y="4245610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85160" y="412813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416300" y="458660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61460" y="55105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97730" y="551053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02455" y="506285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64610" y="497967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91355" y="448627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55540" y="472186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61460" y="42456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13910" y="390398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719830" y="364426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49725" y="37871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16300" y="33026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61460" y="3302635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808095" y="29616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943225" y="344551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030220" y="2961640"/>
            <a:ext cx="341630" cy="34163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43530" y="5418455"/>
            <a:ext cx="341630" cy="3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554845" y="3258185"/>
            <a:ext cx="341630" cy="3416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8255" y="1704975"/>
            <a:ext cx="0" cy="48196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213215" y="3944620"/>
            <a:ext cx="341630" cy="3416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96475" y="3944620"/>
            <a:ext cx="341630" cy="34163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7" idx="0"/>
          </p:cNvCxnSpPr>
          <p:nvPr/>
        </p:nvCxnSpPr>
        <p:spPr>
          <a:xfrm flipH="1">
            <a:off x="9384030" y="3549650"/>
            <a:ext cx="220980" cy="3949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8" idx="0"/>
          </p:cNvCxnSpPr>
          <p:nvPr/>
        </p:nvCxnSpPr>
        <p:spPr>
          <a:xfrm>
            <a:off x="9846310" y="3549650"/>
            <a:ext cx="220980" cy="3949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97965" y="4068445"/>
            <a:ext cx="2329815" cy="127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871585" y="4700905"/>
            <a:ext cx="341630" cy="34163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05010" y="4700905"/>
            <a:ext cx="341630" cy="34163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3"/>
            <a:endCxn id="12" idx="0"/>
          </p:cNvCxnSpPr>
          <p:nvPr/>
        </p:nvCxnSpPr>
        <p:spPr>
          <a:xfrm flipH="1">
            <a:off x="9042400" y="4236085"/>
            <a:ext cx="220980" cy="4648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3" idx="0"/>
          </p:cNvCxnSpPr>
          <p:nvPr/>
        </p:nvCxnSpPr>
        <p:spPr>
          <a:xfrm>
            <a:off x="9504680" y="4236085"/>
            <a:ext cx="271145" cy="4648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036560" y="5321300"/>
            <a:ext cx="3378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 sz="2400"/>
              <a:t>delenie príznakového priestoru nadrovinou</a:t>
            </a:r>
            <a:endParaRPr lang="sk-SK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SVM (Support vector machine)</a:t>
            </a:r>
            <a:endParaRPr lang="sk-SK" altLang="en-US"/>
          </a:p>
        </p:txBody>
      </p:sp>
      <p:sp>
        <p:nvSpPr>
          <p:cNvPr id="7" name="Rectangle 6"/>
          <p:cNvSpPr/>
          <p:nvPr/>
        </p:nvSpPr>
        <p:spPr>
          <a:xfrm>
            <a:off x="1497965" y="1704975"/>
            <a:ext cx="4918710" cy="4822190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8505" y="516382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06345" y="492252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8505" y="471487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50770" y="437197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49245" y="457962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93670" y="423672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49245" y="541464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92145" y="411924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24555" y="457962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71620" y="550672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11065" y="550672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14520" y="505777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71620" y="482092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03420" y="447865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69510" y="471487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1620" y="423672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27245" y="389382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27625" y="363283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60520" y="377634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2825" y="329057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70525" y="329057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16525" y="294767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47845" y="343344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35475" y="294767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rot="3600000">
            <a:off x="8987155" y="930910"/>
            <a:ext cx="974725" cy="4867275"/>
            <a:chOff x="13523" y="2813"/>
            <a:chExt cx="1535" cy="7665"/>
          </a:xfrm>
        </p:grpSpPr>
        <p:sp>
          <p:nvSpPr>
            <p:cNvPr id="32" name="Oval 31"/>
            <p:cNvSpPr/>
            <p:nvPr/>
          </p:nvSpPr>
          <p:spPr>
            <a:xfrm>
              <a:off x="13523" y="7592"/>
              <a:ext cx="540" cy="540"/>
            </a:xfrm>
            <a:prstGeom prst="ellips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18" y="9345"/>
              <a:ext cx="540" cy="540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4518" y="7965"/>
              <a:ext cx="540" cy="540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14788" y="2813"/>
              <a:ext cx="0" cy="7620"/>
            </a:xfrm>
            <a:prstGeom prst="line">
              <a:avLst/>
            </a:prstGeom>
            <a:ln w="28575" cmpd="sng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3793" y="2858"/>
              <a:ext cx="0" cy="7620"/>
            </a:xfrm>
            <a:prstGeom prst="line">
              <a:avLst/>
            </a:prstGeom>
            <a:ln w="28575" cmpd="sng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4302" y="2832"/>
              <a:ext cx="0" cy="762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14520000">
            <a:off x="8781415" y="2800985"/>
            <a:ext cx="974725" cy="4867275"/>
            <a:chOff x="13523" y="2813"/>
            <a:chExt cx="1535" cy="7665"/>
          </a:xfrm>
        </p:grpSpPr>
        <p:sp>
          <p:nvSpPr>
            <p:cNvPr id="41" name="Oval 40"/>
            <p:cNvSpPr/>
            <p:nvPr/>
          </p:nvSpPr>
          <p:spPr>
            <a:xfrm>
              <a:off x="13523" y="7592"/>
              <a:ext cx="540" cy="54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4518" y="9345"/>
              <a:ext cx="540" cy="5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4518" y="7965"/>
              <a:ext cx="540" cy="5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14788" y="2813"/>
              <a:ext cx="0" cy="7620"/>
            </a:xfrm>
            <a:prstGeom prst="line">
              <a:avLst/>
            </a:prstGeom>
            <a:ln w="28575" cmpd="sng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3793" y="2858"/>
              <a:ext cx="0" cy="7620"/>
            </a:xfrm>
            <a:prstGeom prst="line">
              <a:avLst/>
            </a:prstGeom>
            <a:ln w="28575" cmpd="sng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4302" y="2832"/>
              <a:ext cx="0" cy="762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1"/>
          <p:nvPr/>
        </p:nvSpPr>
        <p:spPr>
          <a:xfrm>
            <a:off x="6615430" y="1782445"/>
            <a:ext cx="337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 sz="2400"/>
              <a:t>support vektory</a:t>
            </a:r>
            <a:endParaRPr lang="sk-SK" altLang="en-US" sz="2400"/>
          </a:p>
        </p:txBody>
      </p:sp>
      <p:sp>
        <p:nvSpPr>
          <p:cNvPr id="4" name="Rounded Rectangle 3"/>
          <p:cNvSpPr/>
          <p:nvPr/>
        </p:nvSpPr>
        <p:spPr>
          <a:xfrm>
            <a:off x="7428230" y="3068955"/>
            <a:ext cx="1655445" cy="18002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8256270" y="2242820"/>
            <a:ext cx="48260" cy="826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Značkovanie oblastí</a:t>
            </a:r>
            <a:endParaRPr lang="sk-SK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sk-SK" altLang="en-US"/>
              <a:t>Algoritmus značkovania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/>
              <a:t>prvý prechod obrazom (zhora dole, zľava doprava):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/>
              <a:t>ak aktuálny pixel obrazu patrí objektu</a:t>
            </a:r>
            <a:endParaRPr lang="sk-SK" altLang="en-US"/>
          </a:p>
          <a:p>
            <a:pPr lvl="2">
              <a:buFont typeface="Wingdings" panose="05000000000000000000" charset="0"/>
              <a:buChar char=""/>
            </a:pPr>
            <a:r>
              <a:rPr lang="sk-SK" altLang="en-US" sz="1800"/>
              <a:t>skontroluj susedov hore, vľavo (4-susedstvo) + hore vľavo, hore vpravo (8-susedstvo),</a:t>
            </a:r>
            <a:br>
              <a:rPr lang="sk-SK" altLang="en-US" sz="1800"/>
            </a:br>
            <a:r>
              <a:rPr lang="sk-SK" altLang="en-US" sz="1800"/>
              <a:t>či všetky patria pozadiu</a:t>
            </a:r>
            <a:endParaRPr lang="sk-SK" altLang="en-US" sz="1800"/>
          </a:p>
          <a:p>
            <a:pPr lvl="3">
              <a:buFont typeface="Wingdings" panose="05000000000000000000" charset="0"/>
              <a:buChar char=""/>
            </a:pPr>
            <a:r>
              <a:rPr lang="sk-SK" altLang="en-US"/>
              <a:t>ak áno - priraď pixelu novú značku</a:t>
            </a:r>
            <a:endParaRPr lang="sk-SK" altLang="en-US"/>
          </a:p>
          <a:p>
            <a:pPr lvl="3">
              <a:buFont typeface="Wingdings" panose="05000000000000000000" charset="0"/>
              <a:buChar char=""/>
            </a:pPr>
            <a:r>
              <a:rPr lang="sk-SK" altLang="en-US"/>
              <a:t>ak nie - sú značky rovnaké?</a:t>
            </a:r>
            <a:endParaRPr lang="sk-SK" altLang="en-US"/>
          </a:p>
          <a:p>
            <a:pPr lvl="4">
              <a:buFont typeface="Wingdings" panose="05000000000000000000" charset="0"/>
              <a:buChar char=""/>
            </a:pPr>
            <a:r>
              <a:rPr lang="sk-SK" altLang="en-US"/>
              <a:t>ak áno - priraď pixelu značku susedov</a:t>
            </a:r>
            <a:endParaRPr lang="sk-SK" altLang="en-US"/>
          </a:p>
          <a:p>
            <a:pPr lvl="4">
              <a:buFont typeface="Wingdings" panose="05000000000000000000" charset="0"/>
              <a:buChar char=""/>
            </a:pPr>
            <a:r>
              <a:rPr lang="sk-SK" altLang="en-US"/>
              <a:t>ak nie - priraď pixelu jednu zo značiek, zapamataj si konflikt značiek (dvojicu značiek)</a:t>
            </a:r>
            <a:endParaRPr lang="sk-SK" altLang="en-US"/>
          </a:p>
          <a:p>
            <a:pPr lvl="0">
              <a:buFont typeface="Wingdings" panose="05000000000000000000" charset="0"/>
              <a:buChar char=""/>
            </a:pPr>
            <a:r>
              <a:rPr lang="sk-SK" altLang="en-US"/>
              <a:t>druhý prechod obrazom: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 sz="2000"/>
              <a:t>ak aktuálny pixel má značku</a:t>
            </a:r>
            <a:endParaRPr lang="sk-SK" altLang="en-US" sz="2000"/>
          </a:p>
          <a:p>
            <a:pPr lvl="2">
              <a:buFont typeface="Wingdings" panose="05000000000000000000" charset="0"/>
              <a:buChar char=""/>
            </a:pPr>
            <a:r>
              <a:rPr lang="sk-SK" altLang="en-US" sz="1800"/>
              <a:t>ak značka je medzi dvojicami konfliktných značiek, tak preznačkuj pixel na menšiu značku z konfliktnej dvojice</a:t>
            </a:r>
            <a:endParaRPr lang="sk-SK" altLang="en-US" sz="1800"/>
          </a:p>
          <a:p>
            <a:pPr lvl="1"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SVM (Support vector machine)</a:t>
            </a:r>
            <a:endParaRPr lang="sk-SK" altLang="en-US"/>
          </a:p>
        </p:txBody>
      </p:sp>
      <p:sp>
        <p:nvSpPr>
          <p:cNvPr id="7" name="Rectangle 6"/>
          <p:cNvSpPr/>
          <p:nvPr/>
        </p:nvSpPr>
        <p:spPr>
          <a:xfrm>
            <a:off x="1497965" y="1704975"/>
            <a:ext cx="4918710" cy="4822190"/>
          </a:xfrm>
          <a:prstGeom prst="rect">
            <a:avLst/>
          </a:prstGeom>
          <a:noFill/>
          <a:ln w="412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8505" y="516382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06345" y="492252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8505" y="471487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50770" y="437197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49245" y="457962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93670" y="423672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49245" y="541464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92145" y="411924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24555" y="4579620"/>
            <a:ext cx="342900" cy="342900"/>
          </a:xfrm>
          <a:prstGeom prst="ellips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71620" y="5506720"/>
            <a:ext cx="342900" cy="3429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11065" y="550672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14520" y="505777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71620" y="4820920"/>
            <a:ext cx="342900" cy="3429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03420" y="447865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69510" y="471487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1620" y="423672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27245" y="389382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27625" y="363283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60520" y="377634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2825" y="329057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70525" y="329057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16525" y="294767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47845" y="3433445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35475" y="2947670"/>
            <a:ext cx="342900" cy="3429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227830" y="1676400"/>
            <a:ext cx="0" cy="4838700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596005" y="1704975"/>
            <a:ext cx="0" cy="4838700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919220" y="1688465"/>
            <a:ext cx="0" cy="483870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K-means</a:t>
            </a:r>
            <a:endParaRPr lang="sk-SK" altLang="en-US"/>
          </a:p>
        </p:txBody>
      </p:sp>
      <p:pic>
        <p:nvPicPr>
          <p:cNvPr id="6" name="Content Placeholder 5" descr="Kmeans_anim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5060" y="1715770"/>
            <a:ext cx="5047615" cy="504761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587375" y="3597910"/>
            <a:ext cx="38760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 sz="2400"/>
              <a:t>vstupný parameter K</a:t>
            </a:r>
            <a:endParaRPr lang="sk-SK" altLang="en-US" sz="2400"/>
          </a:p>
          <a:p>
            <a:pPr algn="ctr"/>
            <a:r>
              <a:rPr lang="sk-SK" altLang="en-US" sz="2400"/>
              <a:t>(počet tried v príznakovom priestore)</a:t>
            </a:r>
            <a:endParaRPr lang="sk-SK" altLang="en-US" sz="2400"/>
          </a:p>
          <a:p>
            <a:pPr algn="ctr"/>
            <a:r>
              <a:rPr lang="sk-SK" altLang="en-US" sz="2400"/>
              <a:t>K = 4</a:t>
            </a:r>
            <a:endParaRPr lang="sk-SK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Mean shift</a:t>
            </a:r>
            <a:endParaRPr lang="sk-SK" altLang="en-US"/>
          </a:p>
        </p:txBody>
      </p:sp>
      <p:pic>
        <p:nvPicPr>
          <p:cNvPr id="4" name="Content Placeholder 3" descr="mean_shift_clustering_var1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75555" y="1635125"/>
            <a:ext cx="5151120" cy="515112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702310" y="2503170"/>
            <a:ext cx="38760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k-SK" altLang="en-US" sz="2400"/>
              <a:t>vstupný parameter R</a:t>
            </a:r>
            <a:endParaRPr lang="sk-SK" altLang="en-US" sz="2400"/>
          </a:p>
          <a:p>
            <a:pPr algn="ctr"/>
            <a:r>
              <a:rPr lang="sk-SK" altLang="en-US" sz="2400"/>
              <a:t>(polomer kruhu príznakov, ktoré ovplyvňujú nové ťažisko)</a:t>
            </a:r>
            <a:endParaRPr lang="sk-SK" altLang="en-US" sz="2400"/>
          </a:p>
          <a:p>
            <a:pPr algn="ctr"/>
            <a:endParaRPr lang="sk-SK" altLang="en-US" sz="2400"/>
          </a:p>
          <a:p>
            <a:pPr algn="ctr"/>
            <a:r>
              <a:rPr lang="sk-SK" altLang="en-US" sz="2400"/>
              <a:t>vizualizovaná je modifikovaná verzia, ktorá delí kruh na 3 medzikružia s rôznou váhou</a:t>
            </a:r>
            <a:endParaRPr lang="sk-SK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Čo je rozpoznávanie?</a:t>
            </a:r>
            <a:endParaRPr lang="sk-S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sk-SK" altLang="en-US"/>
              <a:t>“Pattern recognition”, rozpoznávanie, predikcia...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/>
              <a:t>oblasť strojového učenia (v niektorých prípadoch jeho synonymum)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/>
              <a:t>cieľ - </a:t>
            </a:r>
            <a:r>
              <a:rPr lang="sk-SK" altLang="en-US" b="1"/>
              <a:t>porozumenie</a:t>
            </a:r>
            <a:r>
              <a:rPr lang="sk-SK" altLang="en-US"/>
              <a:t> scény / objektov, aby korelovali s reálnym svetom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klasifikačná úloha</a:t>
            </a:r>
            <a:br>
              <a:rPr lang="sk-SK" altLang="en-US" b="1"/>
            </a:br>
            <a:r>
              <a:rPr lang="sk-SK" altLang="en-US"/>
              <a:t>objekt je priradený do triedy</a:t>
            </a:r>
            <a:br>
              <a:rPr lang="sk-SK" altLang="en-US"/>
            </a:br>
            <a:r>
              <a:rPr lang="sk-SK" altLang="en-US"/>
              <a:t>na základe jeho opisu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5275" y="3622040"/>
            <a:ext cx="6051550" cy="3103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Opis objektu</a:t>
            </a:r>
            <a:endParaRPr lang="sk-SK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sk-SK" altLang="en-US"/>
              <a:t>Metódy rozpoznávanie delíme podľa typu opisu: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Syntaktické metódy</a:t>
            </a:r>
            <a:r>
              <a:rPr lang="sk-SK" altLang="en-US"/>
              <a:t> = opis je vyjadrený pomocou primitív (symbolický charakter)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/>
              <a:t>štrukturálny = napr. trojuholníkov, obdĺžnikov, kociek, kružníc,  gulí...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/>
              <a:t>symbolický = bag of words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/>
              <a:t>lingvistický = formálne jazyky (produkčné pravidlá)</a:t>
            </a:r>
            <a:endParaRPr lang="sk-SK" altLang="en-US"/>
          </a:p>
          <a:p>
            <a:pPr marL="457200" lvl="1" indent="0">
              <a:buFont typeface="Wingdings" panose="05000000000000000000" charset="0"/>
              <a:buNone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Príznakové</a:t>
            </a:r>
            <a:r>
              <a:rPr lang="sk-SK" altLang="en-US"/>
              <a:t> </a:t>
            </a:r>
            <a:r>
              <a:rPr lang="sk-SK" altLang="en-US">
                <a:sym typeface="+mn-ea"/>
              </a:rPr>
              <a:t>(štatistické)</a:t>
            </a:r>
            <a:r>
              <a:rPr lang="sk-SK" altLang="en-US"/>
              <a:t> </a:t>
            </a:r>
            <a:r>
              <a:rPr lang="sk-SK" altLang="en-US" b="1"/>
              <a:t>metódy</a:t>
            </a:r>
            <a:r>
              <a:rPr lang="sk-SK" altLang="en-US"/>
              <a:t> = opis je vyjadrený príznakom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/>
              <a:t>príznak = relevantná merateľná informácia, ktorá kvantifikuje vlastnosť objektu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/>
              <a:t>deskriptor = číselné vyjadrenie príznaku (vektor príznakov)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Príznaky</a:t>
            </a:r>
            <a:endParaRPr lang="sk-SK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sk-SK" altLang="en-US"/>
              <a:t>V počítačovom videní delíme príznaky na: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nízkoúrovňové príznaky</a:t>
            </a:r>
            <a:r>
              <a:rPr lang="sk-SK" altLang="en-US"/>
              <a:t> = opisujú základné vlastnosti objektov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 sz="2000"/>
              <a:t>bodové = pozícia, intenzita, farba</a:t>
            </a:r>
            <a:endParaRPr lang="sk-SK" altLang="en-US" sz="2000"/>
          </a:p>
          <a:p>
            <a:pPr lvl="1">
              <a:buFont typeface="Wingdings" panose="05000000000000000000" charset="0"/>
              <a:buChar char=""/>
            </a:pPr>
            <a:r>
              <a:rPr lang="sk-SK" altLang="en-US" sz="2000"/>
              <a:t>lokálne = veľkosť gradientu, smer gradientu</a:t>
            </a:r>
            <a:endParaRPr lang="sk-SK" altLang="en-US" sz="2000"/>
          </a:p>
          <a:p>
            <a:pPr lvl="1">
              <a:buFont typeface="Wingdings" panose="05000000000000000000" charset="0"/>
              <a:buChar char=""/>
            </a:pPr>
            <a:r>
              <a:rPr lang="sk-SK" altLang="en-US" sz="2000"/>
              <a:t>globálne = dominantná farba, počet oblastí</a:t>
            </a:r>
            <a:endParaRPr lang="sk-SK" altLang="en-US" sz="2000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strednoúrovňové príznaky</a:t>
            </a:r>
            <a:r>
              <a:rPr lang="sk-SK" altLang="en-US"/>
              <a:t> = vznikajú spojením nízkoúrovňových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/>
              <a:t>obraz, histogram (alebo ich časť)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/>
              <a:t>vektor skalárnych veličín, paleta použitých farieb (textúr)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vysokoúrovňové príznaky</a:t>
            </a:r>
            <a:r>
              <a:rPr lang="sk-SK" altLang="en-US"/>
              <a:t> = opisujú sémentiku scény</a:t>
            </a:r>
            <a:endParaRPr lang="sk-SK" altLang="en-US"/>
          </a:p>
          <a:p>
            <a:pPr lvl="1">
              <a:buFont typeface="Wingdings" panose="05000000000000000000" charset="0"/>
              <a:buChar char=""/>
            </a:pPr>
            <a:r>
              <a:rPr lang="sk-SK" altLang="en-US" sz="2000"/>
              <a:t>na scéne je budova vľavo, tráva dole, stromy vpravo</a:t>
            </a:r>
            <a:endParaRPr lang="sk-SK" altLang="en-US" sz="2000"/>
          </a:p>
          <a:p>
            <a:pPr lvl="1"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Príznaky</a:t>
            </a:r>
            <a:endParaRPr lang="sk-SK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sk-SK" altLang="en-US"/>
              <a:t>Základné vlastnosti príznaku: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popisne silný</a:t>
            </a:r>
            <a:r>
              <a:rPr lang="sk-SK" altLang="en-US"/>
              <a:t> = zvýhodňuje podobné útvary a diskriminuje rôzne útvary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robustný</a:t>
            </a:r>
            <a:r>
              <a:rPr lang="sk-SK" altLang="en-US"/>
              <a:t> = odolný voči šumu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tvarovo invariantný</a:t>
            </a:r>
            <a:r>
              <a:rPr lang="sk-SK" altLang="en-US"/>
              <a:t> = stabilná informácia aj po zmene posunutia, škály, rotácie, zrkadleniu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stručný a jednoduchý</a:t>
            </a:r>
            <a:r>
              <a:rPr lang="sk-SK" altLang="en-US"/>
              <a:t> = zložité tvary popísať jednoducho a sa počíta efektívne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/>
              <a:t>je schopný hľadať </a:t>
            </a:r>
            <a:r>
              <a:rPr lang="sk-SK" altLang="en-US" b="1"/>
              <a:t>čiastočnú zhodu</a:t>
            </a:r>
            <a:endParaRPr lang="sk-SK" altLang="en-US" b="1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Jednoduché skalárne príznaky / deskriptory</a:t>
            </a:r>
            <a:endParaRPr lang="sk-SK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charset="0"/>
              <a:buChar char=""/>
            </a:pPr>
            <a:r>
              <a:rPr lang="sk-SK" altLang="en-US" b="1">
                <a:sym typeface="+mn-ea"/>
              </a:rPr>
              <a:t>obvod</a:t>
            </a:r>
            <a:r>
              <a:rPr lang="sk-SK" altLang="en-US">
                <a:sym typeface="+mn-ea"/>
              </a:rPr>
              <a:t> = súčet vzdialeností obrysových bodov oblasti</a:t>
            </a:r>
            <a:endParaRPr lang="sk-SK" altLang="en-US" b="1"/>
          </a:p>
          <a:p>
            <a:pPr>
              <a:buFont typeface="Wingdings" panose="05000000000000000000" charset="0"/>
              <a:buChar char=""/>
            </a:pPr>
            <a:endParaRPr lang="sk-SK" altLang="en-US" b="1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veľkosť (plocha)</a:t>
            </a:r>
            <a:r>
              <a:rPr lang="sk-SK" altLang="en-US"/>
              <a:t> = počet pixelov v oblasti alebo 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ťažisko</a:t>
            </a:r>
            <a:r>
              <a:rPr lang="sk-SK" altLang="en-US"/>
              <a:t> = priemerná hodnota pozícií pixelov oblasti 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gray centroid</a:t>
            </a:r>
            <a:r>
              <a:rPr lang="sk-SK" altLang="en-US"/>
              <a:t> = priemerná hodnota pozícií pixelov ovážených ich jasom 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minimána, maximána, priemerná, médianová hodnota jasu</a:t>
            </a:r>
            <a:endParaRPr lang="sk-SK" altLang="en-US" b="1"/>
          </a:p>
        </p:txBody>
      </p:sp>
      <p:graphicFrame>
        <p:nvGraphicFramePr>
          <p:cNvPr id="9" name="Content Placeholder 8"/>
          <p:cNvGraphicFramePr/>
          <p:nvPr>
            <p:ph sz="half" idx="2"/>
          </p:nvPr>
        </p:nvGraphicFramePr>
        <p:xfrm>
          <a:off x="7931468" y="2534444"/>
          <a:ext cx="4117975" cy="102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4114800" imgH="1028700" progId="Paint.Picture">
                  <p:embed/>
                </p:oleObj>
              </mc:Choice>
              <mc:Fallback>
                <p:oleObj name="" r:id="rId1" imgW="4114800" imgH="10287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1468" y="2534444"/>
                        <a:ext cx="4117975" cy="1029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8722360" y="1151890"/>
          <a:ext cx="3423920" cy="147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4610100" imgH="1990725" progId="Paint.Picture">
                  <p:embed/>
                </p:oleObj>
              </mc:Choice>
              <mc:Fallback>
                <p:oleObj name="" r:id="rId3" imgW="4610100" imgH="199072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22360" y="1151890"/>
                        <a:ext cx="3423920" cy="147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/>
              <a:t>Jednoduché skalárne príznaky / deskriptory</a:t>
            </a:r>
            <a:endParaRPr lang="sk-SK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buFont typeface="Wingdings" panose="05000000000000000000" charset="0"/>
              <a:buChar char=""/>
            </a:pPr>
            <a:r>
              <a:rPr lang="sk-SK" altLang="en-US" b="1">
                <a:sym typeface="+mn-ea"/>
              </a:rPr>
              <a:t>hlavná os </a:t>
            </a:r>
            <a:r>
              <a:rPr lang="sk-SK" altLang="en-US">
                <a:sym typeface="+mn-ea"/>
              </a:rPr>
              <a:t>= úsečka spájajúca najvzdialenejšie</a:t>
            </a:r>
            <a:br>
              <a:rPr lang="sk-SK" altLang="en-US">
                <a:sym typeface="+mn-ea"/>
              </a:rPr>
            </a:br>
            <a:r>
              <a:rPr lang="sk-SK" altLang="en-US">
                <a:sym typeface="+mn-ea"/>
              </a:rPr>
              <a:t>		obrysové body oblasti</a:t>
            </a:r>
            <a:endParaRPr lang="sk-SK" altLang="en-US"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sk-SK" altLang="en-US" sz="2000">
                <a:sym typeface="+mn-ea"/>
              </a:rPr>
              <a:t>príznaky: dĺžka, uhol</a:t>
            </a:r>
            <a:endParaRPr lang="sk-SK" altLang="en-US" sz="2000"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sk-SK" altLang="en-US" sz="2000">
                <a:sym typeface="+mn-ea"/>
              </a:rPr>
              <a:t>vedľajšia os = najdlhšia kolmá úsečka na hlavnú os</a:t>
            </a:r>
            <a:endParaRPr lang="sk-SK" altLang="en-US" sz="2000">
              <a:sym typeface="+mn-ea"/>
            </a:endParaRPr>
          </a:p>
          <a:p>
            <a:pPr lvl="0">
              <a:buFont typeface="Wingdings" panose="05000000000000000000" charset="0"/>
              <a:buChar char=""/>
            </a:pPr>
            <a:endParaRPr lang="sk-SK" altLang="en-US" b="1">
              <a:sym typeface="+mn-ea"/>
            </a:endParaRPr>
          </a:p>
          <a:p>
            <a:pPr lvl="0">
              <a:buFont typeface="Wingdings" panose="05000000000000000000" charset="0"/>
              <a:buChar char=""/>
            </a:pPr>
            <a:r>
              <a:rPr lang="sk-SK" altLang="en-US" b="1">
                <a:sym typeface="+mn-ea"/>
              </a:rPr>
              <a:t>pomer strán</a:t>
            </a:r>
            <a:r>
              <a:rPr lang="sk-SK" altLang="en-US">
                <a:sym typeface="+mn-ea"/>
              </a:rPr>
              <a:t> = pomer 2 kolmých dĺžok oblasti</a:t>
            </a:r>
            <a:endParaRPr lang="sk-SK" altLang="en-US">
              <a:sym typeface="+mn-ea"/>
            </a:endParaRPr>
          </a:p>
          <a:p>
            <a:pPr lvl="0">
              <a:buFont typeface="Wingdings" panose="05000000000000000000" charset="0"/>
              <a:buChar char=""/>
            </a:pPr>
            <a:endParaRPr lang="sk-SK" altLang="en-US" sz="2400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feretov priemer</a:t>
            </a:r>
            <a:r>
              <a:rPr lang="sk-SK" altLang="en-US"/>
              <a:t> = priemer kruhu, ktorého plocha je rovnaká</a:t>
            </a:r>
            <a:br>
              <a:rPr lang="sk-SK" altLang="en-US"/>
            </a:br>
            <a:r>
              <a:rPr lang="sk-SK" altLang="en-US"/>
              <a:t>			ako plocha oblasti</a:t>
            </a:r>
            <a:endParaRPr lang="sk-SK" altLang="en-US"/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>
                <a:sym typeface="+mn-ea"/>
              </a:rPr>
              <a:t>kompaktnosť </a:t>
            </a:r>
            <a:r>
              <a:rPr lang="sk-SK" altLang="en-US">
                <a:sym typeface="+mn-ea"/>
              </a:rPr>
              <a:t>= obvod</a:t>
            </a:r>
            <a:r>
              <a:rPr lang="sk-SK" altLang="en-US" baseline="30000">
                <a:sym typeface="+mn-ea"/>
              </a:rPr>
              <a:t>2</a:t>
            </a:r>
            <a:r>
              <a:rPr lang="sk-SK" altLang="en-US">
                <a:sym typeface="+mn-ea"/>
              </a:rPr>
              <a:t> / plocha</a:t>
            </a:r>
            <a:r>
              <a:rPr lang="en-US" altLang="sk-SK">
                <a:sym typeface="+mn-ea"/>
              </a:rPr>
              <a:t>		</a:t>
            </a:r>
            <a:r>
              <a:rPr lang="sk-SK" altLang="en-US">
                <a:sym typeface="+mn-ea"/>
              </a:rPr>
              <a:t>rozsah </a:t>
            </a:r>
            <a:r>
              <a:rPr lang="en-US" altLang="sk-SK">
                <a:sym typeface="+mn-ea"/>
              </a:rPr>
              <a:t>hodn</a:t>
            </a:r>
            <a:r>
              <a:rPr lang="sk-SK" altLang="sk-SK">
                <a:sym typeface="+mn-ea"/>
              </a:rPr>
              <a:t>ôt</a:t>
            </a:r>
            <a:r>
              <a:rPr lang="sk-SK" altLang="en-US">
                <a:sym typeface="+mn-ea"/>
              </a:rPr>
              <a:t>: [1, ∞)</a:t>
            </a: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/>
          </a:p>
          <a:p>
            <a:pPr>
              <a:buFont typeface="Wingdings" panose="05000000000000000000" charset="0"/>
              <a:buChar char=""/>
            </a:pPr>
            <a:r>
              <a:rPr lang="sk-SK" altLang="en-US" b="1"/>
              <a:t>okrúhlosť</a:t>
            </a:r>
            <a:r>
              <a:rPr lang="sk-SK" altLang="en-US"/>
              <a:t> = </a:t>
            </a:r>
            <a:r>
              <a:rPr lang="en-US" altLang="sk-SK"/>
              <a:t>(</a:t>
            </a:r>
            <a:r>
              <a:rPr lang="sk-SK" altLang="en-US"/>
              <a:t>4 </a:t>
            </a:r>
            <a:r>
              <a:rPr lang="en-US" altLang="en-US"/>
              <a:t>* π * plocha) / </a:t>
            </a:r>
            <a:r>
              <a:rPr lang="sk-SK" altLang="en-US">
                <a:sym typeface="+mn-ea"/>
              </a:rPr>
              <a:t>obvod</a:t>
            </a:r>
            <a:r>
              <a:rPr lang="sk-SK" altLang="en-US" baseline="30000">
                <a:sym typeface="+mn-ea"/>
              </a:rPr>
              <a:t>2</a:t>
            </a:r>
            <a:r>
              <a:rPr lang="sk-SK" altLang="en-US">
                <a:sym typeface="+mn-ea"/>
              </a:rPr>
              <a:t> 	rozsah </a:t>
            </a:r>
            <a:r>
              <a:rPr lang="en-US" altLang="sk-SK">
                <a:sym typeface="+mn-ea"/>
              </a:rPr>
              <a:t>hodn</a:t>
            </a:r>
            <a:r>
              <a:rPr lang="sk-SK" altLang="sk-SK">
                <a:sym typeface="+mn-ea"/>
              </a:rPr>
              <a:t>ôt</a:t>
            </a:r>
            <a:r>
              <a:rPr lang="sk-SK" altLang="en-US">
                <a:sym typeface="+mn-ea"/>
              </a:rPr>
              <a:t>: [0, 1]</a:t>
            </a: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sk-SK" altLang="en-US" baseline="30000"/>
          </a:p>
        </p:txBody>
      </p:sp>
      <p:graphicFrame>
        <p:nvGraphicFramePr>
          <p:cNvPr id="3" name="Object 2"/>
          <p:cNvGraphicFramePr/>
          <p:nvPr/>
        </p:nvGraphicFramePr>
        <p:xfrm>
          <a:off x="8094345" y="1644015"/>
          <a:ext cx="2798445" cy="153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714875" imgH="2581275" progId="Paint.Picture">
                  <p:embed/>
                </p:oleObj>
              </mc:Choice>
              <mc:Fallback>
                <p:oleObj name="" r:id="rId1" imgW="4714875" imgH="25812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94345" y="1644015"/>
                        <a:ext cx="2798445" cy="153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9537065" y="3234055"/>
          <a:ext cx="2372360" cy="172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524125" imgH="1838325" progId="Paint.Picture">
                  <p:embed/>
                </p:oleObj>
              </mc:Choice>
              <mc:Fallback>
                <p:oleObj name="" r:id="rId3" imgW="2524125" imgH="18383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7065" y="3234055"/>
                        <a:ext cx="2372360" cy="172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4155450"/>
  <p:tag name="MH_LIBRARY" val="GRAPHIC"/>
  <p:tag name="MH_ORDER" val="Rectangle 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8"/>
  <p:tag name="KSO_WM_UNIT_TYPE" val="a"/>
  <p:tag name="KSO_WM_UNIT_INDEX" val="1"/>
  <p:tag name="KSO_WM_UNIT_ID" val="custom160568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THUMBS_INDEX" val="1、4、5、9、12、17、23、27、28、29"/>
  <p:tag name="KSO_WM_TEMPLATE_CATEGORY" val="custom"/>
  <p:tag name="KSO_WM_TEMPLATE_INDEX" val="160568"/>
  <p:tag name="KSO_WM_TAG_VERSION" val="1.0"/>
  <p:tag name="KSO_WM_SLIDE_ID" val="custom16056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2.xml><?xml version="1.0" encoding="utf-8"?>
<p:tagLst xmlns:p="http://schemas.openxmlformats.org/presentationml/2006/main">
  <p:tag name="MH" val="20150924155450"/>
  <p:tag name="MH_LIBRARY" val="GRAPHIC"/>
  <p:tag name="MH_ORDER" val="Straight Connector 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3.xml><?xml version="1.0" encoding="utf-8"?>
<p:tagLst xmlns:p="http://schemas.openxmlformats.org/presentationml/2006/main">
  <p:tag name="MH" val="20150924155450"/>
  <p:tag name="MH_LIBRARY" val="GRAPHIC"/>
  <p:tag name="MH_ORDER" val="Straight Connector 6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4.xml><?xml version="1.0" encoding="utf-8"?>
<p:tagLst xmlns:p="http://schemas.openxmlformats.org/presentationml/2006/main">
  <p:tag name="MH" val="20150924155450"/>
  <p:tag name="MH_LIBRARY" val="GRAPHIC"/>
  <p:tag name="MH_ORDER" val="Straight Connector 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568"/>
</p:tagLst>
</file>

<file path=ppt/tags/tag5.xml><?xml version="1.0" encoding="utf-8"?>
<p:tagLst xmlns:p="http://schemas.openxmlformats.org/presentationml/2006/main">
  <p:tag name="MH" val="20150924162121"/>
  <p:tag name="MH_LIBRARY" val="GRAPHIC"/>
  <p:tag name="MH_ORDER" val="Freeform 6"/>
  <p:tag name="KSO_WM_TAG_VERSION" val="1.0"/>
  <p:tag name="KSO_WM_BEAUTIFY_FLAG" val="#wm#"/>
  <p:tag name="KSO_WM_UNIT_TYPE" val="i"/>
  <p:tag name="KSO_WM_UNIT_ID" val="281*i*0"/>
  <p:tag name="KSO_WM_TEMPLATE_CATEGORY" val="custom"/>
  <p:tag name="KSO_WM_TEMPLATE_INDEX" val="9160248"/>
</p:tagLst>
</file>

<file path=ppt/tags/tag6.xml><?xml version="1.0" encoding="utf-8"?>
<p:tagLst xmlns:p="http://schemas.openxmlformats.org/presentationml/2006/main">
  <p:tag name="MH" val="20150924162121"/>
  <p:tag name="MH_LIBRARY" val="GRAPHIC"/>
  <p:tag name="MH_ORDER" val="Freeform 5"/>
  <p:tag name="KSO_WM_TAG_VERSION" val="1.0"/>
  <p:tag name="KSO_WM_BEAUTIFY_FLAG" val="#wm#"/>
  <p:tag name="KSO_WM_UNIT_TYPE" val="i"/>
  <p:tag name="KSO_WM_UNIT_ID" val="281*i*1"/>
  <p:tag name="KSO_WM_TEMPLATE_CATEGORY" val="custom"/>
  <p:tag name="KSO_WM_TEMPLATE_INDEX" val="916024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9160248"/>
  <p:tag name="MH" val="20150924162121"/>
  <p:tag name="MH_LIBRARY" val="GRAPHIC"/>
  <p:tag name="MH_ORDER" val="Freeform 4"/>
  <p:tag name="KSO_WM_UNIT_TYPE" val="a"/>
  <p:tag name="KSO_WM_UNIT_INDEX" val="1"/>
  <p:tag name="KSO_WM_UNIT_ID" val="custom9160248_29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" val="THANK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68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568"/>
</p:tagLst>
</file>

<file path=ppt/theme/theme1.xml><?xml version="1.0" encoding="utf-8"?>
<a:theme xmlns:a="http://schemas.openxmlformats.org/drawingml/2006/main" name="A000120140530A99PPBG">
  <a:themeElements>
    <a:clrScheme name="160568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F9A317"/>
      </a:accent2>
      <a:accent3>
        <a:srgbClr val="89CC40"/>
      </a:accent3>
      <a:accent4>
        <a:srgbClr val="D15E95"/>
      </a:accent4>
      <a:accent5>
        <a:srgbClr val="FA6090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5774</Words>
  <Application>WPS Presentation</Application>
  <PresentationFormat>宽屏</PresentationFormat>
  <Paragraphs>307</Paragraphs>
  <Slides>33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33</vt:i4>
      </vt:variant>
    </vt:vector>
  </HeadingPairs>
  <TitlesOfParts>
    <vt:vector size="57" baseType="lpstr">
      <vt:lpstr>Arial</vt:lpstr>
      <vt:lpstr>SimSun</vt:lpstr>
      <vt:lpstr>Wingdings</vt:lpstr>
      <vt:lpstr>SimHei</vt:lpstr>
      <vt:lpstr>Wingdings 2</vt:lpstr>
      <vt:lpstr>Arial</vt:lpstr>
      <vt:lpstr>Microsoft YaHei</vt:lpstr>
      <vt:lpstr>Wingdings</vt:lpstr>
      <vt:lpstr/>
      <vt:lpstr>Arial Unicode MS</vt:lpstr>
      <vt:lpstr>黑体</vt:lpstr>
      <vt:lpstr>等线</vt:lpstr>
      <vt:lpstr>Liberation Mono</vt:lpstr>
      <vt:lpstr>A000120140530A99PPBG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Rozpoznávanie</vt:lpstr>
      <vt:lpstr>Kde sme a s čím pracujeme?</vt:lpstr>
      <vt:lpstr>Značkovanie oblastí</vt:lpstr>
      <vt:lpstr>Čo je rozpoznávanie?</vt:lpstr>
      <vt:lpstr>Opis objektu</vt:lpstr>
      <vt:lpstr>Príznaky</vt:lpstr>
      <vt:lpstr>Príznaky</vt:lpstr>
      <vt:lpstr>Jednoduché skalárne príznaky / deskriptory</vt:lpstr>
      <vt:lpstr>Jednoduché skalárne príznaky / deskriptory</vt:lpstr>
      <vt:lpstr>Invariantný skalárny príznak / deskriptor</vt:lpstr>
      <vt:lpstr>Invariantný skalárny príznak / deskriptor</vt:lpstr>
      <vt:lpstr>Invariantný skalárny príznak / deskriptor</vt:lpstr>
      <vt:lpstr>Momenty</vt:lpstr>
      <vt:lpstr>Centrálne momenty</vt:lpstr>
      <vt:lpstr>Príznakové metódy rozpoznávania</vt:lpstr>
      <vt:lpstr>Príznakové metódy rozpoznávania</vt:lpstr>
      <vt:lpstr>Príznakové metódy rozpoznávania</vt:lpstr>
      <vt:lpstr>Príznakové metódy rozpoznávania</vt:lpstr>
      <vt:lpstr>Deterministický klasifikátor</vt:lpstr>
      <vt:lpstr>Naivný Bayesov klasifikátor</vt:lpstr>
      <vt:lpstr>Naivný Bayesov klasifikátor</vt:lpstr>
      <vt:lpstr>Neurónové siete</vt:lpstr>
      <vt:lpstr>K-najbližších susedov</vt:lpstr>
      <vt:lpstr>K-najbližších susedov</vt:lpstr>
      <vt:lpstr>K-najbližších susedov</vt:lpstr>
      <vt:lpstr>Rozhodovací strom</vt:lpstr>
      <vt:lpstr>Rozhodovací strom</vt:lpstr>
      <vt:lpstr>Rozhodovací strom</vt:lpstr>
      <vt:lpstr>SVM (Support vector machine)</vt:lpstr>
      <vt:lpstr>SVM (Support vector machine)</vt:lpstr>
      <vt:lpstr>K-means</vt:lpstr>
      <vt:lpstr>Mean shift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matej</cp:lastModifiedBy>
  <cp:revision>220</cp:revision>
  <dcterms:created xsi:type="dcterms:W3CDTF">2015-09-21T02:24:00Z</dcterms:created>
  <dcterms:modified xsi:type="dcterms:W3CDTF">2017-11-30T17:28:05Z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