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sldIdLst>
    <p:sldId id="278" r:id="rId5"/>
    <p:sldId id="279" r:id="rId6"/>
    <p:sldId id="280" r:id="rId7"/>
    <p:sldId id="281" r:id="rId8"/>
    <p:sldId id="284" r:id="rId9"/>
    <p:sldId id="282" r:id="rId10"/>
    <p:sldId id="29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C5D8C-523B-4A25-B011-311C36F806E5}" v="8" dt="2023-11-25T20:11:03.64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GLOWBOX</a:t>
            </a:r>
            <a:br>
              <a:rPr lang="en-US" dirty="0"/>
            </a:br>
            <a:r>
              <a:rPr lang="en-US" dirty="0"/>
              <a:t>A/B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Matej Papac</a:t>
            </a:r>
          </a:p>
          <a:p>
            <a:r>
              <a:rPr lang="en-US" dirty="0"/>
              <a:t>25/11/2023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8" name="Content Placeholder 17" descr="A screenshot of a phone&#10;&#10;Description automatically generated">
            <a:extLst>
              <a:ext uri="{FF2B5EF4-FFF2-40B4-BE49-F238E27FC236}">
                <a16:creationId xmlns:a16="http://schemas.microsoft.com/office/drawing/2014/main" id="{FB123E95-04AA-CC23-8D28-BA76836285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5183188" y="1472279"/>
            <a:ext cx="6172200" cy="3903916"/>
          </a:xfr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Text Placeholder 3" descr="The subject&#10;">
            <a:extLst>
              <a:ext uri="{FF2B5EF4-FFF2-40B4-BE49-F238E27FC236}">
                <a16:creationId xmlns:a16="http://schemas.microsoft.com/office/drawing/2014/main" id="{18526C7D-D4E8-D0BB-284C-098FC8A75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The Growth team decided to run an A/B test that highlights key products in the food and drink category as a banner at the top of the website. </a:t>
            </a:r>
            <a:br>
              <a:rPr lang="en-US" b="0" i="0" dirty="0">
                <a:effectLst/>
              </a:rPr>
            </a:b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The control group does not see the banner, and the test group sees it as shown.</a:t>
            </a:r>
          </a:p>
          <a:p>
            <a:r>
              <a:rPr lang="en-US" b="0" i="0" dirty="0">
                <a:effectLst/>
              </a:rPr>
              <a:t> </a:t>
            </a:r>
          </a:p>
          <a:p>
            <a:r>
              <a:rPr lang="en-US" dirty="0"/>
              <a:t>The experiment is only being run on the mobile website.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A0307E0C-9777-7895-F516-DC5C6EC0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B14CC8F3-B020-BE3A-647E-CD60B0DF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blue and orange rectangles with white text&#10;&#10;Description automatically generated">
            <a:extLst>
              <a:ext uri="{FF2B5EF4-FFF2-40B4-BE49-F238E27FC236}">
                <a16:creationId xmlns:a16="http://schemas.microsoft.com/office/drawing/2014/main" id="{6DB82A93-1E84-30B5-52C8-2062F6C0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626584"/>
            <a:ext cx="6172200" cy="359530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dirty="0"/>
              <a:t>The experiment ran for 13 days (26.1.2023-05.02.2023).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 were 48943 distinct users, 24343 in control and 24600 in treatment groups.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A40A11E-AC5D-D36B-AD6C-E8375D56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14" y="502455"/>
            <a:ext cx="2192660" cy="160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Control </a:t>
            </a:r>
            <a:br>
              <a:rPr lang="en-US" sz="1600" dirty="0"/>
            </a:br>
            <a:r>
              <a:rPr lang="en-US" sz="1600" dirty="0"/>
              <a:t>group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B4BA3BB-544E-5991-8C98-E3827FAA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C9D596-EB27-4305-B234-7BC334CB5414}"/>
              </a:ext>
            </a:extLst>
          </p:cNvPr>
          <p:cNvSpPr txBox="1">
            <a:spLocks/>
          </p:cNvSpPr>
          <p:nvPr/>
        </p:nvSpPr>
        <p:spPr>
          <a:xfrm>
            <a:off x="3625095" y="811766"/>
            <a:ext cx="2477860" cy="1254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dirty="0"/>
              <a:t>Treatment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group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066226-5C55-5268-D0DB-D9FC02A07837}"/>
              </a:ext>
            </a:extLst>
          </p:cNvPr>
          <p:cNvCxnSpPr/>
          <p:nvPr/>
        </p:nvCxnSpPr>
        <p:spPr>
          <a:xfrm>
            <a:off x="2330045" y="1819469"/>
            <a:ext cx="15888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7BFC138-3DFC-AC35-BE6C-B6191E4AD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683" y="3309101"/>
            <a:ext cx="4691534" cy="38115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significantly higher conversion rate in the treatment group</a:t>
            </a:r>
            <a:br>
              <a:rPr lang="en-US" dirty="0"/>
            </a:b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 positive impact from the implemented changes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significant difference in the average or total expenditure between the groups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4D6596-15E1-3A7A-021A-600D58B8DFFB}"/>
              </a:ext>
            </a:extLst>
          </p:cNvPr>
          <p:cNvSpPr txBox="1">
            <a:spLocks/>
          </p:cNvSpPr>
          <p:nvPr/>
        </p:nvSpPr>
        <p:spPr>
          <a:xfrm>
            <a:off x="1504965" y="1250225"/>
            <a:ext cx="3126337" cy="9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70000"/>
              </a:lnSpc>
            </a:pPr>
            <a:r>
              <a:rPr lang="en-US" dirty="0"/>
              <a:t>Performance </a:t>
            </a:r>
          </a:p>
          <a:p>
            <a:pPr algn="ctr">
              <a:lnSpc>
                <a:spcPct val="170000"/>
              </a:lnSpc>
            </a:pPr>
            <a:r>
              <a:rPr lang="en-US" dirty="0"/>
              <a:t>difference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4C27C66-131A-D6A7-F0B2-12D28A827E03}"/>
              </a:ext>
            </a:extLst>
          </p:cNvPr>
          <p:cNvSpPr/>
          <p:nvPr/>
        </p:nvSpPr>
        <p:spPr>
          <a:xfrm>
            <a:off x="2778884" y="2278071"/>
            <a:ext cx="578498" cy="919065"/>
          </a:xfrm>
          <a:prstGeom prst="downArrow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CA2DBE-27A2-7B82-E0F2-3C40D66189F4}"/>
              </a:ext>
            </a:extLst>
          </p:cNvPr>
          <p:cNvSpPr txBox="1">
            <a:spLocks/>
          </p:cNvSpPr>
          <p:nvPr/>
        </p:nvSpPr>
        <p:spPr>
          <a:xfrm>
            <a:off x="2582513" y="2466704"/>
            <a:ext cx="1083875" cy="410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RESULTS</a:t>
            </a:r>
          </a:p>
        </p:txBody>
      </p:sp>
      <p:pic>
        <p:nvPicPr>
          <p:cNvPr id="20" name="Picture 19" descr="A screenshot of a graph&#10;&#10;Description automatically generated">
            <a:extLst>
              <a:ext uri="{FF2B5EF4-FFF2-40B4-BE49-F238E27FC236}">
                <a16:creationId xmlns:a16="http://schemas.microsoft.com/office/drawing/2014/main" id="{30DC1640-13EB-5D04-EF75-B7374EF4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53" y="1464906"/>
            <a:ext cx="6097536" cy="4170784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anchor="t">
            <a:normAutofit/>
          </a:bodyPr>
          <a:lstStyle/>
          <a:p>
            <a:r>
              <a:rPr lang="en-US" b="1" dirty="0"/>
              <a:t>Sample size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48BF74-C340-397D-B149-FDE5402B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5750" y="2255520"/>
            <a:ext cx="6134099" cy="1173480"/>
          </a:xfrm>
        </p:spPr>
        <p:txBody>
          <a:bodyPr>
            <a:normAutofit/>
          </a:bodyPr>
          <a:lstStyle/>
          <a:p>
            <a:r>
              <a:rPr lang="en-US" sz="1800" dirty="0"/>
              <a:t>Based on our testing parameters, we've identified the precise user sample size needed for statistically significant A/B test results.</a:t>
            </a:r>
          </a:p>
        </p:txBody>
      </p:sp>
      <p:pic>
        <p:nvPicPr>
          <p:cNvPr id="9" name="Content Placeholder 8" descr="A close-up of a price tag&#10;&#10;Description automatically generated">
            <a:extLst>
              <a:ext uri="{FF2B5EF4-FFF2-40B4-BE49-F238E27FC236}">
                <a16:creationId xmlns:a16="http://schemas.microsoft.com/office/drawing/2014/main" id="{75ED4A6B-E746-3CD2-37FB-A78EB5277E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/>
        </p:blipFill>
        <p:spPr>
          <a:xfrm>
            <a:off x="4621538" y="3429000"/>
            <a:ext cx="4740618" cy="1664971"/>
          </a:xfr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552" y="454028"/>
            <a:ext cx="7013448" cy="1627632"/>
          </a:xfrm>
        </p:spPr>
        <p:txBody>
          <a:bodyPr/>
          <a:lstStyle/>
          <a:p>
            <a:br>
              <a:rPr lang="en-US" dirty="0"/>
            </a:br>
            <a:r>
              <a:rPr lang="en-US" dirty="0">
                <a:latin typeface="+mj-lt"/>
              </a:rPr>
              <a:t>Recommendation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283" y="2731602"/>
            <a:ext cx="3932238" cy="588963"/>
          </a:xfrm>
        </p:spPr>
        <p:txBody>
          <a:bodyPr/>
          <a:lstStyle/>
          <a:p>
            <a:r>
              <a:rPr lang="en-US" sz="1800" dirty="0"/>
              <a:t>Based on our tests a difference in conversion rates is showing, but only a slight variation in spending.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It is advisable to collect more data. </a:t>
            </a:r>
            <a:br>
              <a:rPr lang="en-US" sz="1800" dirty="0"/>
            </a:br>
            <a:r>
              <a:rPr lang="en-US" sz="1800" dirty="0"/>
              <a:t>This additional data will provide a more robust understanding of customer behavior and inform better decision-making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Matej Papac</a:t>
            </a:r>
          </a:p>
          <a:p>
            <a:r>
              <a:rPr lang="en-US" dirty="0"/>
              <a:t>papac.tmrip@gmail.com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35FEF8-1733-4347-95CE-3BB62B2B8DD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{2DC6CDDA-FC10-4A8F-B70B-6F0C88CB8ED5}tf78438558_win32</Template>
  <TotalTime>147</TotalTime>
  <Words>236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Sabon Next LT</vt:lpstr>
      <vt:lpstr>Office Theme</vt:lpstr>
      <vt:lpstr>GLOWBOX A/B TESTING </vt:lpstr>
      <vt:lpstr>introduction </vt:lpstr>
      <vt:lpstr>Overview </vt:lpstr>
      <vt:lpstr>Control  group</vt:lpstr>
      <vt:lpstr>Sample size</vt:lpstr>
      <vt:lpstr>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GLOWBOX A/B TESTING</dc:title>
  <dc:subject/>
  <dc:creator>matas papas</dc:creator>
  <cp:lastModifiedBy>matas papas</cp:lastModifiedBy>
  <cp:revision>2</cp:revision>
  <dcterms:created xsi:type="dcterms:W3CDTF">2023-11-25T17:43:06Z</dcterms:created>
  <dcterms:modified xsi:type="dcterms:W3CDTF">2023-11-25T20:11:05Z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