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7" r:id="rId7"/>
    <p:sldId id="260" r:id="rId8"/>
    <p:sldId id="261" r:id="rId9"/>
    <p:sldId id="262" r:id="rId10"/>
    <p:sldId id="263" r:id="rId11"/>
    <p:sldId id="267" r:id="rId12"/>
    <p:sldId id="265" r:id="rId13"/>
    <p:sldId id="264" r:id="rId14"/>
    <p:sldId id="268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EFADC-227A-48C3-8127-E85A9519CBC6}" type="datetimeFigureOut">
              <a:rPr lang="hr-HR" smtClean="0"/>
              <a:t>21.12.2023.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6B28-B280-4ACC-804E-E3A19E3F4A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200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B8EF-253D-BB4E-4ADD-64D4A9DD0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BD2F5-5AF5-F3EB-B9D9-48228CD0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53E5-F942-BF91-98E0-6930F657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E2F-7CA6-42A9-A1D2-3C5ED49C4BFD}" type="datetime1">
              <a:rPr lang="hr-HR" smtClean="0"/>
              <a:t>21.12.2023.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0408-F4BE-A6AF-C051-BF723319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FB3B-F1F4-FC6E-062E-00872F6B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9136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172C-456E-FC17-DC5C-C7ED2096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E16A-BF3F-D977-6839-201C33718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AFF3-4862-FA11-4EAB-E826038B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E507-D0EF-4AD1-AD88-45E7490781CB}" type="datetime1">
              <a:rPr lang="hr-HR" smtClean="0"/>
              <a:t>21.12.2023.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BFA5-47D9-83F2-4160-F36CEF0D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B868-77EE-520C-C6C9-641CED01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254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2AB87-B4A3-2170-EF06-6438B7CFA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61D6C-1FB7-5931-F58C-10D7B0DA2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39DC-9773-7F51-EF8C-B5E163A7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453-F519-4B1B-A379-BD46FAAA4718}" type="datetime1">
              <a:rPr lang="hr-HR" smtClean="0"/>
              <a:t>21.12.2023.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A317-B521-B4C9-4D05-BC643EA0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BC1CF-C243-1208-6DDC-6F1DAC9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82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40C0-92F3-ED73-0406-505EBA70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4FFF-9E83-5911-3FED-AC29B61A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E4B5-D688-B8DD-5621-83188F1D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664F-7C0D-4877-81C9-E75F00EB82F7}" type="datetime1">
              <a:rPr lang="hr-HR" smtClean="0"/>
              <a:t>21.12.2023.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5159-C634-8B99-E2CF-E8FDE70A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5212-E08A-2249-B92E-5E876383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767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D77D-D812-1705-96B1-0EF4DA79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126F-2674-A03B-4B52-91ABFB4D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6D2F-B0E5-FAD5-5C84-E24AEBD7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9C2-1D7F-411B-8496-F85F8F4CF710}" type="datetime1">
              <a:rPr lang="hr-HR" smtClean="0"/>
              <a:t>21.12.2023.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A194D-08BE-05A5-4148-62982EF8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2675-993B-1265-E57D-C2218E19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5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507E-C1EC-5B9A-7864-AF927A64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C194-1D7F-D4B6-5D98-FEF5884B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6D3B-990B-315C-D151-DEE765F07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4E6BD-F2AD-9F2B-859B-D826845C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8AB5-C6BE-48A7-A58D-900965B54210}" type="datetime1">
              <a:rPr lang="hr-HR" smtClean="0"/>
              <a:t>21.12.2023.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C70E-3C9B-746A-643D-962A4987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503B-7D3C-A1E7-EDDF-BD8B1ECA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7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1164-31FB-CD23-383C-FFFD20C6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D8915-A336-6B3B-308E-AD04B615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0325C-6438-D8C9-4B11-09A8A6C4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1DB9A-511B-FB47-5CA4-063F85C2E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DF35F-1CFB-F961-B92E-292FEE3F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722DD-5CD2-CB28-D066-286824D2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3505-E050-48E7-8DD3-EDFEE0FB5EB7}" type="datetime1">
              <a:rPr lang="hr-HR" smtClean="0"/>
              <a:t>21.12.2023.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3BE20-13B8-0608-E96F-D7290825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1A0F6-6793-EA19-46D5-4FE7A91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70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136F-258A-943F-20B0-EFC6B124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75443-41A5-FDE7-19C4-CC1D985C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3955-8F2B-4261-8A05-4009187AD7A5}" type="datetime1">
              <a:rPr lang="hr-HR" smtClean="0"/>
              <a:t>21.12.2023.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772BF-5215-1759-9DA9-7CC1412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C6E6E-BE0A-8A8E-8480-697D51A9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614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38A69-4CBF-A429-EBD1-910CFD9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72FC-BF19-44FE-8AE4-BE63568413D2}" type="datetime1">
              <a:rPr lang="hr-HR" smtClean="0"/>
              <a:t>21.12.2023.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0B53D-1E37-AB32-22C6-3DAB6862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755E3-641A-387E-61D8-47878D24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19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B75C-CC5B-0646-BDAD-CD16BF21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BCE0-92A4-4744-4603-DA925B94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CF97-BE63-3280-50A7-F3A26474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B941-2163-5F08-C1C6-4E160845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9A64-CDD9-4B2C-B64A-BA016F85F974}" type="datetime1">
              <a:rPr lang="hr-HR" smtClean="0"/>
              <a:t>21.12.2023.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6A1D-D55F-4172-ACA1-7A0F3B71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8D50A-39DE-C3F0-1373-9DCF2DC5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409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8310-2EA2-8103-E373-046C8DBF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03A84-A9FD-E126-86C9-0D00DDC78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7FFE6-53A7-9EC6-347D-DFF0E0271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57EC2-328A-7EF7-3DE8-EC3CBA84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DBD6-EE11-4FF6-BF2B-6CC5676EE476}" type="datetime1">
              <a:rPr lang="hr-HR" smtClean="0"/>
              <a:t>21.12.2023.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DD757-049E-4090-7FC4-F0C09ACC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E85A7-530F-AD3E-188D-2BEB8FD1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111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52EAD-AA19-04D8-15B1-F382F72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71BEB-BAF7-16F3-6F51-4BCCCA40E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FA48-1486-38D3-4169-3606A0F7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0BBE-C1BA-4659-886D-63770E9A216D}" type="datetime1">
              <a:rPr lang="hr-HR" smtClean="0"/>
              <a:t>21.12.2023.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2A9C-14B4-8F61-76C5-DF3268FDE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389A-A126-9AB9-715C-613855266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26CB-C70D-4D65-B118-243CE38DCABE}" type="slidenum">
              <a:rPr lang="hr-HR" smtClean="0"/>
              <a:pPr/>
              <a:t>‹#›</a:t>
            </a:fld>
            <a:r>
              <a:rPr lang="hr-HR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7526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8CFA-362A-28FF-409E-1EE24CD9A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Sudari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79611-DF9E-9765-12F4-2C56779F5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Dodatna nastava iz</a:t>
            </a:r>
            <a:r>
              <a:rPr lang="hr-HR" dirty="0">
                <a:solidFill>
                  <a:schemeClr val="tx2"/>
                </a:solidFill>
              </a:rPr>
              <a:t> fizike</a:t>
            </a:r>
            <a:r>
              <a:rPr lang="hr-HR" dirty="0"/>
              <a:t> za 1. razrede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53536-5B80-C3BF-91BD-EA9658CACACF}"/>
              </a:ext>
            </a:extLst>
          </p:cNvPr>
          <p:cNvCxnSpPr/>
          <p:nvPr/>
        </p:nvCxnSpPr>
        <p:spPr>
          <a:xfrm>
            <a:off x="0" y="493955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6040E-F09A-5B9B-864C-7C7E3168DB0D}"/>
              </a:ext>
            </a:extLst>
          </p:cNvPr>
          <p:cNvCxnSpPr>
            <a:cxnSpLocks/>
          </p:cNvCxnSpPr>
          <p:nvPr/>
        </p:nvCxnSpPr>
        <p:spPr>
          <a:xfrm flipV="1">
            <a:off x="1835984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A6BC4-FC87-7BDE-FA4C-2E4DC935A8C6}"/>
              </a:ext>
            </a:extLst>
          </p:cNvPr>
          <p:cNvCxnSpPr>
            <a:cxnSpLocks/>
          </p:cNvCxnSpPr>
          <p:nvPr/>
        </p:nvCxnSpPr>
        <p:spPr>
          <a:xfrm flipV="1">
            <a:off x="211430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C631F-D50A-D70C-6FF7-70F1E84E0D24}"/>
              </a:ext>
            </a:extLst>
          </p:cNvPr>
          <p:cNvCxnSpPr>
            <a:cxnSpLocks/>
          </p:cNvCxnSpPr>
          <p:nvPr/>
        </p:nvCxnSpPr>
        <p:spPr>
          <a:xfrm flipV="1">
            <a:off x="2670950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74DBBC-6F0B-821F-0A02-89926053FF52}"/>
              </a:ext>
            </a:extLst>
          </p:cNvPr>
          <p:cNvCxnSpPr>
            <a:cxnSpLocks/>
          </p:cNvCxnSpPr>
          <p:nvPr/>
        </p:nvCxnSpPr>
        <p:spPr>
          <a:xfrm flipV="1">
            <a:off x="350591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1081D2-DE1F-20EA-04BF-AAF6895C2A13}"/>
              </a:ext>
            </a:extLst>
          </p:cNvPr>
          <p:cNvCxnSpPr>
            <a:cxnSpLocks/>
          </p:cNvCxnSpPr>
          <p:nvPr/>
        </p:nvCxnSpPr>
        <p:spPr>
          <a:xfrm flipV="1">
            <a:off x="4619204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6D40CC-85CC-2B78-FBFA-DAC5FFA0493B}"/>
              </a:ext>
            </a:extLst>
          </p:cNvPr>
          <p:cNvCxnSpPr>
            <a:cxnSpLocks/>
          </p:cNvCxnSpPr>
          <p:nvPr/>
        </p:nvCxnSpPr>
        <p:spPr>
          <a:xfrm flipV="1">
            <a:off x="5315009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A9479D-CC49-A98F-E89A-2B222CF99D9D}"/>
              </a:ext>
            </a:extLst>
          </p:cNvPr>
          <p:cNvCxnSpPr>
            <a:cxnSpLocks/>
          </p:cNvCxnSpPr>
          <p:nvPr/>
        </p:nvCxnSpPr>
        <p:spPr>
          <a:xfrm flipV="1">
            <a:off x="6149975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3C742A-6E34-8899-DC47-5F57E676340A}"/>
              </a:ext>
            </a:extLst>
          </p:cNvPr>
          <p:cNvCxnSpPr>
            <a:cxnSpLocks/>
          </p:cNvCxnSpPr>
          <p:nvPr/>
        </p:nvCxnSpPr>
        <p:spPr>
          <a:xfrm flipV="1">
            <a:off x="7124102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0C84AA-0F5A-9015-608B-F21F0EEAF031}"/>
              </a:ext>
            </a:extLst>
          </p:cNvPr>
          <p:cNvCxnSpPr>
            <a:cxnSpLocks/>
          </p:cNvCxnSpPr>
          <p:nvPr/>
        </p:nvCxnSpPr>
        <p:spPr>
          <a:xfrm flipV="1">
            <a:off x="2392628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F3255F-935B-1E50-0BCF-03EE5B8E416A}"/>
              </a:ext>
            </a:extLst>
          </p:cNvPr>
          <p:cNvCxnSpPr>
            <a:cxnSpLocks/>
          </p:cNvCxnSpPr>
          <p:nvPr/>
        </p:nvCxnSpPr>
        <p:spPr>
          <a:xfrm flipV="1">
            <a:off x="2949272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B134F9-6355-973A-34A6-EB4476B9A6C6}"/>
              </a:ext>
            </a:extLst>
          </p:cNvPr>
          <p:cNvCxnSpPr>
            <a:cxnSpLocks/>
          </p:cNvCxnSpPr>
          <p:nvPr/>
        </p:nvCxnSpPr>
        <p:spPr>
          <a:xfrm flipV="1">
            <a:off x="3784238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82F70-2226-1BA8-0444-41541B15D39C}"/>
              </a:ext>
            </a:extLst>
          </p:cNvPr>
          <p:cNvCxnSpPr>
            <a:cxnSpLocks/>
          </p:cNvCxnSpPr>
          <p:nvPr/>
        </p:nvCxnSpPr>
        <p:spPr>
          <a:xfrm flipV="1">
            <a:off x="4758365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878789-B514-B1F1-CB73-7D1D03204472}"/>
              </a:ext>
            </a:extLst>
          </p:cNvPr>
          <p:cNvCxnSpPr>
            <a:cxnSpLocks/>
          </p:cNvCxnSpPr>
          <p:nvPr/>
        </p:nvCxnSpPr>
        <p:spPr>
          <a:xfrm flipV="1">
            <a:off x="5454170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53591B-1996-CBB7-92E3-0828A9A9D42D}"/>
              </a:ext>
            </a:extLst>
          </p:cNvPr>
          <p:cNvCxnSpPr>
            <a:cxnSpLocks/>
          </p:cNvCxnSpPr>
          <p:nvPr/>
        </p:nvCxnSpPr>
        <p:spPr>
          <a:xfrm flipV="1">
            <a:off x="628913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42CD4-BB11-87BB-37B9-96CC3E1F7F8E}"/>
              </a:ext>
            </a:extLst>
          </p:cNvPr>
          <p:cNvCxnSpPr>
            <a:cxnSpLocks/>
          </p:cNvCxnSpPr>
          <p:nvPr/>
        </p:nvCxnSpPr>
        <p:spPr>
          <a:xfrm flipV="1">
            <a:off x="7263263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008207-B2EB-D1E8-E319-D32C73B1957D}"/>
              </a:ext>
            </a:extLst>
          </p:cNvPr>
          <p:cNvCxnSpPr>
            <a:cxnSpLocks/>
          </p:cNvCxnSpPr>
          <p:nvPr/>
        </p:nvCxnSpPr>
        <p:spPr>
          <a:xfrm flipV="1">
            <a:off x="8237390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6F17C4-6B1B-4FDE-15FE-C3E4A6237CCB}"/>
              </a:ext>
            </a:extLst>
          </p:cNvPr>
          <p:cNvCxnSpPr>
            <a:cxnSpLocks/>
          </p:cNvCxnSpPr>
          <p:nvPr/>
        </p:nvCxnSpPr>
        <p:spPr>
          <a:xfrm flipV="1">
            <a:off x="3227594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301C00-590A-0720-8DE1-838771761923}"/>
              </a:ext>
            </a:extLst>
          </p:cNvPr>
          <p:cNvCxnSpPr>
            <a:cxnSpLocks/>
          </p:cNvCxnSpPr>
          <p:nvPr/>
        </p:nvCxnSpPr>
        <p:spPr>
          <a:xfrm flipV="1">
            <a:off x="4062560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0C39F6-8583-FFB6-6BCC-6870781003B8}"/>
              </a:ext>
            </a:extLst>
          </p:cNvPr>
          <p:cNvCxnSpPr>
            <a:cxnSpLocks/>
          </p:cNvCxnSpPr>
          <p:nvPr/>
        </p:nvCxnSpPr>
        <p:spPr>
          <a:xfrm flipV="1">
            <a:off x="489752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6D9F4-F7E6-7DD2-0887-39A9600DAB9C}"/>
              </a:ext>
            </a:extLst>
          </p:cNvPr>
          <p:cNvCxnSpPr>
            <a:cxnSpLocks/>
          </p:cNvCxnSpPr>
          <p:nvPr/>
        </p:nvCxnSpPr>
        <p:spPr>
          <a:xfrm flipV="1">
            <a:off x="5593331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DDC527-3DEC-FC51-A1AE-2508230E6BB8}"/>
              </a:ext>
            </a:extLst>
          </p:cNvPr>
          <p:cNvCxnSpPr>
            <a:cxnSpLocks/>
          </p:cNvCxnSpPr>
          <p:nvPr/>
        </p:nvCxnSpPr>
        <p:spPr>
          <a:xfrm flipV="1">
            <a:off x="6428297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FE631A-949D-A55A-7531-D16D90A84DC0}"/>
              </a:ext>
            </a:extLst>
          </p:cNvPr>
          <p:cNvCxnSpPr>
            <a:cxnSpLocks/>
          </p:cNvCxnSpPr>
          <p:nvPr/>
        </p:nvCxnSpPr>
        <p:spPr>
          <a:xfrm flipV="1">
            <a:off x="7402424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8B5A4D-21D3-3FA6-21BD-13ED4AB3CE79}"/>
              </a:ext>
            </a:extLst>
          </p:cNvPr>
          <p:cNvCxnSpPr>
            <a:cxnSpLocks/>
          </p:cNvCxnSpPr>
          <p:nvPr/>
        </p:nvCxnSpPr>
        <p:spPr>
          <a:xfrm flipV="1">
            <a:off x="8376551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02554-9C7F-2C1A-05AC-1648AE3CC327}"/>
              </a:ext>
            </a:extLst>
          </p:cNvPr>
          <p:cNvCxnSpPr>
            <a:cxnSpLocks/>
          </p:cNvCxnSpPr>
          <p:nvPr/>
        </p:nvCxnSpPr>
        <p:spPr>
          <a:xfrm flipV="1">
            <a:off x="9211517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1F4B19-B28C-9B45-7409-0765C21858BB}"/>
              </a:ext>
            </a:extLst>
          </p:cNvPr>
          <p:cNvCxnSpPr>
            <a:cxnSpLocks/>
          </p:cNvCxnSpPr>
          <p:nvPr/>
        </p:nvCxnSpPr>
        <p:spPr>
          <a:xfrm flipV="1">
            <a:off x="4340882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4AD322-ACF7-9052-D9AB-002A00705813}"/>
              </a:ext>
            </a:extLst>
          </p:cNvPr>
          <p:cNvCxnSpPr>
            <a:cxnSpLocks/>
          </p:cNvCxnSpPr>
          <p:nvPr/>
        </p:nvCxnSpPr>
        <p:spPr>
          <a:xfrm flipV="1">
            <a:off x="5036687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435D27-A396-5933-713E-A27B7E7BC1F1}"/>
              </a:ext>
            </a:extLst>
          </p:cNvPr>
          <p:cNvCxnSpPr>
            <a:cxnSpLocks/>
          </p:cNvCxnSpPr>
          <p:nvPr/>
        </p:nvCxnSpPr>
        <p:spPr>
          <a:xfrm flipV="1">
            <a:off x="5732492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B04964-765E-0FB6-03CC-E46518028891}"/>
              </a:ext>
            </a:extLst>
          </p:cNvPr>
          <p:cNvCxnSpPr>
            <a:cxnSpLocks/>
          </p:cNvCxnSpPr>
          <p:nvPr/>
        </p:nvCxnSpPr>
        <p:spPr>
          <a:xfrm flipV="1">
            <a:off x="6567458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617726-F789-B3AE-3B7C-1F809AF72F15}"/>
              </a:ext>
            </a:extLst>
          </p:cNvPr>
          <p:cNvCxnSpPr>
            <a:cxnSpLocks/>
          </p:cNvCxnSpPr>
          <p:nvPr/>
        </p:nvCxnSpPr>
        <p:spPr>
          <a:xfrm flipV="1">
            <a:off x="7541585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1DDF3E-441E-92B4-3757-5C6F3136C900}"/>
              </a:ext>
            </a:extLst>
          </p:cNvPr>
          <p:cNvCxnSpPr>
            <a:cxnSpLocks/>
          </p:cNvCxnSpPr>
          <p:nvPr/>
        </p:nvCxnSpPr>
        <p:spPr>
          <a:xfrm flipV="1">
            <a:off x="8515712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D14B2E-43DA-B877-EFA8-637E9FACA94D}"/>
              </a:ext>
            </a:extLst>
          </p:cNvPr>
          <p:cNvCxnSpPr>
            <a:cxnSpLocks/>
          </p:cNvCxnSpPr>
          <p:nvPr/>
        </p:nvCxnSpPr>
        <p:spPr>
          <a:xfrm flipV="1">
            <a:off x="9350678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3440CB-D4F6-8F9D-BFE3-FF0F5FE412E7}"/>
              </a:ext>
            </a:extLst>
          </p:cNvPr>
          <p:cNvCxnSpPr>
            <a:cxnSpLocks/>
          </p:cNvCxnSpPr>
          <p:nvPr/>
        </p:nvCxnSpPr>
        <p:spPr>
          <a:xfrm flipV="1">
            <a:off x="10046483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A9D3E7-5424-30C6-04CC-76E35C8D9D13}"/>
              </a:ext>
            </a:extLst>
          </p:cNvPr>
          <p:cNvCxnSpPr>
            <a:cxnSpLocks/>
          </p:cNvCxnSpPr>
          <p:nvPr/>
        </p:nvCxnSpPr>
        <p:spPr>
          <a:xfrm flipV="1">
            <a:off x="5175848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EBB4B0-A2A0-D092-48CE-77380A8A67BC}"/>
              </a:ext>
            </a:extLst>
          </p:cNvPr>
          <p:cNvCxnSpPr>
            <a:cxnSpLocks/>
          </p:cNvCxnSpPr>
          <p:nvPr/>
        </p:nvCxnSpPr>
        <p:spPr>
          <a:xfrm flipV="1">
            <a:off x="5871653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17E393-FEA3-F677-8719-56D5AEADB8EC}"/>
              </a:ext>
            </a:extLst>
          </p:cNvPr>
          <p:cNvCxnSpPr>
            <a:cxnSpLocks/>
          </p:cNvCxnSpPr>
          <p:nvPr/>
        </p:nvCxnSpPr>
        <p:spPr>
          <a:xfrm flipV="1">
            <a:off x="6706619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E02B7A-6D1B-ACFC-0AE5-3B6F02D7DD9E}"/>
              </a:ext>
            </a:extLst>
          </p:cNvPr>
          <p:cNvCxnSpPr>
            <a:cxnSpLocks/>
          </p:cNvCxnSpPr>
          <p:nvPr/>
        </p:nvCxnSpPr>
        <p:spPr>
          <a:xfrm flipV="1">
            <a:off x="768074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8DFEE3-195C-3175-993D-AE5C8DC7896A}"/>
              </a:ext>
            </a:extLst>
          </p:cNvPr>
          <p:cNvCxnSpPr>
            <a:cxnSpLocks/>
          </p:cNvCxnSpPr>
          <p:nvPr/>
        </p:nvCxnSpPr>
        <p:spPr>
          <a:xfrm flipV="1">
            <a:off x="8654873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952203-61BE-BBDC-2E6B-73B063DDFFC4}"/>
              </a:ext>
            </a:extLst>
          </p:cNvPr>
          <p:cNvCxnSpPr>
            <a:cxnSpLocks/>
          </p:cNvCxnSpPr>
          <p:nvPr/>
        </p:nvCxnSpPr>
        <p:spPr>
          <a:xfrm flipV="1">
            <a:off x="9489839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B22FD3-5CD7-B52B-8437-2E0913F7DC58}"/>
              </a:ext>
            </a:extLst>
          </p:cNvPr>
          <p:cNvCxnSpPr>
            <a:cxnSpLocks/>
          </p:cNvCxnSpPr>
          <p:nvPr/>
        </p:nvCxnSpPr>
        <p:spPr>
          <a:xfrm flipV="1">
            <a:off x="10185644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36F697-7E1B-A845-9A33-534F5F79CA89}"/>
              </a:ext>
            </a:extLst>
          </p:cNvPr>
          <p:cNvCxnSpPr>
            <a:cxnSpLocks/>
          </p:cNvCxnSpPr>
          <p:nvPr/>
        </p:nvCxnSpPr>
        <p:spPr>
          <a:xfrm flipV="1">
            <a:off x="10742288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4E7DD5-DDF2-9DF8-F005-98B1B2CE478C}"/>
              </a:ext>
            </a:extLst>
          </p:cNvPr>
          <p:cNvCxnSpPr>
            <a:cxnSpLocks/>
          </p:cNvCxnSpPr>
          <p:nvPr/>
        </p:nvCxnSpPr>
        <p:spPr>
          <a:xfrm flipV="1">
            <a:off x="6010814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E339DE-1691-29E0-8DD1-7344DAB175EF}"/>
              </a:ext>
            </a:extLst>
          </p:cNvPr>
          <p:cNvCxnSpPr>
            <a:cxnSpLocks/>
          </p:cNvCxnSpPr>
          <p:nvPr/>
        </p:nvCxnSpPr>
        <p:spPr>
          <a:xfrm flipV="1">
            <a:off x="6845780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37FB9A-0630-9D4A-6CB0-D8958841931E}"/>
              </a:ext>
            </a:extLst>
          </p:cNvPr>
          <p:cNvCxnSpPr>
            <a:cxnSpLocks/>
          </p:cNvCxnSpPr>
          <p:nvPr/>
        </p:nvCxnSpPr>
        <p:spPr>
          <a:xfrm flipV="1">
            <a:off x="7819907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8E4C68-A63D-EBDC-6E54-380381363A7E}"/>
              </a:ext>
            </a:extLst>
          </p:cNvPr>
          <p:cNvCxnSpPr>
            <a:cxnSpLocks/>
          </p:cNvCxnSpPr>
          <p:nvPr/>
        </p:nvCxnSpPr>
        <p:spPr>
          <a:xfrm flipV="1">
            <a:off x="8794034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E90463-95AB-7141-B8C5-5019A303558F}"/>
              </a:ext>
            </a:extLst>
          </p:cNvPr>
          <p:cNvCxnSpPr>
            <a:cxnSpLocks/>
          </p:cNvCxnSpPr>
          <p:nvPr/>
        </p:nvCxnSpPr>
        <p:spPr>
          <a:xfrm flipV="1">
            <a:off x="9629000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E93B83-6F33-8287-20C5-07336ACF9911}"/>
              </a:ext>
            </a:extLst>
          </p:cNvPr>
          <p:cNvCxnSpPr>
            <a:cxnSpLocks/>
          </p:cNvCxnSpPr>
          <p:nvPr/>
        </p:nvCxnSpPr>
        <p:spPr>
          <a:xfrm flipV="1">
            <a:off x="10324805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0838F5-F3FD-528C-D75E-AE4238D30B2F}"/>
              </a:ext>
            </a:extLst>
          </p:cNvPr>
          <p:cNvCxnSpPr>
            <a:cxnSpLocks/>
          </p:cNvCxnSpPr>
          <p:nvPr/>
        </p:nvCxnSpPr>
        <p:spPr>
          <a:xfrm flipV="1">
            <a:off x="10881449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97C52C-C78A-F2E8-10BA-A317F8011CD7}"/>
              </a:ext>
            </a:extLst>
          </p:cNvPr>
          <p:cNvCxnSpPr>
            <a:cxnSpLocks/>
          </p:cNvCxnSpPr>
          <p:nvPr/>
        </p:nvCxnSpPr>
        <p:spPr>
          <a:xfrm flipV="1">
            <a:off x="11298932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6C5304F-F0C0-BCA9-5111-D15F780EC736}"/>
              </a:ext>
            </a:extLst>
          </p:cNvPr>
          <p:cNvCxnSpPr>
            <a:cxnSpLocks/>
          </p:cNvCxnSpPr>
          <p:nvPr/>
        </p:nvCxnSpPr>
        <p:spPr>
          <a:xfrm flipV="1">
            <a:off x="6984941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C06419-104D-DF31-89DB-9DD9D4F5EC07}"/>
              </a:ext>
            </a:extLst>
          </p:cNvPr>
          <p:cNvCxnSpPr>
            <a:cxnSpLocks/>
          </p:cNvCxnSpPr>
          <p:nvPr/>
        </p:nvCxnSpPr>
        <p:spPr>
          <a:xfrm flipV="1">
            <a:off x="7959068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E264B8F-69C8-4894-8B7B-8147FC763096}"/>
              </a:ext>
            </a:extLst>
          </p:cNvPr>
          <p:cNvCxnSpPr>
            <a:cxnSpLocks/>
          </p:cNvCxnSpPr>
          <p:nvPr/>
        </p:nvCxnSpPr>
        <p:spPr>
          <a:xfrm flipV="1">
            <a:off x="8933195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C209BA-BBA1-3ECA-2F0D-8DB3954443BB}"/>
              </a:ext>
            </a:extLst>
          </p:cNvPr>
          <p:cNvCxnSpPr>
            <a:cxnSpLocks/>
          </p:cNvCxnSpPr>
          <p:nvPr/>
        </p:nvCxnSpPr>
        <p:spPr>
          <a:xfrm flipV="1">
            <a:off x="9768161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AE31B3-B69A-2EED-9766-7F49E4118F00}"/>
              </a:ext>
            </a:extLst>
          </p:cNvPr>
          <p:cNvCxnSpPr>
            <a:cxnSpLocks/>
          </p:cNvCxnSpPr>
          <p:nvPr/>
        </p:nvCxnSpPr>
        <p:spPr>
          <a:xfrm flipV="1">
            <a:off x="1046396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1B8CF8-92D8-71E7-4CF6-9566F05AE9B1}"/>
              </a:ext>
            </a:extLst>
          </p:cNvPr>
          <p:cNvCxnSpPr>
            <a:cxnSpLocks/>
          </p:cNvCxnSpPr>
          <p:nvPr/>
        </p:nvCxnSpPr>
        <p:spPr>
          <a:xfrm flipV="1">
            <a:off x="11020610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D42DE49-7369-F82D-7D36-22708CB49626}"/>
              </a:ext>
            </a:extLst>
          </p:cNvPr>
          <p:cNvCxnSpPr>
            <a:cxnSpLocks/>
          </p:cNvCxnSpPr>
          <p:nvPr/>
        </p:nvCxnSpPr>
        <p:spPr>
          <a:xfrm flipV="1">
            <a:off x="11438093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22C03E6-BDE3-3984-5BA6-22316975CA1F}"/>
              </a:ext>
            </a:extLst>
          </p:cNvPr>
          <p:cNvCxnSpPr>
            <a:cxnSpLocks/>
          </p:cNvCxnSpPr>
          <p:nvPr/>
        </p:nvCxnSpPr>
        <p:spPr>
          <a:xfrm flipV="1">
            <a:off x="11716415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704897-2A24-4FE8-6094-6780D0B34A70}"/>
              </a:ext>
            </a:extLst>
          </p:cNvPr>
          <p:cNvCxnSpPr>
            <a:cxnSpLocks/>
          </p:cNvCxnSpPr>
          <p:nvPr/>
        </p:nvCxnSpPr>
        <p:spPr>
          <a:xfrm flipV="1">
            <a:off x="8098229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30A9BC1-5A57-2BE8-FF99-4FED28A6E5CA}"/>
              </a:ext>
            </a:extLst>
          </p:cNvPr>
          <p:cNvCxnSpPr>
            <a:cxnSpLocks/>
          </p:cNvCxnSpPr>
          <p:nvPr/>
        </p:nvCxnSpPr>
        <p:spPr>
          <a:xfrm flipV="1">
            <a:off x="907235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6B67042-EFE3-B09B-7C44-C60A379E8CE0}"/>
              </a:ext>
            </a:extLst>
          </p:cNvPr>
          <p:cNvCxnSpPr>
            <a:cxnSpLocks/>
          </p:cNvCxnSpPr>
          <p:nvPr/>
        </p:nvCxnSpPr>
        <p:spPr>
          <a:xfrm flipV="1">
            <a:off x="9907322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2788D0-1736-38F1-0E2C-F6B6091831EE}"/>
              </a:ext>
            </a:extLst>
          </p:cNvPr>
          <p:cNvCxnSpPr>
            <a:cxnSpLocks/>
          </p:cNvCxnSpPr>
          <p:nvPr/>
        </p:nvCxnSpPr>
        <p:spPr>
          <a:xfrm flipV="1">
            <a:off x="10603127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DF95E0-A952-0DC5-253F-034168104633}"/>
              </a:ext>
            </a:extLst>
          </p:cNvPr>
          <p:cNvCxnSpPr>
            <a:cxnSpLocks/>
          </p:cNvCxnSpPr>
          <p:nvPr/>
        </p:nvCxnSpPr>
        <p:spPr>
          <a:xfrm flipV="1">
            <a:off x="11159771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78AC6A-92EB-A3A1-E1A8-1D32A2F42B86}"/>
              </a:ext>
            </a:extLst>
          </p:cNvPr>
          <p:cNvCxnSpPr>
            <a:cxnSpLocks/>
          </p:cNvCxnSpPr>
          <p:nvPr/>
        </p:nvCxnSpPr>
        <p:spPr>
          <a:xfrm flipV="1">
            <a:off x="11577254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2D841C5-1CEE-20FA-B618-955EEF099C77}"/>
              </a:ext>
            </a:extLst>
          </p:cNvPr>
          <p:cNvCxnSpPr>
            <a:cxnSpLocks/>
          </p:cNvCxnSpPr>
          <p:nvPr/>
        </p:nvCxnSpPr>
        <p:spPr>
          <a:xfrm flipV="1">
            <a:off x="1185557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C75A52-C03C-8C31-D0D9-4C0DC8A6639E}"/>
              </a:ext>
            </a:extLst>
          </p:cNvPr>
          <p:cNvCxnSpPr>
            <a:cxnSpLocks/>
          </p:cNvCxnSpPr>
          <p:nvPr/>
        </p:nvCxnSpPr>
        <p:spPr>
          <a:xfrm flipV="1">
            <a:off x="1199477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AA5604-B307-F893-0AA3-5E62C38C357A}"/>
              </a:ext>
            </a:extLst>
          </p:cNvPr>
          <p:cNvCxnSpPr>
            <a:cxnSpLocks/>
          </p:cNvCxnSpPr>
          <p:nvPr/>
        </p:nvCxnSpPr>
        <p:spPr>
          <a:xfrm flipV="1">
            <a:off x="26891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E61D80-5B8F-951A-5A78-9AA5A62CF8B8}"/>
              </a:ext>
            </a:extLst>
          </p:cNvPr>
          <p:cNvCxnSpPr>
            <a:cxnSpLocks/>
          </p:cNvCxnSpPr>
          <p:nvPr/>
        </p:nvCxnSpPr>
        <p:spPr>
          <a:xfrm flipV="1">
            <a:off x="166052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64A7FD-D2B8-2FF0-9A72-A9DBF48C33E4}"/>
              </a:ext>
            </a:extLst>
          </p:cNvPr>
          <p:cNvCxnSpPr>
            <a:cxnSpLocks/>
          </p:cNvCxnSpPr>
          <p:nvPr/>
        </p:nvCxnSpPr>
        <p:spPr>
          <a:xfrm flipV="1">
            <a:off x="444374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572FD4-AC02-9B8F-C307-6DC90DDB9F3A}"/>
              </a:ext>
            </a:extLst>
          </p:cNvPr>
          <p:cNvCxnSpPr>
            <a:cxnSpLocks/>
          </p:cNvCxnSpPr>
          <p:nvPr/>
        </p:nvCxnSpPr>
        <p:spPr>
          <a:xfrm flipV="1">
            <a:off x="861857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7AA8F2-0B6C-F601-A47C-C11B5C59DFFF}"/>
              </a:ext>
            </a:extLst>
          </p:cNvPr>
          <p:cNvCxnSpPr>
            <a:cxnSpLocks/>
          </p:cNvCxnSpPr>
          <p:nvPr/>
        </p:nvCxnSpPr>
        <p:spPr>
          <a:xfrm flipV="1">
            <a:off x="1418501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DC40E7-1393-C08E-C176-744ABABCB2CF}"/>
              </a:ext>
            </a:extLst>
          </p:cNvPr>
          <p:cNvCxnSpPr>
            <a:cxnSpLocks/>
          </p:cNvCxnSpPr>
          <p:nvPr/>
        </p:nvCxnSpPr>
        <p:spPr>
          <a:xfrm flipV="1">
            <a:off x="2531789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5F3CEC-E00C-FC2A-8163-FAFB484C13F7}"/>
              </a:ext>
            </a:extLst>
          </p:cNvPr>
          <p:cNvCxnSpPr>
            <a:cxnSpLocks/>
          </p:cNvCxnSpPr>
          <p:nvPr/>
        </p:nvCxnSpPr>
        <p:spPr>
          <a:xfrm flipV="1">
            <a:off x="4201721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3981556-0C4A-E17E-EC77-03D0017AEF20}"/>
              </a:ext>
            </a:extLst>
          </p:cNvPr>
          <p:cNvCxnSpPr>
            <a:cxnSpLocks/>
          </p:cNvCxnSpPr>
          <p:nvPr/>
        </p:nvCxnSpPr>
        <p:spPr>
          <a:xfrm flipV="1">
            <a:off x="305213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EE49FB-DAA5-0BFE-9A41-3E6B9294418E}"/>
              </a:ext>
            </a:extLst>
          </p:cNvPr>
          <p:cNvCxnSpPr>
            <a:cxnSpLocks/>
          </p:cNvCxnSpPr>
          <p:nvPr/>
        </p:nvCxnSpPr>
        <p:spPr>
          <a:xfrm flipV="1">
            <a:off x="583535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31F710-B67F-6101-6414-056A69291265}"/>
              </a:ext>
            </a:extLst>
          </p:cNvPr>
          <p:cNvCxnSpPr>
            <a:cxnSpLocks/>
          </p:cNvCxnSpPr>
          <p:nvPr/>
        </p:nvCxnSpPr>
        <p:spPr>
          <a:xfrm flipV="1">
            <a:off x="1001018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A7436B-12CF-64C7-0105-6F98BC5B69DA}"/>
              </a:ext>
            </a:extLst>
          </p:cNvPr>
          <p:cNvCxnSpPr>
            <a:cxnSpLocks/>
          </p:cNvCxnSpPr>
          <p:nvPr/>
        </p:nvCxnSpPr>
        <p:spPr>
          <a:xfrm flipV="1">
            <a:off x="1557662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074F5F4-49A8-BFD7-ABE9-CCBF82496DD5}"/>
              </a:ext>
            </a:extLst>
          </p:cNvPr>
          <p:cNvCxnSpPr>
            <a:cxnSpLocks/>
          </p:cNvCxnSpPr>
          <p:nvPr/>
        </p:nvCxnSpPr>
        <p:spPr>
          <a:xfrm flipV="1">
            <a:off x="2810111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4CCF528-7AB9-911E-A9A7-DC121D1AAAFC}"/>
              </a:ext>
            </a:extLst>
          </p:cNvPr>
          <p:cNvCxnSpPr>
            <a:cxnSpLocks/>
          </p:cNvCxnSpPr>
          <p:nvPr/>
        </p:nvCxnSpPr>
        <p:spPr>
          <a:xfrm flipV="1">
            <a:off x="4480043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970B393-A2D5-FBEC-F671-D5163C072348}"/>
              </a:ext>
            </a:extLst>
          </p:cNvPr>
          <p:cNvCxnSpPr>
            <a:cxnSpLocks/>
          </p:cNvCxnSpPr>
          <p:nvPr/>
        </p:nvCxnSpPr>
        <p:spPr>
          <a:xfrm flipV="1">
            <a:off x="722696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4CBF68-ABAB-E157-A758-7B1640D3C21A}"/>
              </a:ext>
            </a:extLst>
          </p:cNvPr>
          <p:cNvCxnSpPr>
            <a:cxnSpLocks/>
          </p:cNvCxnSpPr>
          <p:nvPr/>
        </p:nvCxnSpPr>
        <p:spPr>
          <a:xfrm flipV="1">
            <a:off x="1140179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C5E0E9-4F16-D238-5287-2362C45624A9}"/>
              </a:ext>
            </a:extLst>
          </p:cNvPr>
          <p:cNvCxnSpPr>
            <a:cxnSpLocks/>
          </p:cNvCxnSpPr>
          <p:nvPr/>
        </p:nvCxnSpPr>
        <p:spPr>
          <a:xfrm flipV="1">
            <a:off x="1696823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FDA623-B0CD-DA8B-8258-FB55F21C577C}"/>
              </a:ext>
            </a:extLst>
          </p:cNvPr>
          <p:cNvCxnSpPr>
            <a:cxnSpLocks/>
          </p:cNvCxnSpPr>
          <p:nvPr/>
        </p:nvCxnSpPr>
        <p:spPr>
          <a:xfrm flipV="1">
            <a:off x="3088433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39C225-6527-CA34-32E7-6AE2D0C6FFA4}"/>
              </a:ext>
            </a:extLst>
          </p:cNvPr>
          <p:cNvCxnSpPr>
            <a:cxnSpLocks/>
          </p:cNvCxnSpPr>
          <p:nvPr/>
        </p:nvCxnSpPr>
        <p:spPr>
          <a:xfrm flipV="1">
            <a:off x="1279340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A44BFB5-4140-D066-D840-72717ECA2AE2}"/>
              </a:ext>
            </a:extLst>
          </p:cNvPr>
          <p:cNvCxnSpPr>
            <a:cxnSpLocks/>
          </p:cNvCxnSpPr>
          <p:nvPr/>
        </p:nvCxnSpPr>
        <p:spPr>
          <a:xfrm flipV="1">
            <a:off x="1975145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08C18BD-5B9C-381C-8D14-32AE43C9188B}"/>
              </a:ext>
            </a:extLst>
          </p:cNvPr>
          <p:cNvCxnSpPr>
            <a:cxnSpLocks/>
          </p:cNvCxnSpPr>
          <p:nvPr/>
        </p:nvCxnSpPr>
        <p:spPr>
          <a:xfrm flipV="1">
            <a:off x="3366755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8C35FD7-5B49-E9AA-1C4A-F8923738839A}"/>
              </a:ext>
            </a:extLst>
          </p:cNvPr>
          <p:cNvCxnSpPr>
            <a:cxnSpLocks/>
          </p:cNvCxnSpPr>
          <p:nvPr/>
        </p:nvCxnSpPr>
        <p:spPr>
          <a:xfrm flipV="1">
            <a:off x="2253467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A0EDCE2-BA8A-7A7E-56CC-01D2F3F644B5}"/>
              </a:ext>
            </a:extLst>
          </p:cNvPr>
          <p:cNvCxnSpPr>
            <a:cxnSpLocks/>
          </p:cNvCxnSpPr>
          <p:nvPr/>
        </p:nvCxnSpPr>
        <p:spPr>
          <a:xfrm flipV="1">
            <a:off x="3645077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B01B69-998B-F7BE-8588-2BCBBD38D642}"/>
              </a:ext>
            </a:extLst>
          </p:cNvPr>
          <p:cNvCxnSpPr>
            <a:cxnSpLocks/>
          </p:cNvCxnSpPr>
          <p:nvPr/>
        </p:nvCxnSpPr>
        <p:spPr>
          <a:xfrm flipV="1">
            <a:off x="3923399" y="4952998"/>
            <a:ext cx="134471" cy="17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6C9A97E-4BDD-E96C-B8A2-93BF8091AF4E}"/>
              </a:ext>
            </a:extLst>
          </p:cNvPr>
          <p:cNvSpPr/>
          <p:nvPr/>
        </p:nvSpPr>
        <p:spPr>
          <a:xfrm>
            <a:off x="6495532" y="4025153"/>
            <a:ext cx="1737168" cy="900954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8D9363-B951-2B2A-28B7-56BBEED56223}"/>
              </a:ext>
            </a:extLst>
          </p:cNvPr>
          <p:cNvSpPr/>
          <p:nvPr/>
        </p:nvSpPr>
        <p:spPr>
          <a:xfrm>
            <a:off x="-810271" y="4347888"/>
            <a:ext cx="592545" cy="578218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83C77AF6-ADE1-8523-4AA2-C0B2444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1</a:t>
            </a:fld>
            <a:r>
              <a:rPr lang="hr-HR" dirty="0"/>
              <a:t>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8E6191-B450-F0FA-6575-B3D437195963}"/>
                  </a:ext>
                </a:extLst>
              </p:cNvPr>
              <p:cNvSpPr txBox="1"/>
              <p:nvPr/>
            </p:nvSpPr>
            <p:spPr>
              <a:xfrm>
                <a:off x="4336192" y="5161514"/>
                <a:ext cx="3618186" cy="43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r-H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8E6191-B450-F0FA-6575-B3D437195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192" y="5161514"/>
                <a:ext cx="3618186" cy="430374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23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-0.2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3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4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6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8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9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1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3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4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6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7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8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9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1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3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4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6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8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9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1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2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3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4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5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6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7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8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9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9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91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92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93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4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5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96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8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99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1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2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3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4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5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6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7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8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9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1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11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12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13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14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15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16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1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180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19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200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21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220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23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24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25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26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27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280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29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31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32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33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340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3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360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370"/>
                            </p:stCondLst>
                            <p:childTnLst>
                              <p:par>
                                <p:cTn id="3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620"/>
                            </p:stCondLst>
                            <p:childTnLst>
                              <p:par>
                                <p:cTn id="3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720"/>
                            </p:stCondLst>
                            <p:childTnLst>
                              <p:par>
                                <p:cTn id="3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820"/>
                            </p:stCondLst>
                            <p:childTnLst>
                              <p:par>
                                <p:cTn id="37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2.59259E-6 L 0.54805 2.59259E-6 " pathEditMode="relative" rAng="0" ptsTypes="AA">
                                      <p:cBhvr>
                                        <p:cTn id="371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4820"/>
                            </p:stCondLst>
                            <p:childTnLst>
                              <p:par>
                                <p:cTn id="373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47903 3.7037E-6 " pathEditMode="relative" rAng="0" ptsTypes="AA">
                                      <p:cBhvr>
                                        <p:cTn id="374" dur="5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0"/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83 2.59259E-6 L 3.125E-6 2.59259E-6 " pathEditMode="relative" rAng="0" ptsTypes="AA">
                                      <p:cBhvr>
                                        <p:cTn id="379" dur="2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4" grpId="0" animBg="1"/>
      <p:bldP spid="94" grpId="1" animBg="1"/>
      <p:bldP spid="95" grpId="0" animBg="1"/>
      <p:bldP spid="95" grpId="1" animBg="1"/>
      <p:bldP spid="95" grpId="2" animBg="1"/>
      <p:bldP spid="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5E72-E26F-0953-40B3-69C5D652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4. zadatak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839EF-D6FB-8771-291B-A81C22CC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126CB-C70D-4D65-B118-243CE38DCABE}" type="slidenum">
              <a:rPr lang="hr-HR" smtClean="0"/>
              <a:t>10</a:t>
            </a:fld>
            <a:r>
              <a:rPr lang="hr-HR" dirty="0"/>
              <a:t>/11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0B850-1809-05EB-227A-F9DB911BCCF3}"/>
              </a:ext>
            </a:extLst>
          </p:cNvPr>
          <p:cNvCxnSpPr>
            <a:cxnSpLocks/>
          </p:cNvCxnSpPr>
          <p:nvPr/>
        </p:nvCxnSpPr>
        <p:spPr>
          <a:xfrm rot="10800000">
            <a:off x="3048000" y="1562928"/>
            <a:ext cx="0" cy="504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E6660A-A882-0772-47E8-5A891D2166ED}"/>
              </a:ext>
            </a:extLst>
          </p:cNvPr>
          <p:cNvCxnSpPr>
            <a:cxnSpLocks/>
          </p:cNvCxnSpPr>
          <p:nvPr/>
        </p:nvCxnSpPr>
        <p:spPr>
          <a:xfrm rot="16200000">
            <a:off x="3052647" y="1560844"/>
            <a:ext cx="0" cy="5040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E28B83-8A9A-C555-C100-21FC08EA4345}"/>
              </a:ext>
            </a:extLst>
          </p:cNvPr>
          <p:cNvCxnSpPr/>
          <p:nvPr/>
        </p:nvCxnSpPr>
        <p:spPr>
          <a:xfrm>
            <a:off x="1211579" y="4077842"/>
            <a:ext cx="0" cy="20876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E7C02B-6031-0804-F16F-33BE426FA665}"/>
              </a:ext>
            </a:extLst>
          </p:cNvPr>
          <p:cNvCxnSpPr>
            <a:cxnSpLocks/>
          </p:cNvCxnSpPr>
          <p:nvPr/>
        </p:nvCxnSpPr>
        <p:spPr>
          <a:xfrm>
            <a:off x="1211579" y="6165532"/>
            <a:ext cx="18364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84A49E-7335-5BF7-CE16-4CFAE00B96D3}"/>
              </a:ext>
            </a:extLst>
          </p:cNvPr>
          <p:cNvSpPr/>
          <p:nvPr/>
        </p:nvSpPr>
        <p:spPr>
          <a:xfrm>
            <a:off x="838200" y="3917014"/>
            <a:ext cx="746758" cy="32765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B5F492-8257-E3AF-7DB1-674721524D54}"/>
              </a:ext>
            </a:extLst>
          </p:cNvPr>
          <p:cNvSpPr/>
          <p:nvPr/>
        </p:nvSpPr>
        <p:spPr>
          <a:xfrm rot="16200000">
            <a:off x="2674620" y="6001704"/>
            <a:ext cx="746758" cy="32765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9E7124-058D-02F6-44C6-88B888E56E24}"/>
              </a:ext>
            </a:extLst>
          </p:cNvPr>
          <p:cNvCxnSpPr/>
          <p:nvPr/>
        </p:nvCxnSpPr>
        <p:spPr>
          <a:xfrm>
            <a:off x="1211579" y="4080223"/>
            <a:ext cx="695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13BD94-B307-BA12-F79B-AB4A72EC2D77}"/>
              </a:ext>
            </a:extLst>
          </p:cNvPr>
          <p:cNvCxnSpPr>
            <a:cxnSpLocks/>
          </p:cNvCxnSpPr>
          <p:nvPr/>
        </p:nvCxnSpPr>
        <p:spPr>
          <a:xfrm rot="16200000">
            <a:off x="2541269" y="5658802"/>
            <a:ext cx="10134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5B35B4B-6070-CCA5-8151-9020D500A544}"/>
              </a:ext>
            </a:extLst>
          </p:cNvPr>
          <p:cNvSpPr/>
          <p:nvPr/>
        </p:nvSpPr>
        <p:spPr>
          <a:xfrm rot="18679237">
            <a:off x="2671763" y="3904503"/>
            <a:ext cx="695797" cy="32762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4FAB9-DBA8-8314-7200-020CFB8B3DD8}"/>
              </a:ext>
            </a:extLst>
          </p:cNvPr>
          <p:cNvCxnSpPr>
            <a:cxnSpLocks/>
          </p:cNvCxnSpPr>
          <p:nvPr/>
        </p:nvCxnSpPr>
        <p:spPr>
          <a:xfrm flipV="1">
            <a:off x="1211578" y="5253318"/>
            <a:ext cx="746758" cy="911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5A00F7-1BB6-7510-4992-FF1DC2B60380}"/>
                  </a:ext>
                </a:extLst>
              </p:cNvPr>
              <p:cNvSpPr txBox="1"/>
              <p:nvPr/>
            </p:nvSpPr>
            <p:spPr>
              <a:xfrm>
                <a:off x="2974670" y="5358213"/>
                <a:ext cx="6384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r-HR" i="1" smtClean="0"/>
                          </m:ctrlPr>
                        </m:accPr>
                        <m:e>
                          <m:sSub>
                            <m:sSubPr>
                              <m:ctrlPr>
                                <a:rPr lang="hr-HR" i="1"/>
                              </m:ctrlPr>
                            </m:sSubPr>
                            <m:e>
                              <m:r>
                                <a:rPr lang="hr-HR" i="1"/>
                                <m:t>𝑝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F5A00F7-1BB6-7510-4992-FF1DC2B6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670" y="5358213"/>
                <a:ext cx="638478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F8065E8-7868-7198-90D7-CDCC5780F2B0}"/>
                  </a:ext>
                </a:extLst>
              </p:cNvPr>
              <p:cNvSpPr txBox="1"/>
              <p:nvPr/>
            </p:nvSpPr>
            <p:spPr>
              <a:xfrm>
                <a:off x="1450339" y="3654187"/>
                <a:ext cx="6384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r-HR" i="1" smtClean="0"/>
                          </m:ctrlPr>
                        </m:accPr>
                        <m:e>
                          <m:sSub>
                            <m:sSubPr>
                              <m:ctrlPr>
                                <a:rPr lang="hr-HR" i="1"/>
                              </m:ctrlPr>
                            </m:sSubPr>
                            <m:e>
                              <m:r>
                                <a:rPr lang="hr-HR" i="1"/>
                                <m:t>𝑝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F8065E8-7868-7198-90D7-CDCC5780F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339" y="3654187"/>
                <a:ext cx="63847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9AC35F6-D96C-9046-7AA1-886C7FAAA30A}"/>
                  </a:ext>
                </a:extLst>
              </p:cNvPr>
              <p:cNvSpPr txBox="1"/>
              <p:nvPr/>
            </p:nvSpPr>
            <p:spPr>
              <a:xfrm>
                <a:off x="1508786" y="5709114"/>
                <a:ext cx="6384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r-HR" i="1" smtClean="0"/>
                          </m:ctrlPr>
                        </m:accPr>
                        <m:e>
                          <m:sSub>
                            <m:sSubPr>
                              <m:ctrlPr>
                                <a:rPr lang="hr-HR" i="1"/>
                              </m:ctrlPr>
                            </m:sSubPr>
                            <m:e>
                              <m:r>
                                <a:rPr lang="hr-HR" i="1"/>
                                <m:t>𝑝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9AC35F6-D96C-9046-7AA1-886C7FAAA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86" y="5709114"/>
                <a:ext cx="63847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ABD913-859D-DEF9-B6C2-46CD98D0D2D8}"/>
                  </a:ext>
                </a:extLst>
              </p:cNvPr>
              <p:cNvSpPr txBox="1"/>
              <p:nvPr/>
            </p:nvSpPr>
            <p:spPr>
              <a:xfrm>
                <a:off x="5782234" y="704740"/>
                <a:ext cx="6203577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Količine gibanja tijela A i B su </a:t>
                </a:r>
                <a:r>
                  <a:rPr lang="hr-HR" b="1" dirty="0"/>
                  <a:t>vektori</a:t>
                </a:r>
                <a:r>
                  <a:rPr lang="hr-HR" dirty="0"/>
                  <a:t>, a vektori se mogu zbrajati. U ovom slučaju vrijedi da je</a:t>
                </a:r>
              </a:p>
              <a:p>
                <a:endParaRPr lang="hr-HR" sz="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r-H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ABD913-859D-DEF9-B6C2-46CD98D0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234" y="704740"/>
                <a:ext cx="6203577" cy="938719"/>
              </a:xfrm>
              <a:prstGeom prst="rect">
                <a:avLst/>
              </a:prstGeom>
              <a:blipFill>
                <a:blip r:embed="rId5"/>
                <a:stretch>
                  <a:fillRect l="-885" t="-3896" r="-688" b="-194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36BCB7A-CABB-CFD7-771C-F5C6D223F79A}"/>
                  </a:ext>
                </a:extLst>
              </p:cNvPr>
              <p:cNvSpPr txBox="1"/>
              <p:nvPr/>
            </p:nvSpPr>
            <p:spPr>
              <a:xfrm>
                <a:off x="5782232" y="1637595"/>
                <a:ext cx="6203577" cy="122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S obzirom da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r-H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</m:oMath>
                </a14:m>
                <a:r>
                  <a:rPr lang="hr-HR" dirty="0"/>
                  <a:t> nema vertikalnu komponentu,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hr-HR" dirty="0"/>
                  <a:t> nema horizontalnu komponentu, vrijedi tada da je</a:t>
                </a:r>
              </a:p>
              <a:p>
                <a:endParaRPr lang="hr-HR" sz="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36BCB7A-CABB-CFD7-771C-F5C6D223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232" y="1637595"/>
                <a:ext cx="6203577" cy="1225400"/>
              </a:xfrm>
              <a:prstGeom prst="rect">
                <a:avLst/>
              </a:prstGeom>
              <a:blipFill>
                <a:blip r:embed="rId6"/>
                <a:stretch>
                  <a:fillRect l="-885" t="-29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A2D635-A7E3-99E7-3B1C-8F6B3F7BB2F0}"/>
                  </a:ext>
                </a:extLst>
              </p:cNvPr>
              <p:cNvSpPr txBox="1"/>
              <p:nvPr/>
            </p:nvSpPr>
            <p:spPr>
              <a:xfrm>
                <a:off x="2341134" y="1429520"/>
                <a:ext cx="103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A2D635-A7E3-99E7-3B1C-8F6B3F7BB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34" y="1429520"/>
                <a:ext cx="103126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FB9856D-7A0B-3265-F1B3-D583CAD8A4BC}"/>
                  </a:ext>
                </a:extLst>
              </p:cNvPr>
              <p:cNvSpPr txBox="1"/>
              <p:nvPr/>
            </p:nvSpPr>
            <p:spPr>
              <a:xfrm>
                <a:off x="4914761" y="4077842"/>
                <a:ext cx="103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FB9856D-7A0B-3265-F1B3-D583CAD8A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761" y="4077842"/>
                <a:ext cx="10312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9BB155-375F-B6B0-B6D9-C56D76C20961}"/>
              </a:ext>
            </a:extLst>
          </p:cNvPr>
          <p:cNvCxnSpPr/>
          <p:nvPr/>
        </p:nvCxnSpPr>
        <p:spPr>
          <a:xfrm>
            <a:off x="3945024" y="6088364"/>
            <a:ext cx="1120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1B42507-21BC-48B1-F085-B180742C44DD}"/>
              </a:ext>
            </a:extLst>
          </p:cNvPr>
          <p:cNvCxnSpPr>
            <a:cxnSpLocks/>
          </p:cNvCxnSpPr>
          <p:nvPr/>
        </p:nvCxnSpPr>
        <p:spPr>
          <a:xfrm rot="16200000">
            <a:off x="4372094" y="5404364"/>
            <a:ext cx="136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626EB9B-9E71-FAD0-9018-63DC004C8E04}"/>
              </a:ext>
            </a:extLst>
          </p:cNvPr>
          <p:cNvCxnSpPr/>
          <p:nvPr/>
        </p:nvCxnSpPr>
        <p:spPr>
          <a:xfrm flipV="1">
            <a:off x="3935506" y="4720363"/>
            <a:ext cx="1120588" cy="1368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2CCB72D-5847-479E-EF07-CB05DBBF86FE}"/>
                  </a:ext>
                </a:extLst>
              </p:cNvPr>
              <p:cNvSpPr txBox="1"/>
              <p:nvPr/>
            </p:nvSpPr>
            <p:spPr>
              <a:xfrm>
                <a:off x="5734163" y="5542879"/>
                <a:ext cx="6203571" cy="174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Zakon očuvanja količine gibanja za ovakav plastičan sudar glasi: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r-H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hr-H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hr-H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hr-H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hr-H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r-HR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hr-HR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hr-H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r-HR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hr-HR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=91,76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km</m:t>
                      </m:r>
                      <m:r>
                        <a:rPr lang="hr-H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2CCB72D-5847-479E-EF07-CB05DBBF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63" y="5542879"/>
                <a:ext cx="6203571" cy="1741695"/>
              </a:xfrm>
              <a:prstGeom prst="rect">
                <a:avLst/>
              </a:prstGeom>
              <a:blipFill>
                <a:blip r:embed="rId9"/>
                <a:stretch>
                  <a:fillRect l="-885" t="-174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1BA026D-4513-1198-63DC-E62F558A60B3}"/>
                  </a:ext>
                </a:extLst>
              </p:cNvPr>
              <p:cNvSpPr txBox="1"/>
              <p:nvPr/>
            </p:nvSpPr>
            <p:spPr>
              <a:xfrm>
                <a:off x="5736476" y="2838081"/>
                <a:ext cx="6203570" cy="2749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Rezultantna sila na spojene automobile je sila trenja, dakle</a:t>
                </a:r>
              </a:p>
              <a:p>
                <a:endParaRPr lang="hr-HR" sz="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hr-HR" dirty="0"/>
              </a:p>
              <a:p>
                <a:endParaRPr lang="hr-HR" sz="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=0,1875×10</m:t>
                      </m:r>
                      <m: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=1,875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  <a:p>
                <a:endParaRPr lang="hr-HR" sz="100" dirty="0"/>
              </a:p>
              <a:p>
                <a:r>
                  <a:rPr lang="hr-HR" dirty="0"/>
                  <a:t>Poznata nam je formula koja povezuje prijeđeni put, deceleraciju i brzinu, </a:t>
                </a:r>
              </a:p>
              <a:p>
                <a:endParaRPr lang="hr-HR" sz="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hr-HR" dirty="0"/>
              </a:p>
              <a:p>
                <a:endParaRPr lang="hr-HR" sz="100" dirty="0"/>
              </a:p>
              <a:p>
                <a:r>
                  <a:rPr lang="hr-HR" dirty="0"/>
                  <a:t>U našem slučaju je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r-H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r-HR" dirty="0"/>
                  <a:t>,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=1,875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hr-H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hr-HR" dirty="0"/>
                  <a:t> i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hr-H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hr-HR" dirty="0"/>
                  <a:t>.</a:t>
                </a:r>
              </a:p>
              <a:p>
                <a:r>
                  <a:rPr lang="hr-HR" dirty="0"/>
                  <a:t>Tada je</a:t>
                </a:r>
              </a:p>
              <a:p>
                <a:endParaRPr lang="hr-HR" sz="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=15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hr-H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=54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km</m:t>
                      </m:r>
                      <m:r>
                        <a:rPr lang="hr-H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1BA026D-4513-1198-63DC-E62F558A6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476" y="2838081"/>
                <a:ext cx="6203570" cy="2749920"/>
              </a:xfrm>
              <a:prstGeom prst="rect">
                <a:avLst/>
              </a:prstGeom>
              <a:blipFill>
                <a:blip r:embed="rId10"/>
                <a:stretch>
                  <a:fillRect l="-786" t="-1330" r="-1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 149">
            <a:extLst>
              <a:ext uri="{FF2B5EF4-FFF2-40B4-BE49-F238E27FC236}">
                <a16:creationId xmlns:a16="http://schemas.microsoft.com/office/drawing/2014/main" id="{39FC291D-7F30-A30B-6ED8-521338BDEF03}"/>
              </a:ext>
            </a:extLst>
          </p:cNvPr>
          <p:cNvSpPr/>
          <p:nvPr/>
        </p:nvSpPr>
        <p:spPr>
          <a:xfrm>
            <a:off x="4942113" y="5972941"/>
            <a:ext cx="114299" cy="114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6BF4628-1FA2-5474-CDE8-30E889D71BEF}"/>
                  </a:ext>
                </a:extLst>
              </p:cNvPr>
              <p:cNvSpPr txBox="1"/>
              <p:nvPr/>
            </p:nvSpPr>
            <p:spPr>
              <a:xfrm>
                <a:off x="4136935" y="6026092"/>
                <a:ext cx="80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6BF4628-1FA2-5474-CDE8-30E889D71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935" y="6026092"/>
                <a:ext cx="804861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43227DC-9F4D-C059-40C0-A22865AD4A17}"/>
                  </a:ext>
                </a:extLst>
              </p:cNvPr>
              <p:cNvSpPr txBox="1"/>
              <p:nvPr/>
            </p:nvSpPr>
            <p:spPr>
              <a:xfrm>
                <a:off x="4849700" y="5214607"/>
                <a:ext cx="80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43227DC-9F4D-C059-40C0-A22865AD4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00" y="5214607"/>
                <a:ext cx="804861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D94A3B2-6726-7CE1-51A0-B008E96BFF94}"/>
                  </a:ext>
                </a:extLst>
              </p:cNvPr>
              <p:cNvSpPr txBox="1"/>
              <p:nvPr/>
            </p:nvSpPr>
            <p:spPr>
              <a:xfrm>
                <a:off x="3965237" y="5031762"/>
                <a:ext cx="80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D94A3B2-6726-7CE1-51A0-B008E96B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237" y="5031762"/>
                <a:ext cx="804861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6D8E2F1-1EF9-A227-B126-0D98507422BA}"/>
                  </a:ext>
                </a:extLst>
              </p:cNvPr>
              <p:cNvSpPr txBox="1"/>
              <p:nvPr/>
            </p:nvSpPr>
            <p:spPr>
              <a:xfrm>
                <a:off x="375010" y="3135005"/>
                <a:ext cx="1895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km</m:t>
                      </m:r>
                      <m:r>
                        <a:rPr lang="hr-H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6D8E2F1-1EF9-A227-B126-0D9850742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0" y="3135005"/>
                <a:ext cx="18953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C094F82-173E-C5DE-0F5D-610D51CB0310}"/>
              </a:ext>
            </a:extLst>
          </p:cNvPr>
          <p:cNvCxnSpPr>
            <a:cxnSpLocks/>
          </p:cNvCxnSpPr>
          <p:nvPr/>
        </p:nvCxnSpPr>
        <p:spPr>
          <a:xfrm flipV="1">
            <a:off x="3047999" y="2486122"/>
            <a:ext cx="1414062" cy="15917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EAAAA9B-328F-F379-F1D3-59DE39C27508}"/>
                  </a:ext>
                </a:extLst>
              </p:cNvPr>
              <p:cNvSpPr txBox="1"/>
              <p:nvPr/>
            </p:nvSpPr>
            <p:spPr>
              <a:xfrm>
                <a:off x="3400411" y="3271179"/>
                <a:ext cx="1104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60 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EAAAA9B-328F-F379-F1D3-59DE39C27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411" y="3271179"/>
                <a:ext cx="110490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468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15065 0.0004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15066 -0.0002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-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3043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3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30509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5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15065 7.40741E-7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00039 -0.30439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523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15065 -0.3044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-1523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13581 -4.8148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2.29167E-6 -0.2342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1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decel="6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26484 -0.51945 " pathEditMode="relative" rAng="0" ptsTypes="AA">
                                      <p:cBhvr>
                                        <p:cTn id="91" dur="3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-25972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2.96296E-6 L 0.13515 -0.2724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1363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487 -0.3044 L 0.28437 -0.57153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-1335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5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"/>
                            </p:stCondLst>
                            <p:childTnLst>
                              <p:par>
                                <p:cTn id="1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50"/>
                            </p:stCondLst>
                            <p:childTnLst>
                              <p:par>
                                <p:cTn id="1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00326 -0.3157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5787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0339 -0.3159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84" grpId="0" animBg="1"/>
      <p:bldP spid="84" grpId="1" animBg="1"/>
      <p:bldP spid="122" grpId="0"/>
      <p:bldP spid="122" grpId="1"/>
      <p:bldP spid="122" grpId="2"/>
      <p:bldP spid="123" grpId="0"/>
      <p:bldP spid="123" grpId="1"/>
      <p:bldP spid="123" grpId="2"/>
      <p:bldP spid="124" grpId="0"/>
      <p:bldP spid="124" grpId="1"/>
      <p:bldP spid="124" grpId="2"/>
      <p:bldP spid="125" grpId="0"/>
      <p:bldP spid="125" grpId="1"/>
      <p:bldP spid="129" grpId="0"/>
      <p:bldP spid="129" grpId="1"/>
      <p:bldP spid="138" grpId="0"/>
      <p:bldP spid="139" grpId="0"/>
      <p:bldP spid="148" grpId="1"/>
      <p:bldP spid="148" grpId="2"/>
      <p:bldP spid="149" grpId="0"/>
      <p:bldP spid="149" grpId="1"/>
      <p:bldP spid="150" grpId="0" animBg="1"/>
      <p:bldP spid="151" grpId="0"/>
      <p:bldP spid="153" grpId="0"/>
      <p:bldP spid="154" grpId="0"/>
      <p:bldP spid="156" grpId="0"/>
      <p:bldP spid="156" grpId="1"/>
      <p:bldP spid="1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BD99-065D-D489-425E-4675DF9FD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662" y="1112838"/>
            <a:ext cx="9972675" cy="2387600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1"/>
                </a:solidFill>
              </a:rPr>
              <a:t>Hvala vam svima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>
                <a:solidFill>
                  <a:schemeClr val="accent6"/>
                </a:solidFill>
              </a:rPr>
              <a:t>Sretan Božić </a:t>
            </a:r>
            <a:r>
              <a:rPr lang="hr-HR" dirty="0"/>
              <a:t>i </a:t>
            </a:r>
            <a:r>
              <a:rPr lang="hr-HR" dirty="0">
                <a:solidFill>
                  <a:srgbClr val="FF0000"/>
                </a:solidFill>
              </a:rPr>
              <a:t>sretna nova godina</a:t>
            </a:r>
            <a:r>
              <a:rPr lang="hr-HR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2EEF3-8A88-10F4-9A79-2771234C9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&lt;3 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A68E9-332E-8C0C-359A-F30010CF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11</a:t>
            </a:fld>
            <a:r>
              <a:rPr lang="hr-HR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663315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4794-E638-8958-4E41-032980AC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2"/>
                </a:solidFill>
              </a:rPr>
              <a:t>Podsjetimo se!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6DD40-4DFB-CD4F-82DD-0C89BB588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r-HR" dirty="0"/>
                  <a:t>Trenutačnu količinu gibanja tijela (za </a:t>
                </a:r>
                <a:r>
                  <a:rPr lang="hr-HR" dirty="0" err="1"/>
                  <a:t>neprevelike</a:t>
                </a:r>
                <a:r>
                  <a:rPr lang="hr-HR" dirty="0"/>
                  <a:t> brzine) definiramo kao</a:t>
                </a:r>
              </a:p>
              <a:p>
                <a:pPr marL="0" indent="0">
                  <a:buNone/>
                </a:pPr>
                <a:endParaRPr lang="hr-HR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endParaRPr lang="hr-HR" sz="100" dirty="0"/>
              </a:p>
              <a:p>
                <a:pPr marL="0" indent="0">
                  <a:buNone/>
                </a:pPr>
                <a:r>
                  <a:rPr lang="hr-HR" dirty="0"/>
                  <a:t>Drugi Newtonov zakon glasi:</a:t>
                </a:r>
              </a:p>
              <a:p>
                <a:pPr marL="0" indent="0">
                  <a:buNone/>
                </a:pPr>
                <a:endParaRPr lang="hr-HR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endParaRPr lang="hr-HR" sz="100" dirty="0"/>
              </a:p>
              <a:p>
                <a:pPr marL="0" indent="0">
                  <a:buNone/>
                </a:pPr>
                <a:r>
                  <a:rPr lang="hr-HR" dirty="0"/>
                  <a:t>Iz zadnjeg izraza dobivamo da je</a:t>
                </a:r>
              </a:p>
              <a:p>
                <a:pPr marL="0" indent="0">
                  <a:buNone/>
                </a:pPr>
                <a:endParaRPr lang="hr-HR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r>
                  <a:rPr lang="hr-HR" dirty="0"/>
                  <a:t>što je poznato i kao </a:t>
                </a:r>
                <a:r>
                  <a:rPr lang="hr-HR" u="sng" dirty="0"/>
                  <a:t>teorem o impulsu sile i količini gibanja</a:t>
                </a:r>
                <a:r>
                  <a:rPr lang="hr-H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6DD40-4DFB-CD4F-82DD-0C89BB588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 b="-56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50E8E0B-923E-400A-8D79-3FCF9A692277}"/>
              </a:ext>
            </a:extLst>
          </p:cNvPr>
          <p:cNvSpPr/>
          <p:nvPr/>
        </p:nvSpPr>
        <p:spPr>
          <a:xfrm>
            <a:off x="5620872" y="3480813"/>
            <a:ext cx="2429436" cy="9771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0272D-BD4A-E22F-1AC9-31941CE4999D}"/>
              </a:ext>
            </a:extLst>
          </p:cNvPr>
          <p:cNvSpPr/>
          <p:nvPr/>
        </p:nvSpPr>
        <p:spPr>
          <a:xfrm>
            <a:off x="6535275" y="5081342"/>
            <a:ext cx="1093693" cy="3990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E748-677C-B8B5-A59C-84A5FDA1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2</a:t>
            </a:fld>
            <a:r>
              <a:rPr lang="hr-HR" dirty="0"/>
              <a:t>/11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09DB6-8784-8520-B035-D948F976CAC3}"/>
              </a:ext>
            </a:extLst>
          </p:cNvPr>
          <p:cNvSpPr/>
          <p:nvPr/>
        </p:nvSpPr>
        <p:spPr>
          <a:xfrm>
            <a:off x="5423647" y="2417825"/>
            <a:ext cx="1299882" cy="39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292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12FF-3CDA-C84B-E01D-FE1A65E52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6"/>
                </a:solidFill>
              </a:rPr>
              <a:t>Lakši zadatci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8902A-B8A2-691E-9F65-AB61AB13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1., 2.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C4A43-5668-8958-7E76-BF8EA35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3</a:t>
            </a:fld>
            <a:r>
              <a:rPr lang="hr-HR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65290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C41E-57F1-F871-D4D7-76A2A22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6"/>
                </a:solidFill>
              </a:rPr>
              <a:t>1.</a:t>
            </a:r>
            <a:r>
              <a:rPr lang="hr-HR" dirty="0"/>
              <a:t> </a:t>
            </a:r>
            <a:r>
              <a:rPr lang="hr-HR" dirty="0">
                <a:solidFill>
                  <a:schemeClr val="accent6"/>
                </a:solidFill>
              </a:rPr>
              <a:t>zadatak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A4A78-6494-9C16-65E1-B07BF6D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4</a:t>
            </a:fld>
            <a:r>
              <a:rPr lang="hr-HR" dirty="0"/>
              <a:t>/11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EE3BF-2469-7A4A-C638-AAE99E4F6AF3}"/>
              </a:ext>
            </a:extLst>
          </p:cNvPr>
          <p:cNvSpPr/>
          <p:nvPr/>
        </p:nvSpPr>
        <p:spPr>
          <a:xfrm>
            <a:off x="1472453" y="4685272"/>
            <a:ext cx="9247094" cy="2901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A8951-5DEE-E960-C66E-0627D9853B8B}"/>
              </a:ext>
            </a:extLst>
          </p:cNvPr>
          <p:cNvSpPr/>
          <p:nvPr/>
        </p:nvSpPr>
        <p:spPr>
          <a:xfrm>
            <a:off x="1963271" y="4975411"/>
            <a:ext cx="277905" cy="1320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90297-8BA0-9966-D284-9262E0564FC4}"/>
              </a:ext>
            </a:extLst>
          </p:cNvPr>
          <p:cNvSpPr/>
          <p:nvPr/>
        </p:nvSpPr>
        <p:spPr>
          <a:xfrm>
            <a:off x="9950824" y="4975411"/>
            <a:ext cx="277905" cy="1320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4B736B-FCFB-6352-EE40-D56836B0F9D2}"/>
              </a:ext>
            </a:extLst>
          </p:cNvPr>
          <p:cNvSpPr/>
          <p:nvPr/>
        </p:nvSpPr>
        <p:spPr>
          <a:xfrm>
            <a:off x="1472453" y="4347882"/>
            <a:ext cx="338418" cy="338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2C327F-1907-E1FF-2491-0933B853653E}"/>
              </a:ext>
            </a:extLst>
          </p:cNvPr>
          <p:cNvSpPr/>
          <p:nvPr/>
        </p:nvSpPr>
        <p:spPr>
          <a:xfrm>
            <a:off x="4484594" y="4347882"/>
            <a:ext cx="338418" cy="3384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2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42222DE-8230-A8E6-E669-D1A042B2FC65}"/>
              </a:ext>
            </a:extLst>
          </p:cNvPr>
          <p:cNvSpPr/>
          <p:nvPr/>
        </p:nvSpPr>
        <p:spPr>
          <a:xfrm rot="16200000">
            <a:off x="6017045" y="479098"/>
            <a:ext cx="157910" cy="92470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8003C2-D376-B8F7-0253-F796376A1C64}"/>
                  </a:ext>
                </a:extLst>
              </p:cNvPr>
              <p:cNvSpPr txBox="1"/>
              <p:nvPr/>
            </p:nvSpPr>
            <p:spPr>
              <a:xfrm>
                <a:off x="5477434" y="5186923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=1,8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8003C2-D376-B8F7-0253-F796376A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434" y="5186923"/>
                <a:ext cx="12371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FE56AE-2B5F-06CC-8920-67A2C94BFA24}"/>
                  </a:ext>
                </a:extLst>
              </p:cNvPr>
              <p:cNvSpPr txBox="1"/>
              <p:nvPr/>
            </p:nvSpPr>
            <p:spPr>
              <a:xfrm>
                <a:off x="838199" y="626558"/>
                <a:ext cx="491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=1,8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hr-H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=0,12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hr-H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r-H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r-H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hr-HR" b="0" i="1" smtClean="0">
                        <a:latin typeface="Cambria Math" panose="02040503050406030204" pitchFamily="18" charset="0"/>
                      </a:rPr>
                      <m:t>=4</m:t>
                    </m:r>
                    <m:sSubSup>
                      <m:sSub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FE56AE-2B5F-06CC-8920-67A2C94BF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626558"/>
                <a:ext cx="4912659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08C04AEA-BEE7-3E95-1445-76082D4893EC}"/>
              </a:ext>
            </a:extLst>
          </p:cNvPr>
          <p:cNvSpPr/>
          <p:nvPr/>
        </p:nvSpPr>
        <p:spPr>
          <a:xfrm rot="5400000">
            <a:off x="7604473" y="943699"/>
            <a:ext cx="136388" cy="609375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5E24DEF-0172-F046-1B0A-AF3DC9FA34A3}"/>
              </a:ext>
            </a:extLst>
          </p:cNvPr>
          <p:cNvSpPr/>
          <p:nvPr/>
        </p:nvSpPr>
        <p:spPr>
          <a:xfrm rot="5400000">
            <a:off x="2962164" y="2419926"/>
            <a:ext cx="173911" cy="31533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0CE77A-77EE-D2DF-FE53-EDADCEB53469}"/>
                  </a:ext>
                </a:extLst>
              </p:cNvPr>
              <p:cNvSpPr txBox="1"/>
              <p:nvPr/>
            </p:nvSpPr>
            <p:spPr>
              <a:xfrm>
                <a:off x="2686049" y="3540306"/>
                <a:ext cx="7261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0CE77A-77EE-D2DF-FE53-EDADCEB53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49" y="3540306"/>
                <a:ext cx="726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571F1C-285C-26BC-A1B5-0D466DB38254}"/>
                  </a:ext>
                </a:extLst>
              </p:cNvPr>
              <p:cNvSpPr txBox="1"/>
              <p:nvPr/>
            </p:nvSpPr>
            <p:spPr>
              <a:xfrm>
                <a:off x="7482726" y="3541134"/>
                <a:ext cx="3798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571F1C-285C-26BC-A1B5-0D466DB38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726" y="3541134"/>
                <a:ext cx="3798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C76612-80BB-533D-8A2D-6DDBA545F82C}"/>
                  </a:ext>
                </a:extLst>
              </p:cNvPr>
              <p:cNvSpPr txBox="1"/>
              <p:nvPr/>
            </p:nvSpPr>
            <p:spPr>
              <a:xfrm>
                <a:off x="838199" y="1062116"/>
                <a:ext cx="4984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r-H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C76612-80BB-533D-8A2D-6DDBA545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2116"/>
                <a:ext cx="498437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034F13-17FD-7CF3-D548-338EB9E0FFAB}"/>
                  </a:ext>
                </a:extLst>
              </p:cNvPr>
              <p:cNvSpPr txBox="1"/>
              <p:nvPr/>
            </p:nvSpPr>
            <p:spPr>
              <a:xfrm>
                <a:off x="838199" y="1425954"/>
                <a:ext cx="53788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Zakon očuvanja količine gibanja za sustav glasi: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hr-H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034F13-17FD-7CF3-D548-338EB9E0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25954"/>
                <a:ext cx="5378824" cy="923330"/>
              </a:xfrm>
              <a:prstGeom prst="rect">
                <a:avLst/>
              </a:prstGeom>
              <a:blipFill>
                <a:blip r:embed="rId7"/>
                <a:stretch>
                  <a:fillRect l="-906" t="-397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A1FE5560-3C3F-DC14-D91E-9D7F0A98C14C}"/>
              </a:ext>
            </a:extLst>
          </p:cNvPr>
          <p:cNvSpPr/>
          <p:nvPr/>
        </p:nvSpPr>
        <p:spPr>
          <a:xfrm>
            <a:off x="4823012" y="1062116"/>
            <a:ext cx="93232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340038-B2E2-21E4-074E-EE38E70DB537}"/>
              </a:ext>
            </a:extLst>
          </p:cNvPr>
          <p:cNvSpPr/>
          <p:nvPr/>
        </p:nvSpPr>
        <p:spPr>
          <a:xfrm>
            <a:off x="4908176" y="2023662"/>
            <a:ext cx="932329" cy="286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688961-08AC-FBFC-B509-4C2D5C6677AD}"/>
                  </a:ext>
                </a:extLst>
              </p:cNvPr>
              <p:cNvSpPr txBox="1"/>
              <p:nvPr/>
            </p:nvSpPr>
            <p:spPr>
              <a:xfrm>
                <a:off x="838198" y="2376689"/>
                <a:ext cx="9112626" cy="94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Ako tijela istodobno dolaze do krajeva stolova, tada je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688961-08AC-FBFC-B509-4C2D5C667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376689"/>
                <a:ext cx="9112626" cy="947054"/>
              </a:xfrm>
              <a:prstGeom prst="rect">
                <a:avLst/>
              </a:prstGeom>
              <a:blipFill>
                <a:blip r:embed="rId8"/>
                <a:stretch>
                  <a:fillRect l="-535" t="-387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A38FFB58-C5CB-5D10-B155-DA37A13A847C}"/>
              </a:ext>
            </a:extLst>
          </p:cNvPr>
          <p:cNvSpPr/>
          <p:nvPr/>
        </p:nvSpPr>
        <p:spPr>
          <a:xfrm>
            <a:off x="8104094" y="2659246"/>
            <a:ext cx="1649506" cy="612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9E6471-BE56-5AA7-4346-240F9737F0EA}"/>
              </a:ext>
            </a:extLst>
          </p:cNvPr>
          <p:cNvCxnSpPr/>
          <p:nvPr/>
        </p:nvCxnSpPr>
        <p:spPr>
          <a:xfrm>
            <a:off x="941294" y="995890"/>
            <a:ext cx="4679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17463D-D833-C7A8-AEA7-E3FAD95B49AA}"/>
                  </a:ext>
                </a:extLst>
              </p:cNvPr>
              <p:cNvSpPr txBox="1"/>
              <p:nvPr/>
            </p:nvSpPr>
            <p:spPr>
              <a:xfrm>
                <a:off x="6199095" y="645333"/>
                <a:ext cx="5706035" cy="13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Ukupno vrijeme gibanja iznosi: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𝑢𝑘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Sup>
                            <m:sSub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>
                            <m:f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r-H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𝑢𝑘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17463D-D833-C7A8-AEA7-E3FAD95B4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095" y="645333"/>
                <a:ext cx="5706035" cy="1361335"/>
              </a:xfrm>
              <a:prstGeom prst="rect">
                <a:avLst/>
              </a:prstGeom>
              <a:blipFill>
                <a:blip r:embed="rId9"/>
                <a:stretch>
                  <a:fillRect l="-962" t="-269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38C202B7-0F60-7468-476F-4123D5F44313}"/>
              </a:ext>
            </a:extLst>
          </p:cNvPr>
          <p:cNvSpPr/>
          <p:nvPr/>
        </p:nvSpPr>
        <p:spPr>
          <a:xfrm>
            <a:off x="8476488" y="1654112"/>
            <a:ext cx="1124712" cy="315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36481E-97A7-F6C7-C4DE-CA2C7175E806}"/>
              </a:ext>
            </a:extLst>
          </p:cNvPr>
          <p:cNvCxnSpPr>
            <a:cxnSpLocks/>
          </p:cNvCxnSpPr>
          <p:nvPr/>
        </p:nvCxnSpPr>
        <p:spPr>
          <a:xfrm flipV="1">
            <a:off x="5907741" y="1497106"/>
            <a:ext cx="2823883" cy="717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84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21835 -4.81481E-6 " pathEditMode="relative" rAng="0" ptsTypes="AA">
                                      <p:cBhvr>
                                        <p:cTn id="5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"/>
                            </p:stCondLst>
                            <p:childTnLst>
                              <p:par>
                                <p:cTn id="56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48359 -0.00023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35 -4.81481E-6 L 4.375E-6 -3.33333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1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1" grpId="0"/>
      <p:bldP spid="12" grpId="0"/>
      <p:bldP spid="14" grpId="0" animBg="1"/>
      <p:bldP spid="15" grpId="0" animBg="1"/>
      <p:bldP spid="18" grpId="0"/>
      <p:bldP spid="19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30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72B1-4A0A-0B44-76AE-D64AA7F2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6"/>
                </a:solidFill>
              </a:rPr>
              <a:t>2. zadatak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8B490-8CF6-F645-40BB-DBA250C0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5</a:t>
            </a:fld>
            <a:r>
              <a:rPr lang="hr-HR" dirty="0"/>
              <a:t>/11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4359DF-0A10-895D-A2D5-19662174C913}"/>
              </a:ext>
            </a:extLst>
          </p:cNvPr>
          <p:cNvCxnSpPr>
            <a:cxnSpLocks/>
          </p:cNvCxnSpPr>
          <p:nvPr/>
        </p:nvCxnSpPr>
        <p:spPr>
          <a:xfrm>
            <a:off x="627529" y="6168793"/>
            <a:ext cx="106762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EF0C84-AD2D-F116-502D-015CEF9589E4}"/>
              </a:ext>
            </a:extLst>
          </p:cNvPr>
          <p:cNvCxnSpPr>
            <a:cxnSpLocks/>
          </p:cNvCxnSpPr>
          <p:nvPr/>
        </p:nvCxnSpPr>
        <p:spPr>
          <a:xfrm>
            <a:off x="1707529" y="6168793"/>
            <a:ext cx="53959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21D1A1-94D1-0590-1DFE-3F104C0813A2}"/>
              </a:ext>
            </a:extLst>
          </p:cNvPr>
          <p:cNvCxnSpPr>
            <a:cxnSpLocks/>
          </p:cNvCxnSpPr>
          <p:nvPr/>
        </p:nvCxnSpPr>
        <p:spPr>
          <a:xfrm rot="3600000">
            <a:off x="87529" y="5233485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0C7AA7-7347-574E-B0D3-5B1505124002}"/>
              </a:ext>
            </a:extLst>
          </p:cNvPr>
          <p:cNvCxnSpPr>
            <a:cxnSpLocks/>
          </p:cNvCxnSpPr>
          <p:nvPr/>
        </p:nvCxnSpPr>
        <p:spPr>
          <a:xfrm rot="-2700000">
            <a:off x="6233636" y="4068678"/>
            <a:ext cx="59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F5CE0F-F755-7720-9603-D5AE1AD9D2B0}"/>
              </a:ext>
            </a:extLst>
          </p:cNvPr>
          <p:cNvCxnSpPr/>
          <p:nvPr/>
        </p:nvCxnSpPr>
        <p:spPr>
          <a:xfrm flipV="1">
            <a:off x="627529" y="4298177"/>
            <a:ext cx="0" cy="1870616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31605-58E4-14F3-797A-1EDCEC636666}"/>
              </a:ext>
            </a:extLst>
          </p:cNvPr>
          <p:cNvCxnSpPr>
            <a:cxnSpLocks/>
          </p:cNvCxnSpPr>
          <p:nvPr/>
        </p:nvCxnSpPr>
        <p:spPr>
          <a:xfrm flipV="1">
            <a:off x="11303744" y="1968570"/>
            <a:ext cx="0" cy="4200216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D94AB-8B68-7A1D-7FD2-AA681F69283C}"/>
              </a:ext>
            </a:extLst>
          </p:cNvPr>
          <p:cNvSpPr/>
          <p:nvPr/>
        </p:nvSpPr>
        <p:spPr>
          <a:xfrm rot="3600000">
            <a:off x="667878" y="4185556"/>
            <a:ext cx="220478" cy="220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BA530F-4CC7-0251-57EB-CBE8D482AA5D}"/>
              </a:ext>
            </a:extLst>
          </p:cNvPr>
          <p:cNvSpPr/>
          <p:nvPr/>
        </p:nvSpPr>
        <p:spPr>
          <a:xfrm rot="2700000">
            <a:off x="11006501" y="1749807"/>
            <a:ext cx="277497" cy="27749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011FAE8-FC2B-B85F-2667-FE15CD18F520}"/>
              </a:ext>
            </a:extLst>
          </p:cNvPr>
          <p:cNvSpPr/>
          <p:nvPr/>
        </p:nvSpPr>
        <p:spPr>
          <a:xfrm>
            <a:off x="5103716" y="5815330"/>
            <a:ext cx="541017" cy="33185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9540E7-D73E-0A51-F2B0-719C8D075E54}"/>
                  </a:ext>
                </a:extLst>
              </p:cNvPr>
              <p:cNvSpPr txBox="1"/>
              <p:nvPr/>
            </p:nvSpPr>
            <p:spPr>
              <a:xfrm>
                <a:off x="110683" y="504881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9540E7-D73E-0A51-F2B0-719C8D075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3" y="5048819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B3BB8D-E848-E4F7-446A-B4C65FBB8C74}"/>
                  </a:ext>
                </a:extLst>
              </p:cNvPr>
              <p:cNvSpPr txBox="1"/>
              <p:nvPr/>
            </p:nvSpPr>
            <p:spPr>
              <a:xfrm>
                <a:off x="11259673" y="403589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B3BB8D-E848-E4F7-446A-B4C65FBB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673" y="4035897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4C8275-603D-1AC3-DAC4-2339E48D7B0E}"/>
                  </a:ext>
                </a:extLst>
              </p:cNvPr>
              <p:cNvSpPr txBox="1"/>
              <p:nvPr/>
            </p:nvSpPr>
            <p:spPr>
              <a:xfrm>
                <a:off x="506258" y="4002949"/>
                <a:ext cx="12012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4C8275-603D-1AC3-DAC4-2339E48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58" y="4002949"/>
                <a:ext cx="12012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86AE6E-38DF-EC3D-D2F0-EC9836F898AC}"/>
                  </a:ext>
                </a:extLst>
              </p:cNvPr>
              <p:cNvSpPr txBox="1"/>
              <p:nvPr/>
            </p:nvSpPr>
            <p:spPr>
              <a:xfrm>
                <a:off x="10544613" y="1342961"/>
                <a:ext cx="12012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86AE6E-38DF-EC3D-D2F0-EC9836F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613" y="1342961"/>
                <a:ext cx="12012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88099-C5C0-3685-BA92-ED157BD29CB3}"/>
                  </a:ext>
                </a:extLst>
              </p:cNvPr>
              <p:cNvSpPr txBox="1"/>
              <p:nvPr/>
            </p:nvSpPr>
            <p:spPr>
              <a:xfrm>
                <a:off x="10721788" y="1346230"/>
                <a:ext cx="763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88099-C5C0-3685-BA92-ED157BD29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788" y="1346230"/>
                <a:ext cx="763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D43864-C0C9-BC81-C4BD-226E685D4A2F}"/>
                  </a:ext>
                </a:extLst>
              </p:cNvPr>
              <p:cNvSpPr txBox="1"/>
              <p:nvPr/>
            </p:nvSpPr>
            <p:spPr>
              <a:xfrm>
                <a:off x="828539" y="3678064"/>
                <a:ext cx="69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D43864-C0C9-BC81-C4BD-226E685D4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39" y="3678064"/>
                <a:ext cx="699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CC4908-163E-860B-4B85-54B172798B7B}"/>
                  </a:ext>
                </a:extLst>
              </p:cNvPr>
              <p:cNvSpPr txBox="1"/>
              <p:nvPr/>
            </p:nvSpPr>
            <p:spPr>
              <a:xfrm>
                <a:off x="867094" y="679620"/>
                <a:ext cx="9014259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Tijelo 1 pri spuštanju postiže brzinu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hr-HR" dirty="0"/>
                  <a:t>, a zato ima i količinu gibanja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hr-HR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CC4908-163E-860B-4B85-54B17279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4" y="679620"/>
                <a:ext cx="9014259" cy="427746"/>
              </a:xfrm>
              <a:prstGeom prst="rect">
                <a:avLst/>
              </a:prstGeom>
              <a:blipFill>
                <a:blip r:embed="rId8"/>
                <a:stretch>
                  <a:fillRect l="-541" b="-1831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4830DBD-5E0E-181A-EFF0-71609AFB01AD}"/>
                  </a:ext>
                </a:extLst>
              </p:cNvPr>
              <p:cNvSpPr txBox="1"/>
              <p:nvPr/>
            </p:nvSpPr>
            <p:spPr>
              <a:xfrm>
                <a:off x="867094" y="1107366"/>
                <a:ext cx="9150546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Tijelo 2 pri spuštanju postiže brzinu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hr-HR" dirty="0"/>
                  <a:t>, a zato ima i količinu gibanja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hr-HR" dirty="0"/>
                  <a:t>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4830DBD-5E0E-181A-EFF0-71609AFB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4" y="1107366"/>
                <a:ext cx="9150546" cy="427746"/>
              </a:xfrm>
              <a:prstGeom prst="rect">
                <a:avLst/>
              </a:prstGeom>
              <a:blipFill>
                <a:blip r:embed="rId9"/>
                <a:stretch>
                  <a:fillRect l="-533" b="-20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650F07-74B8-A9EC-B0C7-2DCC261468FF}"/>
                  </a:ext>
                </a:extLst>
              </p:cNvPr>
              <p:cNvSpPr txBox="1"/>
              <p:nvPr/>
            </p:nvSpPr>
            <p:spPr>
              <a:xfrm>
                <a:off x="867094" y="1528886"/>
                <a:ext cx="9030687" cy="219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Za plastičan (potpuno neelastičan) sudar u ovom slučaju zakon očuvanja količine gibanja glasi:</a:t>
                </a:r>
              </a:p>
              <a:p>
                <a:endParaRPr lang="hr-H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r-HR" dirty="0"/>
              </a:p>
              <a:p>
                <a:endParaRPr lang="hr-H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hr-H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hr-H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hr-HR" dirty="0"/>
              </a:p>
              <a:p>
                <a:endParaRPr lang="hr-H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hr-H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hr-H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r-H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  <a:p>
                <a:endParaRPr lang="hr-H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hr-H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650F07-74B8-A9EC-B0C7-2DCC26146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4" y="1528886"/>
                <a:ext cx="9030687" cy="2198166"/>
              </a:xfrm>
              <a:prstGeom prst="rect">
                <a:avLst/>
              </a:prstGeom>
              <a:blipFill>
                <a:blip r:embed="rId10"/>
                <a:stretch>
                  <a:fillRect l="-540" t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32164C8-19EC-7260-CC23-C99F77E4559C}"/>
              </a:ext>
            </a:extLst>
          </p:cNvPr>
          <p:cNvSpPr/>
          <p:nvPr/>
        </p:nvSpPr>
        <p:spPr>
          <a:xfrm>
            <a:off x="4957482" y="3048000"/>
            <a:ext cx="824753" cy="709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438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208 L 0.08268 0.25393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259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3600000">
                                      <p:cBhvr>
                                        <p:cTn id="7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42" presetClass="pat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8268 0.25393 L 0.3668 0.25393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3375 0.6007 " pathEditMode="relative" rAng="0" ptsTypes="AA">
                                      <p:cBhvr>
                                        <p:cTn id="76" dur="2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3009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8" presetClass="emph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2700000">
                                      <p:cBhvr>
                                        <p:cTn id="7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3375 0.6007 L -0.46093 0.6007 " pathEditMode="relative" rAng="0" ptsTypes="AA">
                                      <p:cBhvr>
                                        <p:cTn id="80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750"/>
                            </p:stCondLst>
                            <p:childTnLst>
                              <p:par>
                                <p:cTn id="8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29024 -7.40741E-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8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3600000">
                                      <p:cBhvr>
                                        <p:cTn id="9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2" presetClass="path" presetSubtype="0" decel="10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9219 -7.40741E-7 L -0.38034 -0.27268 " pathEditMode="relative" rAng="0" ptsTypes="AA">
                                      <p:cBhvr>
                                        <p:cTn id="9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"/>
                            </p:stCondLst>
                            <p:childTnLst>
                              <p:par>
                                <p:cTn id="122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8" grpId="1" animBg="1"/>
      <p:bldP spid="18" grpId="2" animBg="1"/>
      <p:bldP spid="18" grpId="3" animBg="1"/>
      <p:bldP spid="18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6" grpId="0" animBg="1"/>
      <p:bldP spid="26" grpId="1" animBg="1"/>
      <p:bldP spid="26" grpId="2" animBg="1"/>
      <p:bldP spid="26" grpId="3" animBg="1"/>
      <p:bldP spid="27" grpId="0"/>
      <p:bldP spid="28" grpId="0"/>
      <p:bldP spid="29" grpId="0"/>
      <p:bldP spid="29" grpId="1"/>
      <p:bldP spid="30" grpId="0"/>
      <p:bldP spid="30" grpId="1"/>
      <p:bldP spid="31" grpId="0"/>
      <p:bldP spid="31" grpId="1"/>
      <p:bldP spid="32" grpId="0"/>
      <p:bldP spid="34" grpId="0"/>
      <p:bldP spid="35" grpId="0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977144-17B5-7A64-D01D-BDF863A914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hr-HR" dirty="0"/>
                  <a:t>Ali zašto je na kosini konačna brzina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rad>
                  </m:oMath>
                </a14:m>
                <a:r>
                  <a:rPr lang="hr-HR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977144-17B5-7A64-D01D-BDF863A91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A10A3-4BC6-3803-EAAF-4BB95A7E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6</a:t>
            </a:fld>
            <a:r>
              <a:rPr lang="hr-HR" dirty="0"/>
              <a:t>/11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E21154B6-83FB-3867-CC1C-98C873556F16}"/>
              </a:ext>
            </a:extLst>
          </p:cNvPr>
          <p:cNvSpPr/>
          <p:nvPr/>
        </p:nvSpPr>
        <p:spPr>
          <a:xfrm>
            <a:off x="838200" y="2922493"/>
            <a:ext cx="3600000" cy="2077200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19FD6-E91C-7BC1-63D8-146120CA8F66}"/>
                  </a:ext>
                </a:extLst>
              </p:cNvPr>
              <p:cNvSpPr txBox="1"/>
              <p:nvPr/>
            </p:nvSpPr>
            <p:spPr>
              <a:xfrm>
                <a:off x="5486399" y="1917076"/>
                <a:ext cx="5378822" cy="421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Na kosini bez trenja vrijedi da je</a:t>
                </a:r>
              </a:p>
              <a:p>
                <a:endParaRPr lang="hr-H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hr-HR" dirty="0"/>
              </a:p>
              <a:p>
                <a:endParaRPr lang="hr-HR" sz="500" dirty="0"/>
              </a:p>
              <a:p>
                <a:r>
                  <a:rPr lang="hr-HR" dirty="0"/>
                  <a:t>Na kosini je jednoliko ubrzano gibanje, zato vrijedi da je</a:t>
                </a:r>
              </a:p>
              <a:p>
                <a:endParaRPr lang="hr-H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</m:oMathPara>
                </a14:m>
                <a:endParaRPr lang="hr-HR" dirty="0"/>
              </a:p>
              <a:p>
                <a:endParaRPr lang="hr-HR" sz="500" dirty="0"/>
              </a:p>
              <a:p>
                <a:r>
                  <a:rPr lang="hr-HR" dirty="0"/>
                  <a:t>U našem slučaju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r-HR" dirty="0"/>
                  <a:t> i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r-HR" dirty="0"/>
                  <a:t>, dakle</a:t>
                </a:r>
              </a:p>
              <a:p>
                <a:endParaRPr lang="hr-H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hr-HR" dirty="0"/>
              </a:p>
              <a:p>
                <a:endParaRPr lang="hr-HR" sz="500" dirty="0"/>
              </a:p>
              <a:p>
                <a:r>
                  <a:rPr lang="hr-HR" dirty="0"/>
                  <a:t>Vraćajući se na prvu formulu</a:t>
                </a:r>
              </a:p>
              <a:p>
                <a:endParaRPr lang="hr-H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𝑔h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𝑔h</m:t>
                          </m:r>
                        </m:e>
                      </m:rad>
                    </m:oMath>
                  </m:oMathPara>
                </a14:m>
                <a:endParaRPr lang="hr-HR" dirty="0"/>
              </a:p>
              <a:p>
                <a:endParaRPr lang="hr-HR" dirty="0"/>
              </a:p>
              <a:p>
                <a:r>
                  <a:rPr lang="hr-HR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19FD6-E91C-7BC1-63D8-146120CA8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1917076"/>
                <a:ext cx="5378822" cy="4212885"/>
              </a:xfrm>
              <a:prstGeom prst="rect">
                <a:avLst/>
              </a:prstGeom>
              <a:blipFill>
                <a:blip r:embed="rId3"/>
                <a:stretch>
                  <a:fillRect l="-907" t="-72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E5CBF24-66BC-CC36-C07E-5EB5CDA03A38}"/>
              </a:ext>
            </a:extLst>
          </p:cNvPr>
          <p:cNvSpPr/>
          <p:nvPr/>
        </p:nvSpPr>
        <p:spPr>
          <a:xfrm rot="1800000">
            <a:off x="1583901" y="3033821"/>
            <a:ext cx="681318" cy="4751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D40FE-32AD-1FF7-6FF3-41B808A0721C}"/>
              </a:ext>
            </a:extLst>
          </p:cNvPr>
          <p:cNvCxnSpPr>
            <a:cxnSpLocks/>
          </p:cNvCxnSpPr>
          <p:nvPr/>
        </p:nvCxnSpPr>
        <p:spPr>
          <a:xfrm>
            <a:off x="1922858" y="3271386"/>
            <a:ext cx="472684" cy="2766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9E5095-4D1E-346D-D52B-8D3EF2BB56FF}"/>
              </a:ext>
            </a:extLst>
          </p:cNvPr>
          <p:cNvCxnSpPr>
            <a:cxnSpLocks/>
          </p:cNvCxnSpPr>
          <p:nvPr/>
        </p:nvCxnSpPr>
        <p:spPr>
          <a:xfrm flipV="1">
            <a:off x="1929471" y="3548684"/>
            <a:ext cx="468452" cy="8113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877DD4-7829-2334-BC4D-7C9659310B59}"/>
              </a:ext>
            </a:extLst>
          </p:cNvPr>
          <p:cNvCxnSpPr>
            <a:cxnSpLocks/>
          </p:cNvCxnSpPr>
          <p:nvPr/>
        </p:nvCxnSpPr>
        <p:spPr>
          <a:xfrm>
            <a:off x="1450181" y="4085328"/>
            <a:ext cx="479991" cy="277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2E04BE-99E0-2E1F-0BB6-CDE580CFCB9A}"/>
              </a:ext>
            </a:extLst>
          </p:cNvPr>
          <p:cNvCxnSpPr>
            <a:cxnSpLocks/>
          </p:cNvCxnSpPr>
          <p:nvPr/>
        </p:nvCxnSpPr>
        <p:spPr>
          <a:xfrm flipH="1">
            <a:off x="1455481" y="3269003"/>
            <a:ext cx="469930" cy="8139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BA5FDC-066E-2102-1AF7-CAF0167BECAE}"/>
              </a:ext>
            </a:extLst>
          </p:cNvPr>
          <p:cNvCxnSpPr>
            <a:cxnSpLocks/>
          </p:cNvCxnSpPr>
          <p:nvPr/>
        </p:nvCxnSpPr>
        <p:spPr>
          <a:xfrm>
            <a:off x="1925240" y="3271385"/>
            <a:ext cx="0" cy="10910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60411E-B2E1-B47C-DE30-E1C3CA62F079}"/>
              </a:ext>
            </a:extLst>
          </p:cNvPr>
          <p:cNvCxnSpPr>
            <a:cxnSpLocks/>
          </p:cNvCxnSpPr>
          <p:nvPr/>
        </p:nvCxnSpPr>
        <p:spPr>
          <a:xfrm>
            <a:off x="2395542" y="2453473"/>
            <a:ext cx="0" cy="10945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4969F0-D544-64E2-3D47-A1C656DF299D}"/>
              </a:ext>
            </a:extLst>
          </p:cNvPr>
          <p:cNvCxnSpPr/>
          <p:nvPr/>
        </p:nvCxnSpPr>
        <p:spPr>
          <a:xfrm flipV="1">
            <a:off x="1922858" y="2453473"/>
            <a:ext cx="472684" cy="8155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29D42B-039C-4B44-0479-00A628DD6C1F}"/>
                  </a:ext>
                </a:extLst>
              </p:cNvPr>
              <p:cNvSpPr txBox="1"/>
              <p:nvPr/>
            </p:nvSpPr>
            <p:spPr>
              <a:xfrm>
                <a:off x="3524250" y="4657535"/>
                <a:ext cx="690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29D42B-039C-4B44-0479-00A628DD6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0" y="4657535"/>
                <a:ext cx="6905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5640C6-BE0E-0B8B-BDB5-ACAB6676C89C}"/>
                  </a:ext>
                </a:extLst>
              </p:cNvPr>
              <p:cNvSpPr txBox="1"/>
              <p:nvPr/>
            </p:nvSpPr>
            <p:spPr>
              <a:xfrm>
                <a:off x="1657326" y="3944175"/>
                <a:ext cx="690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5640C6-BE0E-0B8B-BDB5-ACAB6676C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26" y="3944175"/>
                <a:ext cx="69056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8BEC8F-07EB-F0D4-B256-8D261A132D1A}"/>
                  </a:ext>
                </a:extLst>
              </p:cNvPr>
              <p:cNvSpPr txBox="1"/>
              <p:nvPr/>
            </p:nvSpPr>
            <p:spPr>
              <a:xfrm>
                <a:off x="1993081" y="2549484"/>
                <a:ext cx="690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8BEC8F-07EB-F0D4-B256-8D261A132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081" y="2549484"/>
                <a:ext cx="69056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67341E-C1D0-912E-E479-1728AFEC7B2F}"/>
                  </a:ext>
                </a:extLst>
              </p:cNvPr>
              <p:cNvSpPr txBox="1"/>
              <p:nvPr/>
            </p:nvSpPr>
            <p:spPr>
              <a:xfrm>
                <a:off x="1494223" y="3445704"/>
                <a:ext cx="690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67341E-C1D0-912E-E479-1728AFEC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23" y="3445704"/>
                <a:ext cx="69056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32A909-FBF0-5030-AA0E-01599E1ED996}"/>
                  </a:ext>
                </a:extLst>
              </p:cNvPr>
              <p:cNvSpPr txBox="1"/>
              <p:nvPr/>
            </p:nvSpPr>
            <p:spPr>
              <a:xfrm>
                <a:off x="337680" y="3776427"/>
                <a:ext cx="690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32A909-FBF0-5030-AA0E-01599E1ED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80" y="3776427"/>
                <a:ext cx="6905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D15C64-0E3D-5F8B-122C-40AF2CAF2115}"/>
                  </a:ext>
                </a:extLst>
              </p:cNvPr>
              <p:cNvSpPr txBox="1"/>
              <p:nvPr/>
            </p:nvSpPr>
            <p:spPr>
              <a:xfrm>
                <a:off x="2270521" y="3989909"/>
                <a:ext cx="690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D15C64-0E3D-5F8B-122C-40AF2CAF2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521" y="3989909"/>
                <a:ext cx="6905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3B53B0-0A7B-188D-A464-A09F225F86ED}"/>
                  </a:ext>
                </a:extLst>
              </p:cNvPr>
              <p:cNvSpPr txBox="1"/>
              <p:nvPr/>
            </p:nvSpPr>
            <p:spPr>
              <a:xfrm>
                <a:off x="2292919" y="4986260"/>
                <a:ext cx="690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3B53B0-0A7B-188D-A464-A09F225F8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19" y="4986260"/>
                <a:ext cx="6905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542F2B-AA88-D4AF-2A8C-94607C9C415D}"/>
                  </a:ext>
                </a:extLst>
              </p:cNvPr>
              <p:cNvSpPr txBox="1"/>
              <p:nvPr/>
            </p:nvSpPr>
            <p:spPr>
              <a:xfrm>
                <a:off x="1334382" y="3685279"/>
                <a:ext cx="990600" cy="31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r-H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r-H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542F2B-AA88-D4AF-2A8C-94607C9C4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382" y="3685279"/>
                <a:ext cx="990600" cy="3187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5DE007-DF3A-B0C7-809B-C9421910005C}"/>
                  </a:ext>
                </a:extLst>
              </p:cNvPr>
              <p:cNvSpPr txBox="1"/>
              <p:nvPr/>
            </p:nvSpPr>
            <p:spPr>
              <a:xfrm>
                <a:off x="1689485" y="3130109"/>
                <a:ext cx="990600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r-H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r-H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5DE007-DF3A-B0C7-809B-C94219100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85" y="3130109"/>
                <a:ext cx="990600" cy="29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CD74FF-9892-4713-3EDB-B7413D4F0D7B}"/>
                  </a:ext>
                </a:extLst>
              </p:cNvPr>
              <p:cNvSpPr txBox="1"/>
              <p:nvPr/>
            </p:nvSpPr>
            <p:spPr>
              <a:xfrm>
                <a:off x="1052802" y="3485425"/>
                <a:ext cx="990600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r-H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r-H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CD74FF-9892-4713-3EDB-B7413D4F0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2" y="3485425"/>
                <a:ext cx="990600" cy="29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B5FC41-7D14-8F5C-7985-8D47707B4B36}"/>
                  </a:ext>
                </a:extLst>
              </p:cNvPr>
              <p:cNvSpPr txBox="1"/>
              <p:nvPr/>
            </p:nvSpPr>
            <p:spPr>
              <a:xfrm>
                <a:off x="1548102" y="2700209"/>
                <a:ext cx="990600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r-H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B5FC41-7D14-8F5C-7985-8D47707B4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102" y="2700209"/>
                <a:ext cx="990600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0E734EC5-9C9A-776E-0B1E-AA9B56F05234}"/>
              </a:ext>
            </a:extLst>
          </p:cNvPr>
          <p:cNvSpPr/>
          <p:nvPr/>
        </p:nvSpPr>
        <p:spPr>
          <a:xfrm>
            <a:off x="838200" y="4816561"/>
            <a:ext cx="183132" cy="183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F5808135-2D3F-09CC-78E0-B8A9FDEB9494}"/>
              </a:ext>
            </a:extLst>
          </p:cNvPr>
          <p:cNvSpPr/>
          <p:nvPr/>
        </p:nvSpPr>
        <p:spPr>
          <a:xfrm rot="14374549">
            <a:off x="3667928" y="4610631"/>
            <a:ext cx="478754" cy="478754"/>
          </a:xfrm>
          <a:prstGeom prst="arc">
            <a:avLst>
              <a:gd name="adj1" fmla="val 15621743"/>
              <a:gd name="adj2" fmla="val 2305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84020C-A1B1-1A45-08DB-9D8ACBF9C04A}"/>
              </a:ext>
            </a:extLst>
          </p:cNvPr>
          <p:cNvSpPr/>
          <p:nvPr/>
        </p:nvSpPr>
        <p:spPr>
          <a:xfrm>
            <a:off x="9325338" y="5037716"/>
            <a:ext cx="1100613" cy="450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8982CC-92B4-5107-9B4B-C67EC76353E5}"/>
              </a:ext>
            </a:extLst>
          </p:cNvPr>
          <p:cNvCxnSpPr/>
          <p:nvPr/>
        </p:nvCxnSpPr>
        <p:spPr>
          <a:xfrm>
            <a:off x="843800" y="2528049"/>
            <a:ext cx="448123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B229F-F23D-E577-A2B9-472DA2B8D2DC}"/>
              </a:ext>
            </a:extLst>
          </p:cNvPr>
          <p:cNvCxnSpPr/>
          <p:nvPr/>
        </p:nvCxnSpPr>
        <p:spPr>
          <a:xfrm>
            <a:off x="843798" y="5002305"/>
            <a:ext cx="448123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9961B45-18B0-3ABF-B19B-14B08348422E}"/>
              </a:ext>
            </a:extLst>
          </p:cNvPr>
          <p:cNvSpPr/>
          <p:nvPr/>
        </p:nvSpPr>
        <p:spPr>
          <a:xfrm>
            <a:off x="852489" y="2530660"/>
            <a:ext cx="2095510" cy="2469032"/>
          </a:xfrm>
          <a:prstGeom prst="rt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378C0E3-C955-BF26-EF4D-C562A52333A0}"/>
              </a:ext>
            </a:extLst>
          </p:cNvPr>
          <p:cNvSpPr/>
          <p:nvPr/>
        </p:nvSpPr>
        <p:spPr>
          <a:xfrm>
            <a:off x="2947999" y="2524926"/>
            <a:ext cx="1492583" cy="2474768"/>
          </a:xfrm>
          <a:prstGeom prst="rt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43387E6-817E-27C8-96F6-F9F1AA4C2A75}"/>
              </a:ext>
            </a:extLst>
          </p:cNvPr>
          <p:cNvSpPr/>
          <p:nvPr/>
        </p:nvSpPr>
        <p:spPr>
          <a:xfrm>
            <a:off x="4434464" y="2530661"/>
            <a:ext cx="855609" cy="2469031"/>
          </a:xfrm>
          <a:prstGeom prst="rt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AA34B-1B4D-6B0A-FA28-40D201A7E6EA}"/>
              </a:ext>
            </a:extLst>
          </p:cNvPr>
          <p:cNvCxnSpPr>
            <a:cxnSpLocks/>
          </p:cNvCxnSpPr>
          <p:nvPr/>
        </p:nvCxnSpPr>
        <p:spPr>
          <a:xfrm>
            <a:off x="5325030" y="2524926"/>
            <a:ext cx="0" cy="24613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B464A3-B586-FB5C-8101-604364ABCB20}"/>
                  </a:ext>
                </a:extLst>
              </p:cNvPr>
              <p:cNvSpPr txBox="1"/>
              <p:nvPr/>
            </p:nvSpPr>
            <p:spPr>
              <a:xfrm>
                <a:off x="5075871" y="3573909"/>
                <a:ext cx="816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B464A3-B586-FB5C-8101-604364AB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71" y="3573909"/>
                <a:ext cx="8162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CA66AA-023C-83AF-3C5F-2D15B005999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78240" y="1615440"/>
            <a:ext cx="547098" cy="1384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07C3AA-05B7-BD34-00F3-DC761F885040}"/>
              </a:ext>
            </a:extLst>
          </p:cNvPr>
          <p:cNvSpPr txBox="1"/>
          <p:nvPr/>
        </p:nvSpPr>
        <p:spPr>
          <a:xfrm>
            <a:off x="5484957" y="2986211"/>
            <a:ext cx="5854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Ova činjenica vrijedi za bilo koju kosinu bilo kakvog kuta pod uvjetom da su visine jednake, dakle brzina tijela koje sklizne s ove tri kosine mora biti jednaka neovisno o kutu.</a:t>
            </a:r>
          </a:p>
        </p:txBody>
      </p:sp>
    </p:spTree>
    <p:extLst>
      <p:ext uri="{BB962C8B-B14F-4D97-AF65-F5344CB8AC3E}">
        <p14:creationId xmlns:p14="http://schemas.microsoft.com/office/powerpoint/2010/main" val="2269605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50"/>
                            </p:stCondLst>
                            <p:childTnLst>
                              <p:par>
                                <p:cTn id="1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5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75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5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2" grpId="0" animBg="1"/>
      <p:bldP spid="11" grpId="0" animBg="1"/>
      <p:bldP spid="10" grpId="0" animBg="1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4F85-8418-9B19-2460-9A1567D6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Umjereni zadatci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78558-66B7-E8BE-14BA-CF5DC55B5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3., 4.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8CDDE-9FE2-D941-D4C9-A36BC91C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7</a:t>
            </a:fld>
            <a:r>
              <a:rPr lang="hr-HR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43947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C628-671D-2CA3-C95B-F076A3ED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3. zadatak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2054-776C-E9BA-7F9B-2A02AF99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8</a:t>
            </a:fld>
            <a:r>
              <a:rPr lang="hr-HR" dirty="0"/>
              <a:t>/11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5D6FD11-8201-B352-69CF-0A197945288D}"/>
              </a:ext>
            </a:extLst>
          </p:cNvPr>
          <p:cNvSpPr/>
          <p:nvPr/>
        </p:nvSpPr>
        <p:spPr>
          <a:xfrm>
            <a:off x="838200" y="2543175"/>
            <a:ext cx="6235200" cy="3600000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F06B3F-57BD-5B3F-7A18-040296C555E8}"/>
              </a:ext>
            </a:extLst>
          </p:cNvPr>
          <p:cNvSpPr/>
          <p:nvPr/>
        </p:nvSpPr>
        <p:spPr>
          <a:xfrm rot="1800000">
            <a:off x="6819899" y="5676261"/>
            <a:ext cx="40005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3F7374-9769-4B4F-AA6C-D097EAE75C53}"/>
              </a:ext>
            </a:extLst>
          </p:cNvPr>
          <p:cNvSpPr/>
          <p:nvPr/>
        </p:nvSpPr>
        <p:spPr>
          <a:xfrm rot="1800000">
            <a:off x="898714" y="2264805"/>
            <a:ext cx="400050" cy="40005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34AEB4-2359-D6FC-18C2-E045CC55F2D8}"/>
              </a:ext>
            </a:extLst>
          </p:cNvPr>
          <p:cNvSpPr/>
          <p:nvPr/>
        </p:nvSpPr>
        <p:spPr>
          <a:xfrm rot="1800000">
            <a:off x="2531178" y="3280144"/>
            <a:ext cx="707430" cy="4085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91A077-9F96-6D12-3102-D22EEB71D320}"/>
                  </a:ext>
                </a:extLst>
              </p:cNvPr>
              <p:cNvSpPr txBox="1"/>
              <p:nvPr/>
            </p:nvSpPr>
            <p:spPr>
              <a:xfrm>
                <a:off x="831848" y="4255956"/>
                <a:ext cx="533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r-H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91A077-9F96-6D12-3102-D22EEB71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8" y="4255956"/>
                <a:ext cx="5337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9B512D-1B5F-3BDF-8AC0-F158D816C9E8}"/>
                  </a:ext>
                </a:extLst>
              </p:cNvPr>
              <p:cNvSpPr txBox="1"/>
              <p:nvPr/>
            </p:nvSpPr>
            <p:spPr>
              <a:xfrm>
                <a:off x="5939665" y="5741325"/>
                <a:ext cx="533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0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9B512D-1B5F-3BDF-8AC0-F158D816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65" y="5741325"/>
                <a:ext cx="533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D7F47757-416B-9425-6703-135FC757FCB3}"/>
              </a:ext>
            </a:extLst>
          </p:cNvPr>
          <p:cNvSpPr/>
          <p:nvPr/>
        </p:nvSpPr>
        <p:spPr>
          <a:xfrm rot="15652219">
            <a:off x="5865567" y="5348732"/>
            <a:ext cx="1347405" cy="1347405"/>
          </a:xfrm>
          <a:prstGeom prst="arc">
            <a:avLst>
              <a:gd name="adj1" fmla="val 16200000"/>
              <a:gd name="adj2" fmla="val 193716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6765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1375 0.1405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701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75E-5 -4.44444E-6 L -0.48574 -0.49746 " pathEditMode="fixed" rAng="0" ptsTypes="AA">
                                      <p:cBhvr>
                                        <p:cTn id="34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97" y="-249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1.85185E-6 L -0.10612 -0.1087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-544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0612 -0.10879 L 0.33919 0.34884 " pathEditMode="relative" rAng="0" ptsTypes="AA">
                                      <p:cBhvr>
                                        <p:cTn id="44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66" y="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33" grpId="0"/>
      <p:bldP spid="34" grpId="0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C628-671D-2CA3-C95B-F076A3ED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Pogledajmo još jednom što se događa!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2054-776C-E9BA-7F9B-2A02AF99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26CB-C70D-4D65-B118-243CE38DCABE}" type="slidenum">
              <a:rPr lang="hr-HR" smtClean="0"/>
              <a:t>9</a:t>
            </a:fld>
            <a:r>
              <a:rPr lang="hr-HR" dirty="0"/>
              <a:t>/11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5D6FD11-8201-B352-69CF-0A197945288D}"/>
              </a:ext>
            </a:extLst>
          </p:cNvPr>
          <p:cNvSpPr/>
          <p:nvPr/>
        </p:nvSpPr>
        <p:spPr>
          <a:xfrm>
            <a:off x="838200" y="2543175"/>
            <a:ext cx="6235200" cy="3600000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F06B3F-57BD-5B3F-7A18-040296C555E8}"/>
              </a:ext>
            </a:extLst>
          </p:cNvPr>
          <p:cNvSpPr/>
          <p:nvPr/>
        </p:nvSpPr>
        <p:spPr>
          <a:xfrm rot="1800000">
            <a:off x="6819899" y="5676261"/>
            <a:ext cx="40005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3F7374-9769-4B4F-AA6C-D097EAE75C53}"/>
              </a:ext>
            </a:extLst>
          </p:cNvPr>
          <p:cNvSpPr/>
          <p:nvPr/>
        </p:nvSpPr>
        <p:spPr>
          <a:xfrm rot="1800000">
            <a:off x="898714" y="2264805"/>
            <a:ext cx="400050" cy="40005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34AEB4-2359-D6FC-18C2-E045CC55F2D8}"/>
              </a:ext>
            </a:extLst>
          </p:cNvPr>
          <p:cNvSpPr/>
          <p:nvPr/>
        </p:nvSpPr>
        <p:spPr>
          <a:xfrm rot="1800000">
            <a:off x="2531178" y="3280144"/>
            <a:ext cx="707430" cy="4085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E7CCFD-4D97-19A9-FF10-BB369AABE376}"/>
              </a:ext>
            </a:extLst>
          </p:cNvPr>
          <p:cNvCxnSpPr>
            <a:cxnSpLocks/>
          </p:cNvCxnSpPr>
          <p:nvPr/>
        </p:nvCxnSpPr>
        <p:spPr>
          <a:xfrm rot="12600000">
            <a:off x="6012269" y="5603047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23027-1C06-EEBC-E10A-0C29FAF66A27}"/>
              </a:ext>
            </a:extLst>
          </p:cNvPr>
          <p:cNvCxnSpPr>
            <a:cxnSpLocks/>
          </p:cNvCxnSpPr>
          <p:nvPr/>
        </p:nvCxnSpPr>
        <p:spPr>
          <a:xfrm rot="1800000">
            <a:off x="6947578" y="6149526"/>
            <a:ext cx="108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232A94-983B-3557-6044-8E37730E9290}"/>
              </a:ext>
            </a:extLst>
          </p:cNvPr>
          <p:cNvCxnSpPr>
            <a:cxnSpLocks/>
          </p:cNvCxnSpPr>
          <p:nvPr/>
        </p:nvCxnSpPr>
        <p:spPr>
          <a:xfrm rot="1800000">
            <a:off x="1026392" y="2734831"/>
            <a:ext cx="108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91A077-9F96-6D12-3102-D22EEB71D320}"/>
                  </a:ext>
                </a:extLst>
              </p:cNvPr>
              <p:cNvSpPr txBox="1"/>
              <p:nvPr/>
            </p:nvSpPr>
            <p:spPr>
              <a:xfrm>
                <a:off x="831848" y="4255956"/>
                <a:ext cx="533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r-H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91A077-9F96-6D12-3102-D22EEB71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8" y="4255956"/>
                <a:ext cx="5337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9B512D-1B5F-3BDF-8AC0-F158D816C9E8}"/>
                  </a:ext>
                </a:extLst>
              </p:cNvPr>
              <p:cNvSpPr txBox="1"/>
              <p:nvPr/>
            </p:nvSpPr>
            <p:spPr>
              <a:xfrm>
                <a:off x="5939665" y="5741325"/>
                <a:ext cx="533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0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9B512D-1B5F-3BDF-8AC0-F158D816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65" y="5741325"/>
                <a:ext cx="533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D7F47757-416B-9425-6703-135FC757FCB3}"/>
              </a:ext>
            </a:extLst>
          </p:cNvPr>
          <p:cNvSpPr/>
          <p:nvPr/>
        </p:nvSpPr>
        <p:spPr>
          <a:xfrm rot="15652219">
            <a:off x="5865567" y="5348732"/>
            <a:ext cx="1347405" cy="1347405"/>
          </a:xfrm>
          <a:prstGeom prst="arc">
            <a:avLst>
              <a:gd name="adj1" fmla="val 16200000"/>
              <a:gd name="adj2" fmla="val 193716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91DFA1-8F26-6FEE-5F20-D9E1A79F155B}"/>
                  </a:ext>
                </a:extLst>
              </p:cNvPr>
              <p:cNvSpPr txBox="1"/>
              <p:nvPr/>
            </p:nvSpPr>
            <p:spPr>
              <a:xfrm rot="1800000">
                <a:off x="4658641" y="5223892"/>
                <a:ext cx="3881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91DFA1-8F26-6FEE-5F20-D9E1A79F1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4658641" y="5223892"/>
                <a:ext cx="3881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6FCB50-59D4-21D4-B685-E7483621FD1A}"/>
                  </a:ext>
                </a:extLst>
              </p:cNvPr>
              <p:cNvSpPr txBox="1"/>
              <p:nvPr/>
            </p:nvSpPr>
            <p:spPr>
              <a:xfrm>
                <a:off x="5441823" y="704740"/>
                <a:ext cx="5911977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Početna brzina tijela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r-HR" dirty="0"/>
                  <a:t>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hr-H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hr-HR" dirty="0"/>
                  <a:t>. </a:t>
                </a:r>
              </a:p>
              <a:p>
                <a:r>
                  <a:rPr lang="hr-HR" dirty="0"/>
                  <a:t>Ubrzanje svakog tijela na ovoj kosini bit će jednako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hr-H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6FCB50-59D4-21D4-B685-E7483621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3" y="704740"/>
                <a:ext cx="5911977" cy="1164934"/>
              </a:xfrm>
              <a:prstGeom prst="rect">
                <a:avLst/>
              </a:prstGeom>
              <a:blipFill>
                <a:blip r:embed="rId5"/>
                <a:stretch>
                  <a:fillRect l="-928" t="-314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273BF2-2592-133D-E3C6-5715181A3E61}"/>
              </a:ext>
            </a:extLst>
          </p:cNvPr>
          <p:cNvCxnSpPr>
            <a:cxnSpLocks/>
          </p:cNvCxnSpPr>
          <p:nvPr/>
        </p:nvCxnSpPr>
        <p:spPr>
          <a:xfrm rot="1800000">
            <a:off x="2812547" y="3754400"/>
            <a:ext cx="108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0BA72D-2F56-C2E0-C61A-3DE1D2F0D7DD}"/>
                  </a:ext>
                </a:extLst>
              </p:cNvPr>
              <p:cNvSpPr txBox="1"/>
              <p:nvPr/>
            </p:nvSpPr>
            <p:spPr>
              <a:xfrm rot="1800000">
                <a:off x="7440707" y="5798263"/>
                <a:ext cx="326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0BA72D-2F56-C2E0-C61A-3DE1D2F0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7440707" y="5798263"/>
                <a:ext cx="3267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0BD7CD-D769-75F4-AFDD-E582339E90CC}"/>
                  </a:ext>
                </a:extLst>
              </p:cNvPr>
              <p:cNvSpPr txBox="1"/>
              <p:nvPr/>
            </p:nvSpPr>
            <p:spPr>
              <a:xfrm rot="1800000">
                <a:off x="1481859" y="2358509"/>
                <a:ext cx="326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0BD7CD-D769-75F4-AFDD-E582339E9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1481859" y="2358509"/>
                <a:ext cx="3267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3942EA-CFAB-6F51-5B81-2938D780279B}"/>
                  </a:ext>
                </a:extLst>
              </p:cNvPr>
              <p:cNvSpPr txBox="1"/>
              <p:nvPr/>
            </p:nvSpPr>
            <p:spPr>
              <a:xfrm rot="1800000">
                <a:off x="3325833" y="3430539"/>
                <a:ext cx="326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3942EA-CFAB-6F51-5B81-2938D7802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3325833" y="3430539"/>
                <a:ext cx="3267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36F99C-3D78-3E46-9C43-CAC10FF2240E}"/>
                  </a:ext>
                </a:extLst>
              </p:cNvPr>
              <p:cNvSpPr txBox="1"/>
              <p:nvPr/>
            </p:nvSpPr>
            <p:spPr>
              <a:xfrm>
                <a:off x="5441822" y="1864717"/>
                <a:ext cx="6105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Duljina kosine je jednaka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hr-HR" dirty="0"/>
                  <a:t>. Očito je da 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hr-H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hr-HR" dirty="0"/>
                  <a:t>.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36F99C-3D78-3E46-9C43-CAC10FF22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2" y="1864717"/>
                <a:ext cx="6105075" cy="369332"/>
              </a:xfrm>
              <a:prstGeom prst="rect">
                <a:avLst/>
              </a:prstGeom>
              <a:blipFill>
                <a:blip r:embed="rId9"/>
                <a:stretch>
                  <a:fillRect l="-899" t="-10000" r="-699" b="-26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9AB587EE-0A51-0567-ACC1-4F789175A643}"/>
              </a:ext>
            </a:extLst>
          </p:cNvPr>
          <p:cNvSpPr/>
          <p:nvPr/>
        </p:nvSpPr>
        <p:spPr>
          <a:xfrm rot="18000000">
            <a:off x="5134508" y="1756615"/>
            <a:ext cx="235340" cy="48147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46A79EB9-BE0D-4B4B-525A-17C744603AE4}"/>
              </a:ext>
            </a:extLst>
          </p:cNvPr>
          <p:cNvSpPr/>
          <p:nvPr/>
        </p:nvSpPr>
        <p:spPr>
          <a:xfrm rot="18000000">
            <a:off x="2102274" y="1318017"/>
            <a:ext cx="235340" cy="21893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4286322-7B2B-2F12-0F57-71FDB707C53E}"/>
                  </a:ext>
                </a:extLst>
              </p:cNvPr>
              <p:cNvSpPr txBox="1"/>
              <p:nvPr/>
            </p:nvSpPr>
            <p:spPr>
              <a:xfrm>
                <a:off x="1967128" y="1907348"/>
                <a:ext cx="816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4286322-7B2B-2F12-0F57-71FDB707C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28" y="1907348"/>
                <a:ext cx="816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567AF3-E84A-20EA-A58C-B6D864D992F0}"/>
                  </a:ext>
                </a:extLst>
              </p:cNvPr>
              <p:cNvSpPr txBox="1"/>
              <p:nvPr/>
            </p:nvSpPr>
            <p:spPr>
              <a:xfrm>
                <a:off x="5016939" y="3642393"/>
                <a:ext cx="816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567AF3-E84A-20EA-A58C-B6D864D99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39" y="3642393"/>
                <a:ext cx="816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F4B887-37D5-6BF3-57F6-FD0A2E5EDBC0}"/>
                  </a:ext>
                </a:extLst>
              </p:cNvPr>
              <p:cNvSpPr txBox="1"/>
              <p:nvPr/>
            </p:nvSpPr>
            <p:spPr>
              <a:xfrm>
                <a:off x="5441821" y="702874"/>
                <a:ext cx="6105076" cy="143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Napišimo jednadžbe gibanja za tijela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r-HR" dirty="0"/>
                  <a:t> i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r-HR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F4B887-37D5-6BF3-57F6-FD0A2E5E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1" y="702874"/>
                <a:ext cx="6105076" cy="1430392"/>
              </a:xfrm>
              <a:prstGeom prst="rect">
                <a:avLst/>
              </a:prstGeom>
              <a:blipFill>
                <a:blip r:embed="rId12"/>
                <a:stretch>
                  <a:fillRect l="-899" t="-212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5CED8E-F9E7-4402-2F3B-F0BEA6446E2D}"/>
                  </a:ext>
                </a:extLst>
              </p:cNvPr>
              <p:cNvSpPr txBox="1"/>
              <p:nvPr/>
            </p:nvSpPr>
            <p:spPr>
              <a:xfrm>
                <a:off x="5436675" y="2059957"/>
                <a:ext cx="6008840" cy="94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Raspišimo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hr-HR" dirty="0"/>
                  <a:t> koristeći jednadžbe gibanja: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hr-H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r-H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=0,4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5CED8E-F9E7-4402-2F3B-F0BEA6446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75" y="2059957"/>
                <a:ext cx="6008840" cy="940579"/>
              </a:xfrm>
              <a:prstGeom prst="rect">
                <a:avLst/>
              </a:prstGeom>
              <a:blipFill>
                <a:blip r:embed="rId13"/>
                <a:stretch>
                  <a:fillRect l="-913" t="-389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B1E1DE-734B-8D60-FAA9-239A75F4303C}"/>
                  </a:ext>
                </a:extLst>
              </p:cNvPr>
              <p:cNvSpPr txBox="1"/>
              <p:nvPr/>
            </p:nvSpPr>
            <p:spPr>
              <a:xfrm>
                <a:off x="5463542" y="2997222"/>
                <a:ext cx="6008840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Izračunato vrijeme možemo uvrstiti u jednadžbu gibanja kako bi dobili vrijednosti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hr-HR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hr-HR" dirty="0"/>
                  <a:t>. Dakle,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hr-H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=0,4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hr-H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=1,6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B1E1DE-734B-8D60-FAA9-239A75F43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42" y="2997222"/>
                <a:ext cx="6008840" cy="1441933"/>
              </a:xfrm>
              <a:prstGeom prst="rect">
                <a:avLst/>
              </a:prstGeom>
              <a:blipFill>
                <a:blip r:embed="rId14"/>
                <a:stretch>
                  <a:fillRect l="-811" t="-254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BB4B35-CD6D-2FD2-5838-51C0E4EA9638}"/>
                  </a:ext>
                </a:extLst>
              </p:cNvPr>
              <p:cNvSpPr txBox="1"/>
              <p:nvPr/>
            </p:nvSpPr>
            <p:spPr>
              <a:xfrm>
                <a:off x="5441822" y="703379"/>
                <a:ext cx="6105075" cy="1550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Brzine koje postižu tijela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r-HR" dirty="0"/>
                  <a:t> i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r-HR" dirty="0"/>
                  <a:t> možemo izračunati koristeći formulu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hr-H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hr-HR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hr-H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hr-H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BB4B35-CD6D-2FD2-5838-51C0E4EA9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2" y="703379"/>
                <a:ext cx="6105075" cy="1550874"/>
              </a:xfrm>
              <a:prstGeom prst="rect">
                <a:avLst/>
              </a:prstGeom>
              <a:blipFill>
                <a:blip r:embed="rId15"/>
                <a:stretch>
                  <a:fillRect l="-899" t="-196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55A4C0-391C-2D6D-1307-02EAF833E51C}"/>
                  </a:ext>
                </a:extLst>
              </p:cNvPr>
              <p:cNvSpPr txBox="1"/>
              <p:nvPr/>
            </p:nvSpPr>
            <p:spPr>
              <a:xfrm>
                <a:off x="5425394" y="2213991"/>
                <a:ext cx="6046988" cy="111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Raspisujući zakon očuvanja količine gibanja u ovom plastičnom sudaru možemo izračunati traženu brzinu.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 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hr-H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55A4C0-391C-2D6D-1307-02EAF833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94" y="2213991"/>
                <a:ext cx="6046988" cy="1119345"/>
              </a:xfrm>
              <a:prstGeom prst="rect">
                <a:avLst/>
              </a:prstGeom>
              <a:blipFill>
                <a:blip r:embed="rId16"/>
                <a:stretch>
                  <a:fillRect l="-907" t="-2717" r="-60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64E31E02-9296-190C-F91C-0FF6BEA86FC6}"/>
              </a:ext>
            </a:extLst>
          </p:cNvPr>
          <p:cNvSpPr/>
          <p:nvPr/>
        </p:nvSpPr>
        <p:spPr>
          <a:xfrm>
            <a:off x="10153650" y="2867933"/>
            <a:ext cx="958662" cy="3324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761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1375 0.1405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701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1375 0.1400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48568 -0.49746 " pathEditMode="fixed" rAng="0" ptsTypes="AA">
                                      <p:cBhvr>
                                        <p:cTn id="54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97" y="-249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7511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48554 -0.49791 " pathEditMode="relative" rAng="0" ptsTypes="AA">
                                      <p:cBhvr>
                                        <p:cTn id="56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97" y="-248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-1.85185E-6 L -0.10612 -0.1087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-544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07407E-6 L -0.10196 -0.10324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516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3.7037E-6 L -0.1082 -0.1092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546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0612 -0.10879 L 0.33919 0.34884 " pathEditMode="relative" rAng="0" ptsTypes="AA">
                                      <p:cBhvr>
                                        <p:cTn id="91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23495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082 -0.10926 L 0.33906 0.34931 " pathEditMode="relative" rAng="0" ptsTypes="AA">
                                      <p:cBhvr>
                                        <p:cTn id="96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57" y="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36" grpId="0"/>
      <p:bldP spid="36" grpId="1"/>
      <p:bldP spid="37" grpId="0"/>
      <p:bldP spid="37" grpId="1"/>
      <p:bldP spid="51" grpId="0"/>
      <p:bldP spid="51" grpId="1"/>
      <p:bldP spid="52" grpId="0"/>
      <p:bldP spid="52" grpId="1"/>
      <p:bldP spid="53" grpId="0"/>
      <p:bldP spid="53" grpId="1"/>
      <p:bldP spid="53" grpId="2"/>
      <p:bldP spid="54" grpId="0"/>
      <p:bldP spid="54" grpId="1"/>
      <p:bldP spid="55" grpId="0" animBg="1"/>
      <p:bldP spid="56" grpId="0" animBg="1"/>
      <p:bldP spid="57" grpId="0"/>
      <p:bldP spid="58" grpId="0"/>
      <p:bldP spid="60" grpId="1"/>
      <p:bldP spid="60" grpId="2"/>
      <p:bldP spid="61" grpId="0"/>
      <p:bldP spid="61" grpId="1"/>
      <p:bldP spid="62" grpId="0"/>
      <p:bldP spid="62" grpId="1"/>
      <p:bldP spid="63" grpId="0"/>
      <p:bldP spid="64" grpId="0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12ae74-70ce-4a49-9b47-6b928cc329ae" xsi:nil="true"/>
    <lcf76f155ced4ddcb4097134ff3c332f xmlns="eae52549-26ef-455f-a653-2b8a32a8c17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DD7B7D8F974D47B3AFCC565FFED2B9" ma:contentTypeVersion="10" ma:contentTypeDescription="Stvaranje novog dokumenta." ma:contentTypeScope="" ma:versionID="71bf875d0c71f60581d7f2784ec86d35">
  <xsd:schema xmlns:xsd="http://www.w3.org/2001/XMLSchema" xmlns:xs="http://www.w3.org/2001/XMLSchema" xmlns:p="http://schemas.microsoft.com/office/2006/metadata/properties" xmlns:ns2="eae52549-26ef-455f-a653-2b8a32a8c173" xmlns:ns3="e512ae74-70ce-4a49-9b47-6b928cc329ae" targetNamespace="http://schemas.microsoft.com/office/2006/metadata/properties" ma:root="true" ma:fieldsID="9f8610ab74fc0bdc97b41943d195620c" ns2:_="" ns3:_="">
    <xsd:import namespace="eae52549-26ef-455f-a653-2b8a32a8c173"/>
    <xsd:import namespace="e512ae74-70ce-4a49-9b47-6b928cc329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52549-26ef-455f-a653-2b8a32a8c1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Oznake slika" ma:readOnly="false" ma:fieldId="{5cf76f15-5ced-4ddc-b409-7134ff3c332f}" ma:taxonomyMulti="true" ma:sspId="a0d909bf-645b-46a2-8bb9-ccdb743347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2ae74-70ce-4a49-9b47-6b928cc329a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b0602a5-66eb-4bdd-9f52-6bd0c8af9522}" ma:internalName="TaxCatchAll" ma:showField="CatchAllData" ma:web="e512ae74-70ce-4a49-9b47-6b928cc329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79E7A6-4F57-4697-98AF-0AB2658C8A91}">
  <ds:schemaRefs>
    <ds:schemaRef ds:uri="1c9138bf-8853-4867-b78a-fc24940292cd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51f1995b-efd4-4d4e-a2a2-6d934745f74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6C8F43-2FAE-40B9-8EEC-B1D050F298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94DD74-1AEA-43D3-B296-CDE5BBEB9163}"/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984</Words>
  <Application>Microsoft Office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Sudari</vt:lpstr>
      <vt:lpstr>Podsjetimo se!</vt:lpstr>
      <vt:lpstr>Lakši zadatci</vt:lpstr>
      <vt:lpstr>1. zadatak</vt:lpstr>
      <vt:lpstr>2. zadatak</vt:lpstr>
      <vt:lpstr>Ali zašto je na kosini konačna brzina v=√2gh?</vt:lpstr>
      <vt:lpstr>Umjereni zadatci</vt:lpstr>
      <vt:lpstr>3. zadatak</vt:lpstr>
      <vt:lpstr>Pogledajmo još jednom što se događa!</vt:lpstr>
      <vt:lpstr>4. zadatak</vt:lpstr>
      <vt:lpstr>Hvala vam svima! Sretan Božić i sretna nova godina!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Sudari</dc:title>
  <dc:creator>Matej Volarević</dc:creator>
  <cp:lastModifiedBy>Matej Volarević</cp:lastModifiedBy>
  <cp:revision>5</cp:revision>
  <dcterms:created xsi:type="dcterms:W3CDTF">2023-12-16T22:16:01Z</dcterms:created>
  <dcterms:modified xsi:type="dcterms:W3CDTF">2023-12-22T05:26:33Z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0x010100CADD7B7D8F974D47B3AFCC565FFED2B9</vt:lpwstr>
  </property>
</Properties>
</file>