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2"/>
  </p:sldMasterIdLst>
  <p:notesMasterIdLst>
    <p:notesMasterId r:id="rId34"/>
  </p:notesMasterIdLst>
  <p:handoutMasterIdLst>
    <p:handoutMasterId r:id="rId35"/>
  </p:handoutMasterIdLst>
  <p:sldIdLst>
    <p:sldId id="256"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Lst>
  <p:sldSz cx="9144000" cy="6858000" type="screen4x3"/>
  <p:notesSz cx="6858000" cy="9144000"/>
  <p:embeddedFontLst>
    <p:embeddedFont>
      <p:font typeface="Calibri" pitchFamily="34" charset="0"/>
      <p:regular r:id="rId36"/>
      <p:bold r:id="rId37"/>
      <p:italic r:id="rId38"/>
      <p:boldItalic r:id="rId39"/>
    </p:embeddedFont>
    <p:embeddedFont>
      <p:font typeface="Segoe UI" pitchFamily="34" charset="0"/>
      <p:regular r:id="rId40"/>
      <p:bold r:id="rId41"/>
      <p:italic r:id="rId42"/>
      <p:boldItalic r:id="rId43"/>
    </p:embeddedFont>
    <p:embeddedFont>
      <p:font typeface="Perpetua" pitchFamily="18"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77246" autoAdjust="0"/>
  </p:normalViewPr>
  <p:slideViewPr>
    <p:cSldViewPr>
      <p:cViewPr>
        <p:scale>
          <a:sx n="66" d="100"/>
          <a:sy n="66" d="100"/>
        </p:scale>
        <p:origin x="-144" y="-156"/>
      </p:cViewPr>
      <p:guideLst>
        <p:guide orient="horz" pos="2160"/>
        <p:guide pos="2880"/>
      </p:guideLst>
    </p:cSldViewPr>
  </p:slideViewPr>
  <p:outlineViewPr>
    <p:cViewPr>
      <p:scale>
        <a:sx n="33" d="100"/>
        <a:sy n="33" d="100"/>
      </p:scale>
      <p:origin x="132" y="110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53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88B8DF-24AD-4F40-BBFC-89725AEAF415}" type="datetimeFigureOut">
              <a:rPr lang="en-US" smtClean="0"/>
              <a:pPr/>
              <a:t>11/18/2014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2352DE-026B-4B56-8316-D39959E3BD60}" type="slidenum">
              <a:rPr lang="en-US" smtClean="0"/>
              <a:pPr/>
              <a:t>‹#›</a:t>
            </a:fld>
            <a:endParaRPr lang="en-US"/>
          </a:p>
        </p:txBody>
      </p:sp>
    </p:spTree>
    <p:extLst>
      <p:ext uri="{BB962C8B-B14F-4D97-AF65-F5344CB8AC3E}">
        <p14:creationId xmlns="" xmlns:p14="http://schemas.microsoft.com/office/powerpoint/2010/main" val="1293770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9D4B4-0EC2-42AE-ABEC-26842DCC58CF}" type="datetimeFigureOut">
              <a:rPr lang="en-US" smtClean="0"/>
              <a:pPr/>
              <a:t>11/18/2014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105E4-9E70-4B8C-B294-1B0219D99967}" type="slidenum">
              <a:rPr lang="en-US" smtClean="0"/>
              <a:pPr/>
              <a:t>‹#›</a:t>
            </a:fld>
            <a:endParaRPr lang="en-US"/>
          </a:p>
        </p:txBody>
      </p:sp>
    </p:spTree>
    <p:extLst>
      <p:ext uri="{BB962C8B-B14F-4D97-AF65-F5344CB8AC3E}">
        <p14:creationId xmlns="" xmlns:p14="http://schemas.microsoft.com/office/powerpoint/2010/main" val="3362967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x-none"/>
          </a:p>
        </p:txBody>
      </p:sp>
      <p:sp>
        <p:nvSpPr>
          <p:cNvPr id="4" name="Rezervirano mjesto broja slajda 3"/>
          <p:cNvSpPr>
            <a:spLocks noGrp="1"/>
          </p:cNvSpPr>
          <p:nvPr>
            <p:ph type="sldNum" sz="quarter" idx="10"/>
          </p:nvPr>
        </p:nvSpPr>
        <p:spPr/>
        <p:txBody>
          <a:bodyPr/>
          <a:lstStyle/>
          <a:p>
            <a:fld id="{391105E4-9E70-4B8C-B294-1B0219D99967}" type="slidenum">
              <a:rPr lang="en-US" smtClean="0"/>
              <a:pPr/>
              <a:t>1</a:t>
            </a:fld>
            <a:endParaRPr lang="en-US"/>
          </a:p>
        </p:txBody>
      </p:sp>
    </p:spTree>
    <p:extLst>
      <p:ext uri="{BB962C8B-B14F-4D97-AF65-F5344CB8AC3E}">
        <p14:creationId xmlns="" xmlns:p14="http://schemas.microsoft.com/office/powerpoint/2010/main" val="1679345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C30C6-8094-4008-9486-B55B924BA2CE}" type="slidenum">
              <a:rPr lang="hr-HR"/>
              <a:pPr/>
              <a:t>14</a:t>
            </a:fld>
            <a:endParaRPr lang="hr-HR"/>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sr-Latn-C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391105E4-9E70-4B8C-B294-1B0219D99967}"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r-HR" dirty="0" smtClean="0"/>
              <a:t>-podatak možemo</a:t>
            </a:r>
            <a:r>
              <a:rPr lang="hr-HR" baseline="0" dirty="0" smtClean="0"/>
              <a:t> presresti i na taj način učiniti eventualne intervencije na njemu</a:t>
            </a:r>
          </a:p>
          <a:p>
            <a:r>
              <a:rPr lang="hr-HR" baseline="0" dirty="0" smtClean="0"/>
              <a:t>PRIMJER</a:t>
            </a:r>
          </a:p>
          <a:p>
            <a:r>
              <a:rPr lang="hr-HR" baseline="0" dirty="0" smtClean="0"/>
              <a:t>Obzirom da planiramo unijeti neki podatak u pravu tabelu, server nam daje mogućnost da prvo provjerimo i eventualno </a:t>
            </a:r>
            <a:r>
              <a:rPr lang="hr-HR" baseline="0" dirty="0" err="1" smtClean="0"/>
              <a:t>izmjenimo</a:t>
            </a:r>
            <a:r>
              <a:rPr lang="hr-HR" baseline="0" dirty="0" smtClean="0"/>
              <a:t> taj podatak u tablici NEW</a:t>
            </a:r>
          </a:p>
          <a:p>
            <a:r>
              <a:rPr lang="hr-HR" baseline="0" dirty="0" smtClean="0"/>
              <a:t>Kad završimo sa izmjenama na tablici NEW, </a:t>
            </a:r>
            <a:r>
              <a:rPr lang="hr-HR" baseline="0" dirty="0" err="1" smtClean="0"/>
              <a:t>tj</a:t>
            </a:r>
            <a:r>
              <a:rPr lang="hr-HR" baseline="0" dirty="0" smtClean="0"/>
              <a:t> kad okidač završi izvršavanje, podaci iz tablice new spremaju se u stvarnu tablicu</a:t>
            </a:r>
          </a:p>
          <a:p>
            <a:endParaRPr lang="hr-HR" dirty="0"/>
          </a:p>
        </p:txBody>
      </p:sp>
      <p:sp>
        <p:nvSpPr>
          <p:cNvPr id="4" name="Slide Number Placeholder 3"/>
          <p:cNvSpPr>
            <a:spLocks noGrp="1"/>
          </p:cNvSpPr>
          <p:nvPr>
            <p:ph type="sldNum" sz="quarter" idx="10"/>
          </p:nvPr>
        </p:nvSpPr>
        <p:spPr/>
        <p:txBody>
          <a:bodyPr/>
          <a:lstStyle/>
          <a:p>
            <a:fld id="{8393B359-6188-4F62-8F49-4F5E35159BCE}" type="slidenum">
              <a:rPr lang="hr-HR" smtClean="0"/>
              <a:pPr/>
              <a:t>16</a:t>
            </a:fld>
            <a:endParaRPr lang="hr-H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4E1B6-209C-444B-93E9-B5FCCBB54BFF}" type="slidenum">
              <a:rPr lang="hr-HR"/>
              <a:pPr/>
              <a:t>21</a:t>
            </a:fld>
            <a:endParaRPr lang="hr-HR"/>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r>
              <a:rPr lang="sr-Latn-CS" dirty="0" smtClean="0"/>
              <a:t>-kad</a:t>
            </a:r>
            <a:r>
              <a:rPr lang="sr-Latn-CS" baseline="0" dirty="0" smtClean="0"/>
              <a:t> jednom postavimo okidač na tablicu, tada je on dio tablice u kontekstu njenih transakcija</a:t>
            </a:r>
          </a:p>
          <a:p>
            <a:r>
              <a:rPr lang="sr-Latn-CS" baseline="0" dirty="0" smtClean="0"/>
              <a:t>-tj. Prilikom ažuriranja podataka, uzima se u obzir i izvršavanje okidača</a:t>
            </a:r>
          </a:p>
          <a:p>
            <a:r>
              <a:rPr lang="sr-Latn-CS" baseline="0" dirty="0" smtClean="0"/>
              <a:t>-akcija </a:t>
            </a:r>
            <a:r>
              <a:rPr lang="sr-Latn-CS" baseline="0" dirty="0" err="1" smtClean="0"/>
              <a:t>neuspješna</a:t>
            </a:r>
            <a:r>
              <a:rPr lang="sr-Latn-CS" baseline="0" dirty="0" smtClean="0"/>
              <a:t> ukoliko dođe do greške sa okidačem</a:t>
            </a:r>
          </a:p>
          <a:p>
            <a:endParaRPr lang="sr-Latn-CS" baseline="0" dirty="0" smtClean="0"/>
          </a:p>
          <a:p>
            <a:r>
              <a:rPr lang="sr-Latn-CS" baseline="0" dirty="0" smtClean="0"/>
              <a:t>Ako </a:t>
            </a:r>
            <a:r>
              <a:rPr lang="sr-Latn-CS" baseline="0" dirty="0" err="1" smtClean="0"/>
              <a:t>dode</a:t>
            </a:r>
            <a:r>
              <a:rPr lang="sr-Latn-CS" baseline="0" dirty="0" smtClean="0"/>
              <a:t> do greške kod izvođenja </a:t>
            </a:r>
            <a:r>
              <a:rPr lang="sr-Latn-CS" baseline="0" dirty="0" err="1" smtClean="0"/>
              <a:t>before</a:t>
            </a:r>
            <a:r>
              <a:rPr lang="sr-Latn-CS" baseline="0" dirty="0" smtClean="0"/>
              <a:t> okidača, neće doći ni do </a:t>
            </a:r>
            <a:r>
              <a:rPr lang="sr-Latn-CS" baseline="0" dirty="0" err="1" smtClean="0"/>
              <a:t>aktivacije</a:t>
            </a:r>
            <a:r>
              <a:rPr lang="sr-Latn-CS" baseline="0" dirty="0" smtClean="0"/>
              <a:t> </a:t>
            </a:r>
            <a:r>
              <a:rPr lang="sr-Latn-CS" baseline="0" dirty="0" err="1" smtClean="0"/>
              <a:t>after</a:t>
            </a:r>
            <a:r>
              <a:rPr lang="sr-Latn-CS" baseline="0" dirty="0" smtClean="0"/>
              <a:t> okidača</a:t>
            </a:r>
            <a:endParaRPr lang="sr-Latn-C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2DCE4-5171-429B-B8F1-16D0D09D445A}" type="slidenum">
              <a:rPr lang="hr-HR"/>
              <a:pPr/>
              <a:t>22</a:t>
            </a:fld>
            <a:endParaRPr lang="hr-HR"/>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85EAA-412A-4C03-9A03-F69763BD8E5C}" type="slidenum">
              <a:rPr lang="hr-HR"/>
              <a:pPr/>
              <a:t>23</a:t>
            </a:fld>
            <a:endParaRPr lang="hr-HR"/>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8F0972-4027-49E2-8DC0-93DF707B7891}" type="slidenum">
              <a:rPr lang="hr-HR"/>
              <a:pPr/>
              <a:t>24</a:t>
            </a:fld>
            <a:endParaRPr lang="hr-HR"/>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sr-Latn-C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8AC73C-7A3E-4E41-BEAF-2655073E7FE2}" type="slidenum">
              <a:rPr lang="hr-HR"/>
              <a:pPr/>
              <a:t>25</a:t>
            </a:fld>
            <a:endParaRPr lang="hr-HR"/>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0765C1-71E5-4F63-A558-9823B6ECCE6F}" type="slidenum">
              <a:rPr lang="hr-HR"/>
              <a:pPr/>
              <a:t>26</a:t>
            </a:fld>
            <a:endParaRPr lang="hr-HR"/>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6EA9D-250C-4C5C-BF48-0F038E2D3C2F}" type="slidenum">
              <a:rPr lang="hr-HR"/>
              <a:pPr/>
              <a:t>27</a:t>
            </a:fld>
            <a:endParaRPr lang="hr-HR"/>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sr-Latn-CS" dirty="0" smtClean="0"/>
              <a:t>U prvoj tablici atribut je strani ključ prema 2. tablici</a:t>
            </a:r>
            <a:endParaRPr lang="sr-Latn-C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lgn="l">
              <a:lnSpc>
                <a:spcPct val="90000"/>
              </a:lnSpc>
            </a:pPr>
            <a:r>
              <a:rPr lang="hr-HR" sz="1100" dirty="0" smtClean="0"/>
              <a:t>-cilj-povećanje brzine prijenosa podataka </a:t>
            </a:r>
            <a:r>
              <a:rPr lang="hr-HR" sz="1100" dirty="0" err="1" smtClean="0"/>
              <a:t>unutrar</a:t>
            </a:r>
            <a:r>
              <a:rPr lang="hr-HR" sz="1100" dirty="0" smtClean="0"/>
              <a:t> mreže</a:t>
            </a:r>
          </a:p>
          <a:p>
            <a:pPr lvl="1" algn="l">
              <a:lnSpc>
                <a:spcPct val="90000"/>
              </a:lnSpc>
            </a:pPr>
            <a:r>
              <a:rPr lang="hr-HR" sz="1100" dirty="0" smtClean="0"/>
              <a:t>-problem-učestalo slanje upita serveru od strane klijenta-zagušenje mreže, gubljenje dijelova  upita, ponovno slanje-zato se rade uskladištene procedure na serveru i serveru se prenosi samo ime </a:t>
            </a:r>
            <a:r>
              <a:rPr lang="hr-HR" sz="1100" dirty="0" err="1" smtClean="0"/>
              <a:t>uskladišrene</a:t>
            </a:r>
            <a:r>
              <a:rPr lang="hr-HR" sz="1100" dirty="0" smtClean="0"/>
              <a:t> procedure sa ulaznim parametrima</a:t>
            </a:r>
          </a:p>
          <a:p>
            <a:pPr lvl="1" algn="l">
              <a:lnSpc>
                <a:spcPct val="90000"/>
              </a:lnSpc>
            </a:pPr>
            <a:endParaRPr lang="hr-HR" sz="1100" dirty="0" smtClean="0"/>
          </a:p>
          <a:p>
            <a:pPr lvl="1" algn="l">
              <a:lnSpc>
                <a:spcPct val="90000"/>
              </a:lnSpc>
            </a:pPr>
            <a:r>
              <a:rPr lang="hr-HR" sz="1100" dirty="0" smtClean="0"/>
              <a:t>-smanjuje se promet kroz mrežu (sačuvane su na poslužitelju)</a:t>
            </a:r>
          </a:p>
          <a:p>
            <a:pPr lvl="1" algn="l">
              <a:lnSpc>
                <a:spcPct val="90000"/>
              </a:lnSpc>
            </a:pPr>
            <a:r>
              <a:rPr lang="hr-HR" sz="1100" dirty="0" smtClean="0"/>
              <a:t>-promjene se stoga obavljaju samo na jednom mjestu</a:t>
            </a:r>
          </a:p>
          <a:p>
            <a:pPr lvl="1" algn="l">
              <a:lnSpc>
                <a:spcPct val="90000"/>
              </a:lnSpc>
            </a:pPr>
            <a:endParaRPr lang="hr-HR" sz="1100" dirty="0" smtClean="0"/>
          </a:p>
          <a:p>
            <a:pPr lvl="1" algn="l">
              <a:lnSpc>
                <a:spcPct val="90000"/>
              </a:lnSpc>
            </a:pPr>
            <a:r>
              <a:rPr lang="hr-HR" sz="1100" dirty="0" smtClean="0"/>
              <a:t>-STORED PROCEDURES – upit koji se čuva na SQL Server-ovoj bazi podataka, nije ugrađena u osnovne komponente aplikacija na klijentskim računalima</a:t>
            </a:r>
          </a:p>
          <a:p>
            <a:pPr lvl="1" algn="l">
              <a:lnSpc>
                <a:spcPct val="90000"/>
              </a:lnSpc>
            </a:pPr>
            <a:endParaRPr lang="hr-HR" sz="1100" dirty="0" smtClean="0"/>
          </a:p>
          <a:p>
            <a:pPr lvl="0" algn="l">
              <a:lnSpc>
                <a:spcPct val="90000"/>
              </a:lnSpc>
            </a:pPr>
            <a:r>
              <a:rPr lang="hr-HR" sz="1100" dirty="0" smtClean="0"/>
              <a:t>- </a:t>
            </a:r>
            <a:r>
              <a:rPr lang="hr-HR" sz="1100" dirty="0" err="1" smtClean="0"/>
              <a:t>Npr</a:t>
            </a:r>
            <a:r>
              <a:rPr lang="hr-HR" sz="1100" dirty="0" smtClean="0"/>
              <a:t> umjesto 20 INSERT naredbi pozvati funkciju ubaci koja ih poziva svaki puta</a:t>
            </a:r>
          </a:p>
          <a:p>
            <a:pPr>
              <a:lnSpc>
                <a:spcPct val="90000"/>
              </a:lnSpc>
            </a:pPr>
            <a:r>
              <a:rPr lang="hr-HR" sz="1100" dirty="0" smtClean="0"/>
              <a:t>- </a:t>
            </a:r>
            <a:r>
              <a:rPr lang="hr-HR" sz="1100" dirty="0" err="1" smtClean="0"/>
              <a:t>Mogučnost</a:t>
            </a:r>
            <a:r>
              <a:rPr lang="hr-HR" sz="1100" dirty="0" smtClean="0"/>
              <a:t> dorade osnovnih funkcija jezika SQL(aritmetika, varijable i petlje) te primijenimo jednostavne </a:t>
            </a:r>
            <a:r>
              <a:rPr lang="hr-HR" sz="1100" dirty="0" err="1" smtClean="0"/>
              <a:t>zadatke.Npr</a:t>
            </a:r>
            <a:r>
              <a:rPr lang="hr-HR" sz="1100" dirty="0" smtClean="0"/>
              <a:t> za neki zadataka baza nije optimirana i moramo rezultat jedne naredbe preusmjeriti kao parametre druge naredbe koja tek daje rezultat. Umjesto da to radimo u aplikaciji, ne bi li bilo zgodno da to radi baza za nas.</a:t>
            </a:r>
          </a:p>
          <a:p>
            <a:pPr marL="158265" indent="-158265">
              <a:lnSpc>
                <a:spcPct val="90000"/>
              </a:lnSpc>
              <a:buFontTx/>
              <a:buChar char="-"/>
            </a:pPr>
            <a:r>
              <a:rPr lang="hr-HR" sz="1100" dirty="0" smtClean="0"/>
              <a:t>Pohranjeno u SQL </a:t>
            </a:r>
            <a:r>
              <a:rPr lang="hr-HR" sz="1100" dirty="0" err="1" smtClean="0"/>
              <a:t>dumpu</a:t>
            </a:r>
            <a:endParaRPr lang="hr-HR" sz="1100" dirty="0" smtClean="0"/>
          </a:p>
          <a:p>
            <a:pPr marL="316531" indent="-316531">
              <a:lnSpc>
                <a:spcPct val="90000"/>
              </a:lnSpc>
              <a:buFontTx/>
              <a:buChar char="-"/>
            </a:pPr>
            <a:endParaRPr lang="hr-HR" sz="1100" dirty="0" smtClean="0"/>
          </a:p>
          <a:p>
            <a:pPr marL="316531" indent="-316531">
              <a:lnSpc>
                <a:spcPct val="90000"/>
              </a:lnSpc>
              <a:buFontTx/>
              <a:buChar char="-"/>
            </a:pPr>
            <a:r>
              <a:rPr lang="hr-HR" sz="1100" dirty="0" smtClean="0"/>
              <a:t>1. </a:t>
            </a:r>
            <a:r>
              <a:rPr lang="hr-HR" sz="1100" dirty="0" err="1" smtClean="0"/>
              <a:t>npr</a:t>
            </a:r>
            <a:r>
              <a:rPr lang="hr-HR" sz="1100" dirty="0" smtClean="0"/>
              <a:t>, kada bi postojala funkcija koja </a:t>
            </a:r>
            <a:r>
              <a:rPr lang="hr-HR" sz="1100" dirty="0" err="1" smtClean="0"/>
              <a:t>jednoznacno</a:t>
            </a:r>
            <a:r>
              <a:rPr lang="hr-HR" sz="1100" dirty="0" smtClean="0"/>
              <a:t> iz </a:t>
            </a:r>
            <a:r>
              <a:rPr lang="hr-HR" sz="1100" dirty="0" err="1" smtClean="0"/>
              <a:t>JMBGa</a:t>
            </a:r>
            <a:r>
              <a:rPr lang="hr-HR" sz="1100" dirty="0" smtClean="0"/>
              <a:t> stvara datum </a:t>
            </a:r>
            <a:r>
              <a:rPr lang="hr-HR" sz="1100" dirty="0" err="1" smtClean="0"/>
              <a:t>rodjenja</a:t>
            </a:r>
            <a:r>
              <a:rPr lang="hr-HR" sz="1100" dirty="0" smtClean="0"/>
              <a:t> </a:t>
            </a:r>
          </a:p>
          <a:p>
            <a:pPr marL="316531" indent="-316531">
              <a:lnSpc>
                <a:spcPct val="90000"/>
              </a:lnSpc>
              <a:buFontTx/>
              <a:buChar char="-"/>
            </a:pPr>
            <a:r>
              <a:rPr lang="hr-HR" sz="1100" dirty="0" err="1" smtClean="0"/>
              <a:t>Npr</a:t>
            </a:r>
            <a:r>
              <a:rPr lang="hr-HR" sz="1100" dirty="0" smtClean="0"/>
              <a:t>, želite unijeti današnji datum kao datum zasnivanja novog ugovora svim radnicima u autopraonici</a:t>
            </a:r>
          </a:p>
          <a:p>
            <a:pPr>
              <a:lnSpc>
                <a:spcPct val="90000"/>
              </a:lnSpc>
            </a:pPr>
            <a:r>
              <a:rPr lang="hr-HR" sz="1100" dirty="0" smtClean="0"/>
              <a:t>	- jedan </a:t>
            </a:r>
            <a:r>
              <a:rPr lang="hr-HR" sz="1100" dirty="0" err="1" smtClean="0"/>
              <a:t>update</a:t>
            </a:r>
            <a:r>
              <a:rPr lang="hr-HR" sz="1100" dirty="0" smtClean="0"/>
              <a:t> umjesto više njih</a:t>
            </a:r>
          </a:p>
          <a:p>
            <a:pPr>
              <a:lnSpc>
                <a:spcPct val="90000"/>
              </a:lnSpc>
            </a:pPr>
            <a:endParaRPr lang="hr-HR" sz="1100" dirty="0" smtClean="0"/>
          </a:p>
          <a:p>
            <a:pPr marL="158265" indent="-158265">
              <a:lnSpc>
                <a:spcPct val="90000"/>
              </a:lnSpc>
              <a:buFontTx/>
              <a:buChar char="-"/>
            </a:pPr>
            <a:r>
              <a:rPr lang="hr-HR" sz="1100" dirty="0" err="1" smtClean="0"/>
              <a:t>Npr</a:t>
            </a:r>
            <a:r>
              <a:rPr lang="hr-HR" sz="1100" dirty="0" smtClean="0"/>
              <a:t>, želite za svakog od zaposlenika postaviti okidač koji automatski postavlja </a:t>
            </a:r>
            <a:r>
              <a:rPr lang="hr-HR" sz="1100" dirty="0" err="1" smtClean="0"/>
              <a:t>datUnosa</a:t>
            </a:r>
            <a:r>
              <a:rPr lang="hr-HR" sz="1100" dirty="0" smtClean="0"/>
              <a:t> na trenutni datum </a:t>
            </a:r>
          </a:p>
          <a:p>
            <a:pPr marL="158265" indent="-158265">
              <a:lnSpc>
                <a:spcPct val="90000"/>
              </a:lnSpc>
              <a:buFontTx/>
              <a:buChar char="-"/>
            </a:pPr>
            <a:endParaRPr lang="hr-HR" sz="1100" dirty="0" smtClean="0"/>
          </a:p>
          <a:p>
            <a:pPr marL="158265" indent="-158265">
              <a:lnSpc>
                <a:spcPct val="90000"/>
              </a:lnSpc>
              <a:buFontTx/>
              <a:buChar char="-"/>
            </a:pPr>
            <a:r>
              <a:rPr lang="hr-HR" sz="1100" dirty="0" smtClean="0"/>
              <a:t>Recimo da želite izračunati aritmetičku sredinu svih unosa u bazu – treba dohvatiti brojeve, u aplikaciji napraviti izračun i vratiti rezultat na pohranu</a:t>
            </a:r>
          </a:p>
          <a:p>
            <a:pPr marL="158265" indent="-158265">
              <a:lnSpc>
                <a:spcPct val="90000"/>
              </a:lnSpc>
              <a:buFontTx/>
              <a:buChar char="-"/>
            </a:pPr>
            <a:endParaRPr lang="hr-HR" sz="2200" dirty="0" smtClean="0"/>
          </a:p>
          <a:p>
            <a:pPr lvl="1">
              <a:lnSpc>
                <a:spcPct val="90000"/>
              </a:lnSpc>
            </a:pPr>
            <a:endParaRPr lang="hr-HR" sz="2200"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8393B359-6188-4F62-8F49-4F5E35159BCE}" type="slidenum">
              <a:rPr lang="hr-HR" smtClean="0"/>
              <a:pPr/>
              <a:t>3</a:t>
            </a:fld>
            <a:endParaRPr lang="hr-H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391105E4-9E70-4B8C-B294-1B0219D99967}"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276A4-2E65-42A7-870F-A84633840AFF}" type="slidenum">
              <a:rPr lang="hr-HR"/>
              <a:pPr/>
              <a:t>5</a:t>
            </a:fld>
            <a:endParaRPr lang="hr-HR"/>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6DBA7-FB3B-4AD5-8345-BFDF38A3C77F}" type="slidenum">
              <a:rPr lang="hr-HR"/>
              <a:pPr/>
              <a:t>6</a:t>
            </a:fld>
            <a:endParaRPr lang="hr-HR"/>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6894D-A9EE-45C9-A4E9-F489DDFC89C3}" type="slidenum">
              <a:rPr lang="hr-HR"/>
              <a:pPr/>
              <a:t>7</a:t>
            </a:fld>
            <a:endParaRPr lang="hr-HR"/>
          </a:p>
        </p:txBody>
      </p:sp>
      <p:sp>
        <p:nvSpPr>
          <p:cNvPr id="751618" name="Rectangle 2"/>
          <p:cNvSpPr>
            <a:spLocks noGrp="1" noRot="1" noChangeAspect="1" noChangeArrowheads="1" noTextEdit="1"/>
          </p:cNvSpPr>
          <p:nvPr>
            <p:ph type="sldImg"/>
          </p:nvPr>
        </p:nvSpPr>
        <p:spPr>
          <a:ln/>
        </p:spPr>
      </p:sp>
      <p:sp>
        <p:nvSpPr>
          <p:cNvPr id="751619" name="Rectangle 3"/>
          <p:cNvSpPr>
            <a:spLocks noGrp="1" noChangeArrowheads="1"/>
          </p:cNvSpPr>
          <p:nvPr>
            <p:ph type="body" idx="1"/>
          </p:nvPr>
        </p:nvSpPr>
        <p:spPr/>
        <p:txBody>
          <a:bodyPr/>
          <a:lstStyle/>
          <a:p>
            <a:endParaRPr lang="sr-Latn-C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CB45E-548B-4DF0-A300-9EB6C5607B19}" type="slidenum">
              <a:rPr lang="hr-HR"/>
              <a:pPr/>
              <a:t>8</a:t>
            </a:fld>
            <a:endParaRPr lang="hr-HR"/>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r>
              <a:rPr lang="sr-Latn-CS" dirty="0" smtClean="0"/>
              <a:t>https://dev.mysql.com/doc/refman/5.7/en/set.html</a:t>
            </a:r>
          </a:p>
          <a:p>
            <a:endParaRPr lang="sr-Latn-CS" dirty="0" smtClean="0"/>
          </a:p>
          <a:p>
            <a:r>
              <a:rPr lang="sr-Latn-CS" dirty="0" smtClean="0"/>
              <a:t>https://dev.mysql.com/doc/refman/5.7/en/enum.html</a:t>
            </a:r>
            <a:endParaRPr lang="sr-Latn-C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045EA-3140-42E1-AAF0-D359845256D4}" type="slidenum">
              <a:rPr lang="hr-HR"/>
              <a:pPr/>
              <a:t>9</a:t>
            </a:fld>
            <a:endParaRPr lang="hr-HR"/>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r>
              <a:rPr lang="sr-Latn-CS" dirty="0" smtClean="0"/>
              <a:t>Primjeri za 4,5,6</a:t>
            </a:r>
          </a:p>
          <a:p>
            <a:endParaRPr lang="sr-Latn-C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7E74D-33DE-47A6-BA7D-807595384457}" type="slidenum">
              <a:rPr lang="hr-HR"/>
              <a:pPr/>
              <a:t>10</a:t>
            </a:fld>
            <a:endParaRPr lang="hr-HR"/>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sr-Latn-C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700E6-2111-48D2-89EA-4FEA2AFAF5E6}" type="slidenum">
              <a:rPr lang="hr-HR"/>
              <a:pPr/>
              <a:t>11</a:t>
            </a:fld>
            <a:endParaRPr lang="hr-HR"/>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sr-Latn-C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descr="naslovna.jpg"/>
          <p:cNvPicPr>
            <a:picLocks noChangeAspect="1"/>
          </p:cNvPicPr>
          <p:nvPr userDrawn="1"/>
        </p:nvPicPr>
        <p:blipFill>
          <a:blip r:embed="rId2" cstate="print"/>
          <a:stretch>
            <a:fillRect/>
          </a:stretch>
        </p:blipFill>
        <p:spPr>
          <a:xfrm>
            <a:off x="-252536" y="0"/>
            <a:ext cx="9396536" cy="6858000"/>
          </a:xfrm>
          <a:prstGeom prst="rect">
            <a:avLst/>
          </a:prstGeom>
        </p:spPr>
      </p:pic>
      <p:sp>
        <p:nvSpPr>
          <p:cNvPr id="2" name="Title 1"/>
          <p:cNvSpPr>
            <a:spLocks noGrp="1"/>
          </p:cNvSpPr>
          <p:nvPr>
            <p:ph type="ctrTitle"/>
          </p:nvPr>
        </p:nvSpPr>
        <p:spPr>
          <a:xfrm>
            <a:off x="3048000" y="957601"/>
            <a:ext cx="7772400" cy="860425"/>
          </a:xfrm>
        </p:spPr>
        <p:txBody>
          <a:bodyPr anchor="b" anchorCtr="0"/>
          <a:lstStyle>
            <a:lvl1pPr algn="l">
              <a:buFontTx/>
              <a:buNone/>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66600" y="1676400"/>
            <a:ext cx="7753800" cy="175260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81582BD6-FC20-4557-852B-8433F8572D30}" type="slidenum">
              <a:rPr lang="en-US" smtClean="0"/>
              <a:pPr/>
              <a:t>‹#›</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9906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87" y="1295401"/>
            <a:ext cx="2855913" cy="4373563"/>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fld id="{81582BD6-FC20-4557-852B-8433F8572D30}" type="slidenum">
              <a:rPr lang="en-US" smtClean="0"/>
              <a:pPr/>
              <a:t>‹#›</a:t>
            </a:fld>
            <a:endParaRPr lang="en-US" dirty="0"/>
          </a:p>
        </p:txBody>
      </p:sp>
      <p:sp>
        <p:nvSpPr>
          <p:cNvPr id="13" name="Footer Placeholder 12"/>
          <p:cNvSpPr>
            <a:spLocks noGrp="1"/>
          </p:cNvSpPr>
          <p:nvPr>
            <p:ph type="ftr" sz="quarter" idx="15"/>
          </p:nvPr>
        </p:nvSpPr>
        <p:spPr/>
        <p:txBody>
          <a:bodyPr/>
          <a:lstStyle/>
          <a:p>
            <a:endParaRPr lang="en-US" dirty="0"/>
          </a:p>
        </p:txBody>
      </p:sp>
      <p:sp>
        <p:nvSpPr>
          <p:cNvPr id="14" name="Title 13"/>
          <p:cNvSpPr>
            <a:spLocks noGrp="1"/>
          </p:cNvSpPr>
          <p:nvPr>
            <p:ph type="title"/>
          </p:nvPr>
        </p:nvSpPr>
        <p:spPr>
          <a:xfrm>
            <a:off x="228600" y="76200"/>
            <a:ext cx="8229600" cy="639763"/>
          </a:xfrm>
        </p:spPr>
        <p:txBody>
          <a:bodyPr/>
          <a:lstStyle/>
          <a:p>
            <a:r>
              <a:rPr lang="en-US" smtClean="0"/>
              <a:t>Click to edit Master title style</a:t>
            </a:r>
            <a:endParaRPr lang="en-US" dirty="0"/>
          </a:p>
        </p:txBody>
      </p:sp>
      <p:sp>
        <p:nvSpPr>
          <p:cNvPr id="15" name="Text Placeholder 10"/>
          <p:cNvSpPr>
            <a:spLocks noGrp="1"/>
          </p:cNvSpPr>
          <p:nvPr>
            <p:ph type="body" sz="quarter" idx="13"/>
          </p:nvPr>
        </p:nvSpPr>
        <p:spPr>
          <a:xfrm>
            <a:off x="435600" y="593400"/>
            <a:ext cx="8251200" cy="457200"/>
          </a:xfrm>
        </p:spPr>
        <p:txBody>
          <a:bodyPr>
            <a:normAutofit/>
          </a:bodyPr>
          <a:lstStyle>
            <a:lvl1pPr>
              <a:buFontTx/>
              <a:buNone/>
              <a:defRPr sz="2400"/>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contac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5111750" cy="467836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62600" y="1524000"/>
            <a:ext cx="2855913" cy="4373563"/>
          </a:xfrm>
        </p:spPr>
        <p:txBody>
          <a:bodyPr/>
          <a:lstStyle>
            <a:lvl1pPr marL="0" indent="0">
              <a:lnSpc>
                <a:spcPts val="1600"/>
              </a:lnSpc>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fld id="{81582BD6-FC20-4557-852B-8433F8572D30}" type="slidenum">
              <a:rPr lang="en-US" smtClean="0"/>
              <a:pPr/>
              <a:t>‹#›</a:t>
            </a:fld>
            <a:endParaRPr lang="en-US" dirty="0"/>
          </a:p>
        </p:txBody>
      </p:sp>
      <p:sp>
        <p:nvSpPr>
          <p:cNvPr id="13" name="Footer Placeholder 12"/>
          <p:cNvSpPr>
            <a:spLocks noGrp="1"/>
          </p:cNvSpPr>
          <p:nvPr>
            <p:ph type="ftr" sz="quarter" idx="15"/>
          </p:nvPr>
        </p:nvSpPr>
        <p:spPr/>
        <p:txBody>
          <a:bodyPr/>
          <a:lstStyle/>
          <a:p>
            <a:endParaRPr lang="en-US" dirty="0"/>
          </a:p>
        </p:txBody>
      </p:sp>
      <p:sp>
        <p:nvSpPr>
          <p:cNvPr id="14" name="Title 13"/>
          <p:cNvSpPr>
            <a:spLocks noGrp="1"/>
          </p:cNvSpPr>
          <p:nvPr>
            <p:ph type="title"/>
          </p:nvPr>
        </p:nvSpPr>
        <p:spPr>
          <a:xfrm>
            <a:off x="0" y="457200"/>
            <a:ext cx="6858000" cy="639763"/>
          </a:xfrm>
        </p:spPr>
        <p:txBody>
          <a:bodyPr/>
          <a:lstStyle>
            <a:lvl1pPr>
              <a:defRPr sz="2800">
                <a:solidFill>
                  <a:schemeClr val="tx1">
                    <a:lumMod val="75000"/>
                    <a:lumOff val="25000"/>
                  </a:schemeClr>
                </a:solidFill>
              </a:defRPr>
            </a:lvl1pPr>
          </a:lstStyle>
          <a:p>
            <a:r>
              <a:rPr lang="en-US" smtClean="0"/>
              <a:t>Click to edit Master title style</a:t>
            </a:r>
            <a:endParaRPr lang="en-US" dirty="0"/>
          </a:p>
        </p:txBody>
      </p:sp>
      <p:sp>
        <p:nvSpPr>
          <p:cNvPr id="15" name="Text Placeholder 10"/>
          <p:cNvSpPr>
            <a:spLocks noGrp="1"/>
          </p:cNvSpPr>
          <p:nvPr>
            <p:ph type="body" sz="quarter" idx="13"/>
          </p:nvPr>
        </p:nvSpPr>
        <p:spPr>
          <a:xfrm>
            <a:off x="210600" y="974400"/>
            <a:ext cx="6876000" cy="457200"/>
          </a:xfrm>
        </p:spPr>
        <p:txBody>
          <a:bodyPr>
            <a:normAutofit/>
          </a:bodyPr>
          <a:lstStyle>
            <a:lvl1pPr>
              <a:buFontTx/>
              <a:buNone/>
              <a:defRPr sz="2000">
                <a:solidFill>
                  <a:schemeClr val="tx1">
                    <a:lumMod val="75000"/>
                    <a:lumOff val="25000"/>
                  </a:schemeClr>
                </a:solidFill>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477000" y="4038600"/>
            <a:ext cx="3017951" cy="3219147"/>
          </a:xfrm>
          <a:prstGeom prst="rect">
            <a:avLst/>
          </a:prstGeom>
        </p:spPr>
      </p:pic>
      <p:sp>
        <p:nvSpPr>
          <p:cNvPr id="2" name="Title 1"/>
          <p:cNvSpPr>
            <a:spLocks noGrp="1"/>
          </p:cNvSpPr>
          <p:nvPr>
            <p:ph type="title"/>
          </p:nvPr>
        </p:nvSpPr>
        <p:spPr>
          <a:xfrm>
            <a:off x="4953000" y="4724400"/>
            <a:ext cx="3962400" cy="338139"/>
          </a:xfrm>
        </p:spPr>
        <p:txBody>
          <a:bodyPr anchor="b"/>
          <a:lstStyle>
            <a:lvl1pPr algn="l">
              <a:defRPr sz="1800" b="1"/>
            </a:lvl1pPr>
          </a:lstStyle>
          <a:p>
            <a:r>
              <a:rPr lang="en-US" smtClean="0"/>
              <a:t>Click to edit Master title style</a:t>
            </a:r>
            <a:endParaRPr lang="en-US" dirty="0"/>
          </a:p>
        </p:txBody>
      </p:sp>
      <p:sp>
        <p:nvSpPr>
          <p:cNvPr id="3" name="Picture Placeholder 2"/>
          <p:cNvSpPr>
            <a:spLocks noGrp="1"/>
          </p:cNvSpPr>
          <p:nvPr>
            <p:ph type="pic" idx="1"/>
          </p:nvPr>
        </p:nvSpPr>
        <p:spPr>
          <a:xfrm>
            <a:off x="1143000" y="304800"/>
            <a:ext cx="6934200" cy="4267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953000" y="5029201"/>
            <a:ext cx="3962400" cy="804863"/>
          </a:xfrm>
        </p:spPr>
        <p:txBody>
          <a:bodyPr>
            <a:normAutofit/>
          </a:bodyPr>
          <a:lstStyle>
            <a:lvl1pPr marL="0" indent="0">
              <a:lnSpc>
                <a:spcPts val="1400"/>
              </a:lnSpc>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p:cNvSpPr>
          <p:nvPr>
            <p:ph type="sldNum" sz="quarter" idx="10"/>
          </p:nvPr>
        </p:nvSpPr>
        <p:spPr/>
        <p:txBody>
          <a:bodyPr/>
          <a:lstStyle/>
          <a:p>
            <a:fld id="{81582BD6-FC20-4557-852B-8433F8572D30}" type="slidenum">
              <a:rPr lang="en-US" smtClean="0"/>
              <a:pPr/>
              <a:t>‹#›</a:t>
            </a:fld>
            <a:endParaRPr lang="en-US" dirty="0"/>
          </a:p>
        </p:txBody>
      </p:sp>
      <p:sp>
        <p:nvSpPr>
          <p:cNvPr id="9" name="Footer Placeholder 8"/>
          <p:cNvSpPr>
            <a:spLocks noGrp="1"/>
          </p:cNvSpPr>
          <p:nvPr>
            <p:ph type="ftr" sz="quarter" idx="11"/>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81582BD6-FC20-4557-852B-8433F8572D3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503239"/>
            <a:ext cx="1219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03237"/>
            <a:ext cx="7162800" cy="6278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TextBox 7"/>
          <p:cNvSpPr txBox="1"/>
          <p:nvPr userDrawn="1"/>
        </p:nvSpPr>
        <p:spPr>
          <a:xfrm>
            <a:off x="179512" y="6525344"/>
            <a:ext cx="1296144" cy="332656"/>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fld id="{B1A71DE1-E9D6-4B7D-BA14-AE79F596C660}" type="slidenum">
              <a:rPr kumimoji="0" lang="hr-HR" sz="1600" b="1" i="0" u="none" strike="noStrike" kern="1200" cap="none" spc="0" normalizeH="0" baseline="0" noProof="0" smtClean="0">
                <a:ln>
                  <a:noFill/>
                </a:ln>
                <a:solidFill>
                  <a:schemeClr val="bg2"/>
                </a:solidFill>
                <a:effectLst/>
                <a:uLnTx/>
                <a:uFillTx/>
                <a:latin typeface="+mn-lt"/>
                <a:ea typeface="+mj-ea"/>
                <a:cs typeface="+mj-cs"/>
              </a:rPr>
              <a:pPr marL="0" marR="0" indent="0" algn="l" defTabSz="914400" rtl="0" eaLnBrk="1" fontAlgn="auto" latinLnBrk="0" hangingPunct="1">
                <a:lnSpc>
                  <a:spcPct val="100000"/>
                </a:lnSpc>
                <a:spcBef>
                  <a:spcPct val="0"/>
                </a:spcBef>
                <a:spcAft>
                  <a:spcPts val="0"/>
                </a:spcAft>
                <a:buClrTx/>
                <a:buSzTx/>
                <a:buFontTx/>
                <a:buNone/>
                <a:tabLst/>
              </a:pPr>
              <a:t>‹#›</a:t>
            </a:fld>
            <a:r>
              <a:rPr kumimoji="0" lang="hr-HR" sz="1600" b="1" i="0" u="none" strike="noStrike" kern="1200" cap="none" spc="0" normalizeH="0" baseline="0" noProof="0" dirty="0" smtClean="0">
                <a:ln>
                  <a:noFill/>
                </a:ln>
                <a:solidFill>
                  <a:schemeClr val="bg2"/>
                </a:solidFill>
                <a:effectLst/>
                <a:uLnTx/>
                <a:uFillTx/>
                <a:latin typeface="+mn-lt"/>
                <a:ea typeface="+mj-ea"/>
                <a:cs typeface="+mj-cs"/>
              </a:rPr>
              <a:t> / 29</a:t>
            </a:r>
          </a:p>
        </p:txBody>
      </p:sp>
    </p:spTree>
    <p:extLst>
      <p:ext uri="{BB962C8B-B14F-4D97-AF65-F5344CB8AC3E}">
        <p14:creationId xmlns="" xmlns:p14="http://schemas.microsoft.com/office/powerpoint/2010/main" val="36434032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399"/>
            <a:ext cx="8305800" cy="4525965"/>
          </a:xfrm>
        </p:spPr>
        <p:txBody>
          <a:bodyPr/>
          <a:lstStyle>
            <a:lvl1pPr marL="173038" indent="-173038">
              <a:lnSpc>
                <a:spcPts val="2600"/>
              </a:lnSpc>
              <a:buFont typeface="Arial" pitchFamily="34" charset="0"/>
              <a:buChar char="•"/>
              <a:defRPr sz="2400" b="0">
                <a:solidFill>
                  <a:schemeClr val="accent2"/>
                </a:solidFill>
              </a:defRPr>
            </a:lvl1pPr>
            <a:lvl2pPr marL="684213" indent="-227013">
              <a:lnSpc>
                <a:spcPts val="2600"/>
              </a:lnSpc>
              <a:defRPr sz="2000">
                <a:solidFill>
                  <a:schemeClr val="accent2"/>
                </a:solidFill>
              </a:defRPr>
            </a:lvl2pPr>
            <a:lvl3pPr marL="1087438" indent="-173038">
              <a:lnSpc>
                <a:spcPts val="2600"/>
              </a:lnSpc>
              <a:defRPr sz="1800">
                <a:solidFill>
                  <a:schemeClr val="accent2"/>
                </a:solidFill>
              </a:defRPr>
            </a:lvl3pPr>
            <a:lvl4pPr marL="1541463" indent="-169863">
              <a:lnSpc>
                <a:spcPts val="2600"/>
              </a:lnSpc>
              <a:defRPr sz="1600">
                <a:solidFill>
                  <a:schemeClr val="accent2"/>
                </a:solidFill>
              </a:defRPr>
            </a:lvl4pPr>
            <a:lvl5pPr marL="2001838" indent="-173038">
              <a:lnSpc>
                <a:spcPts val="2600"/>
              </a:lnSpc>
              <a:defRPr sz="1400">
                <a:solidFill>
                  <a:schemeClr val="accent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381000" y="669600"/>
            <a:ext cx="8251200" cy="457200"/>
          </a:xfrm>
        </p:spPr>
        <p:txBody>
          <a:bodyPr>
            <a:normAutofit/>
          </a:bodyPr>
          <a:lstStyle>
            <a:lvl1pPr>
              <a:buFontTx/>
              <a:buNone/>
              <a:defRPr sz="2400">
                <a:solidFill>
                  <a:schemeClr val="accent2"/>
                </a:solidFill>
              </a:defRPr>
            </a:lvl1pPr>
          </a:lstStyle>
          <a:p>
            <a:pPr lvl="0"/>
            <a:r>
              <a:rPr lang="en-US" smtClean="0"/>
              <a:t>Click to edit Master text styles</a:t>
            </a:r>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dirty="0"/>
          </a:p>
        </p:txBody>
      </p:sp>
      <p:sp>
        <p:nvSpPr>
          <p:cNvPr id="12" name="Slide Number Placeholder 5"/>
          <p:cNvSpPr>
            <a:spLocks noGrp="1"/>
          </p:cNvSpPr>
          <p:nvPr>
            <p:ph type="sldNum" sz="quarter" idx="4"/>
          </p:nvPr>
        </p:nvSpPr>
        <p:spPr>
          <a:xfrm>
            <a:off x="0" y="64928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81582BD6-FC20-4557-852B-8433F8572D30}" type="slidenum">
              <a:rPr lang="en-US" smtClean="0"/>
              <a:pPr/>
              <a:t>‹#›</a:t>
            </a:fld>
            <a:endParaRPr lang="en-US" dirty="0"/>
          </a:p>
        </p:txBody>
      </p:sp>
      <p:sp>
        <p:nvSpPr>
          <p:cNvPr id="16" name="Title 15"/>
          <p:cNvSpPr>
            <a:spLocks noGrp="1"/>
          </p:cNvSpPr>
          <p:nvPr>
            <p:ph type="title"/>
          </p:nvPr>
        </p:nvSpPr>
        <p:spPr>
          <a:xfrm>
            <a:off x="152400" y="152400"/>
            <a:ext cx="8229600" cy="639763"/>
          </a:xfrm>
        </p:spPr>
        <p:txBody>
          <a:bodyPr/>
          <a:lstStyle>
            <a:lvl1pPr>
              <a:defRPr>
                <a:solidFill>
                  <a:schemeClr val="accent2"/>
                </a:solidFill>
              </a:defRPr>
            </a:lvl1pPr>
          </a:lstStyle>
          <a:p>
            <a:r>
              <a:rPr lang="en-US" smtClean="0"/>
              <a:t>Click to edit Master title style</a:t>
            </a:r>
            <a:endParaRPr lang="en-US" dirty="0"/>
          </a:p>
        </p:txBody>
      </p:sp>
      <p:sp>
        <p:nvSpPr>
          <p:cNvPr id="7" name="TextBox 6"/>
          <p:cNvSpPr txBox="1"/>
          <p:nvPr userDrawn="1"/>
        </p:nvSpPr>
        <p:spPr>
          <a:xfrm>
            <a:off x="179512" y="6525344"/>
            <a:ext cx="1296144" cy="332656"/>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fld id="{B1A71DE1-E9D6-4B7D-BA14-AE79F596C660}" type="slidenum">
              <a:rPr kumimoji="0" lang="hr-HR" sz="1600" b="1" i="0" u="none" strike="noStrike" kern="1200" cap="none" spc="0" normalizeH="0" baseline="0" noProof="0" smtClean="0">
                <a:ln>
                  <a:noFill/>
                </a:ln>
                <a:solidFill>
                  <a:schemeClr val="bg2"/>
                </a:solidFill>
                <a:effectLst/>
                <a:uLnTx/>
                <a:uFillTx/>
                <a:latin typeface="+mn-lt"/>
                <a:ea typeface="+mj-ea"/>
                <a:cs typeface="+mj-cs"/>
              </a:rPr>
              <a:pPr marL="0" marR="0" indent="0" algn="l" defTabSz="914400" rtl="0" eaLnBrk="1" fontAlgn="auto" latinLnBrk="0" hangingPunct="1">
                <a:lnSpc>
                  <a:spcPct val="100000"/>
                </a:lnSpc>
                <a:spcBef>
                  <a:spcPct val="0"/>
                </a:spcBef>
                <a:spcAft>
                  <a:spcPts val="0"/>
                </a:spcAft>
                <a:buClrTx/>
                <a:buSzTx/>
                <a:buFontTx/>
                <a:buNone/>
                <a:tabLst/>
              </a:pPr>
              <a:t>‹#›</a:t>
            </a:fld>
            <a:r>
              <a:rPr kumimoji="0" lang="hr-HR" sz="1600" b="1" i="0" u="none" strike="noStrike" kern="1200" cap="none" spc="0" normalizeH="0" baseline="0" noProof="0" dirty="0" smtClean="0">
                <a:ln>
                  <a:noFill/>
                </a:ln>
                <a:solidFill>
                  <a:schemeClr val="bg2"/>
                </a:solidFill>
                <a:effectLst/>
                <a:uLnTx/>
                <a:uFillTx/>
                <a:latin typeface="+mn-lt"/>
                <a:ea typeface="+mj-ea"/>
                <a:cs typeface="+mj-cs"/>
              </a:rPr>
              <a:t> / 35</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Summar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1582BD6-FC20-4557-852B-8433F8572D30}" type="slidenum">
              <a:rPr lang="en-US" smtClean="0"/>
              <a:pPr/>
              <a:t>‹#›</a:t>
            </a:fld>
            <a:endParaRPr lang="en-US" dirty="0"/>
          </a:p>
        </p:txBody>
      </p:sp>
      <p:sp>
        <p:nvSpPr>
          <p:cNvPr id="9" name="Text Placeholder 8"/>
          <p:cNvSpPr>
            <a:spLocks noGrp="1"/>
          </p:cNvSpPr>
          <p:nvPr>
            <p:ph type="body" sz="quarter" idx="15"/>
          </p:nvPr>
        </p:nvSpPr>
        <p:spPr>
          <a:xfrm>
            <a:off x="381000" y="3130200"/>
            <a:ext cx="6629400" cy="838200"/>
          </a:xfrm>
        </p:spPr>
        <p:txBody>
          <a:bodyPr>
            <a:normAutofit/>
          </a:bodyPr>
          <a:lstStyle>
            <a:lvl1pPr marL="57150" indent="0">
              <a:buFontTx/>
              <a:buNone/>
              <a:defRPr sz="1800" baseline="0"/>
            </a:lvl1pPr>
          </a:lstStyle>
          <a:p>
            <a:pPr lvl="0"/>
            <a:r>
              <a:rPr lang="en-US" smtClean="0"/>
              <a:t>Click to edit Master text styles</a:t>
            </a:r>
          </a:p>
        </p:txBody>
      </p:sp>
      <p:sp>
        <p:nvSpPr>
          <p:cNvPr id="7" name="Title 6"/>
          <p:cNvSpPr>
            <a:spLocks noGrp="1"/>
          </p:cNvSpPr>
          <p:nvPr>
            <p:ph type="title"/>
          </p:nvPr>
        </p:nvSpPr>
        <p:spPr>
          <a:xfrm>
            <a:off x="152400" y="152400"/>
            <a:ext cx="8229600" cy="639763"/>
          </a:xfrm>
        </p:spPr>
        <p:txBody>
          <a:bodyPr/>
          <a:lstStyle/>
          <a:p>
            <a:r>
              <a:rPr lang="en-US" smtClean="0"/>
              <a:t>Click to edit Master title style</a:t>
            </a:r>
            <a:endParaRPr lang="en-US" dirty="0"/>
          </a:p>
        </p:txBody>
      </p:sp>
      <p:sp>
        <p:nvSpPr>
          <p:cNvPr id="8" name="Text Placeholder 10"/>
          <p:cNvSpPr>
            <a:spLocks noGrp="1"/>
          </p:cNvSpPr>
          <p:nvPr>
            <p:ph type="body" sz="quarter" idx="13"/>
          </p:nvPr>
        </p:nvSpPr>
        <p:spPr>
          <a:xfrm>
            <a:off x="359400" y="669600"/>
            <a:ext cx="8251200" cy="457200"/>
          </a:xfrm>
        </p:spPr>
        <p:txBody>
          <a:bodyPr>
            <a:normAutofit/>
          </a:bodyPr>
          <a:lstStyle>
            <a:lvl1pPr>
              <a:buFontTx/>
              <a:buNone/>
              <a:defRPr sz="2400"/>
            </a:lvl1pPr>
          </a:lstStyle>
          <a:p>
            <a:pPr lvl="0"/>
            <a:r>
              <a:rPr lang="en-US" smtClean="0"/>
              <a:t>Click to edit Master text styles</a:t>
            </a:r>
          </a:p>
        </p:txBody>
      </p:sp>
      <p:sp>
        <p:nvSpPr>
          <p:cNvPr id="12" name="Text Placeholder 8"/>
          <p:cNvSpPr>
            <a:spLocks noGrp="1"/>
          </p:cNvSpPr>
          <p:nvPr>
            <p:ph type="body" sz="quarter" idx="16"/>
          </p:nvPr>
        </p:nvSpPr>
        <p:spPr>
          <a:xfrm>
            <a:off x="381000" y="1711800"/>
            <a:ext cx="6629400" cy="838200"/>
          </a:xfrm>
        </p:spPr>
        <p:txBody>
          <a:bodyPr>
            <a:normAutofit/>
          </a:bodyPr>
          <a:lstStyle>
            <a:lvl1pPr marL="57150" indent="0">
              <a:buFontTx/>
              <a:buNone/>
              <a:defRPr sz="1800" baseline="0"/>
            </a:lvl1pPr>
          </a:lstStyle>
          <a:p>
            <a:pPr lvl="0"/>
            <a:r>
              <a:rPr lang="en-US" smtClean="0"/>
              <a:t>Click to edit Master text styles</a:t>
            </a:r>
          </a:p>
        </p:txBody>
      </p:sp>
      <p:sp>
        <p:nvSpPr>
          <p:cNvPr id="14" name="Text Placeholder 8"/>
          <p:cNvSpPr>
            <a:spLocks noGrp="1"/>
          </p:cNvSpPr>
          <p:nvPr>
            <p:ph type="body" sz="quarter" idx="17"/>
          </p:nvPr>
        </p:nvSpPr>
        <p:spPr>
          <a:xfrm>
            <a:off x="381000" y="2421000"/>
            <a:ext cx="6629400" cy="838200"/>
          </a:xfrm>
        </p:spPr>
        <p:txBody>
          <a:bodyPr>
            <a:normAutofit/>
          </a:bodyPr>
          <a:lstStyle>
            <a:lvl1pPr marL="57150" indent="0">
              <a:buFontTx/>
              <a:buNone/>
              <a:defRPr sz="1800" baseline="0"/>
            </a:lvl1pPr>
          </a:lstStyle>
          <a:p>
            <a:pPr lvl="0"/>
            <a:r>
              <a:rPr lang="en-US" smtClean="0"/>
              <a:t>Click to edit Master text styles</a:t>
            </a:r>
          </a:p>
        </p:txBody>
      </p:sp>
      <p:sp>
        <p:nvSpPr>
          <p:cNvPr id="15" name="Text Placeholder 8"/>
          <p:cNvSpPr>
            <a:spLocks noGrp="1"/>
          </p:cNvSpPr>
          <p:nvPr>
            <p:ph type="body" sz="quarter" idx="18"/>
          </p:nvPr>
        </p:nvSpPr>
        <p:spPr>
          <a:xfrm>
            <a:off x="381000" y="3769200"/>
            <a:ext cx="6629400" cy="838200"/>
          </a:xfrm>
        </p:spPr>
        <p:txBody>
          <a:bodyPr>
            <a:normAutofit/>
          </a:bodyPr>
          <a:lstStyle>
            <a:lvl1pPr marL="57150" indent="0">
              <a:buFontTx/>
              <a:buNone/>
              <a:defRPr sz="1800" baseline="0"/>
            </a:lvl1pPr>
          </a:lstStyle>
          <a:p>
            <a:pPr lvl="0"/>
            <a:r>
              <a:rPr lang="en-US" smtClean="0"/>
              <a:t>Click to edit Master text styles</a:t>
            </a:r>
          </a:p>
        </p:txBody>
      </p:sp>
      <p:sp>
        <p:nvSpPr>
          <p:cNvPr id="16" name="Text Placeholder 8"/>
          <p:cNvSpPr>
            <a:spLocks noGrp="1"/>
          </p:cNvSpPr>
          <p:nvPr>
            <p:ph type="body" sz="quarter" idx="19"/>
          </p:nvPr>
        </p:nvSpPr>
        <p:spPr>
          <a:xfrm>
            <a:off x="381000" y="4478400"/>
            <a:ext cx="6629400" cy="838200"/>
          </a:xfrm>
        </p:spPr>
        <p:txBody>
          <a:bodyPr>
            <a:normAutofit/>
          </a:bodyPr>
          <a:lstStyle>
            <a:lvl1pPr marL="57150" indent="0">
              <a:buFontTx/>
              <a:buNone/>
              <a:defRPr sz="1800" baseline="0"/>
            </a:lvl1pPr>
          </a:lstStyle>
          <a:p>
            <a:pPr lvl="0"/>
            <a:r>
              <a:rPr lang="en-US" smtClean="0"/>
              <a:t>Click to edit Master text styles</a:t>
            </a:r>
          </a:p>
        </p:txBody>
      </p:sp>
      <p:sp>
        <p:nvSpPr>
          <p:cNvPr id="17" name="Text Placeholder 8"/>
          <p:cNvSpPr>
            <a:spLocks noGrp="1"/>
          </p:cNvSpPr>
          <p:nvPr>
            <p:ph type="body" sz="quarter" idx="20"/>
          </p:nvPr>
        </p:nvSpPr>
        <p:spPr>
          <a:xfrm>
            <a:off x="381000" y="5257800"/>
            <a:ext cx="6629400" cy="838200"/>
          </a:xfrm>
        </p:spPr>
        <p:txBody>
          <a:bodyPr>
            <a:normAutofit/>
          </a:bodyPr>
          <a:lstStyle>
            <a:lvl1pPr marL="57150" indent="0">
              <a:buFontTx/>
              <a:buNone/>
              <a:defRPr sz="1800" baseline="0"/>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71788"/>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685800" y="1371601"/>
            <a:ext cx="7772400" cy="1500187"/>
          </a:xfrm>
        </p:spPr>
        <p:txBody>
          <a:bodyPr anchor="b"/>
          <a:lstStyle>
            <a:lvl1pPr marL="0" indent="0">
              <a:buNone/>
              <a:defRPr sz="2000">
                <a:solidFill>
                  <a:schemeClr val="bg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Slide Number Placeholder 9"/>
          <p:cNvSpPr>
            <a:spLocks noGrp="1"/>
          </p:cNvSpPr>
          <p:nvPr>
            <p:ph type="sldNum" sz="quarter" idx="10"/>
          </p:nvPr>
        </p:nvSpPr>
        <p:spPr/>
        <p:txBody>
          <a:bodyPr/>
          <a:lstStyle/>
          <a:p>
            <a:fld id="{81582BD6-FC20-4557-852B-8433F8572D30}" type="slidenum">
              <a:rPr lang="en-US" smtClean="0"/>
              <a:pPr/>
              <a:t>‹#›</a:t>
            </a:fld>
            <a:endParaRPr lang="en-US" dirty="0"/>
          </a:p>
        </p:txBody>
      </p:sp>
      <p:sp>
        <p:nvSpPr>
          <p:cNvPr id="11" name="Footer Placeholder 10"/>
          <p:cNvSpPr>
            <a:spLocks noGrp="1"/>
          </p:cNvSpPr>
          <p:nvPr>
            <p:ph type="ftr" sz="quarter" idx="11"/>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295401"/>
            <a:ext cx="4038600" cy="4525964"/>
          </a:xfrm>
        </p:spPr>
        <p:txBody>
          <a:bodyPr/>
          <a:lstStyle>
            <a:lvl1pPr>
              <a:buClr>
                <a:schemeClr val="tx1">
                  <a:lumMod val="75000"/>
                  <a:lumOff val="25000"/>
                </a:schemeClr>
              </a:buClr>
              <a:defRPr sz="2400"/>
            </a:lvl1pPr>
            <a:lvl2pPr>
              <a:buClr>
                <a:schemeClr val="tx1">
                  <a:lumMod val="75000"/>
                  <a:lumOff val="25000"/>
                </a:schemeClr>
              </a:buClr>
              <a:defRPr sz="2000"/>
            </a:lvl2pPr>
            <a:lvl3pPr>
              <a:buClr>
                <a:schemeClr val="tx1">
                  <a:lumMod val="75000"/>
                  <a:lumOff val="25000"/>
                </a:schemeClr>
              </a:buClr>
              <a:defRPr sz="2000"/>
            </a:lvl3pPr>
            <a:lvl4pPr>
              <a:buClr>
                <a:schemeClr val="tx1">
                  <a:lumMod val="75000"/>
                  <a:lumOff val="25000"/>
                </a:schemeClr>
              </a:buClr>
              <a:defRPr sz="1800"/>
            </a:lvl4pPr>
            <a:lvl5pPr>
              <a:buClr>
                <a:schemeClr val="tx1">
                  <a:lumMod val="75000"/>
                  <a:lumOff val="25000"/>
                </a:schemeClr>
              </a:buCl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5800" y="1295401"/>
            <a:ext cx="4038600" cy="4525964"/>
          </a:xfrm>
        </p:spPr>
        <p:txBody>
          <a:bodyPr/>
          <a:lstStyle>
            <a:lvl1pPr>
              <a:buClr>
                <a:schemeClr val="tx1">
                  <a:lumMod val="75000"/>
                  <a:lumOff val="25000"/>
                </a:schemeClr>
              </a:buClr>
              <a:defRPr sz="2400"/>
            </a:lvl1pPr>
            <a:lvl2pPr>
              <a:buClr>
                <a:schemeClr val="tx1">
                  <a:lumMod val="75000"/>
                  <a:lumOff val="25000"/>
                </a:schemeClr>
              </a:buClr>
              <a:defRPr sz="2000"/>
            </a:lvl2pPr>
            <a:lvl3pPr>
              <a:buClr>
                <a:schemeClr val="tx1">
                  <a:lumMod val="75000"/>
                  <a:lumOff val="25000"/>
                </a:schemeClr>
              </a:buClr>
              <a:defRPr sz="2000"/>
            </a:lvl3pPr>
            <a:lvl4pPr>
              <a:buClr>
                <a:schemeClr val="tx1">
                  <a:lumMod val="75000"/>
                  <a:lumOff val="25000"/>
                </a:schemeClr>
              </a:buClr>
              <a:defRPr sz="1800"/>
            </a:lvl4pPr>
            <a:lvl5pPr>
              <a:buClr>
                <a:schemeClr val="tx1">
                  <a:lumMod val="75000"/>
                  <a:lumOff val="25000"/>
                </a:schemeClr>
              </a:buCl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4"/>
          </p:nvPr>
        </p:nvSpPr>
        <p:spPr>
          <a:xfrm>
            <a:off x="457200" y="6638075"/>
            <a:ext cx="2133600" cy="365125"/>
          </a:xfrm>
        </p:spPr>
        <p:txBody>
          <a:bodyPr/>
          <a:lstStyle/>
          <a:p>
            <a:fld id="{81582BD6-FC20-4557-852B-8433F8572D30}" type="slidenum">
              <a:rPr lang="en-US" smtClean="0"/>
              <a:pPr/>
              <a:t>‹#›</a:t>
            </a:fld>
            <a:endParaRPr lang="en-US" dirty="0"/>
          </a:p>
        </p:txBody>
      </p:sp>
      <p:sp>
        <p:nvSpPr>
          <p:cNvPr id="10" name="Footer Placeholder 9"/>
          <p:cNvSpPr>
            <a:spLocks noGrp="1"/>
          </p:cNvSpPr>
          <p:nvPr>
            <p:ph type="ftr" sz="quarter" idx="15"/>
          </p:nvPr>
        </p:nvSpPr>
        <p:spPr/>
        <p:txBody>
          <a:bodyPr/>
          <a:lstStyle/>
          <a:p>
            <a:endParaRPr lang="en-US" dirty="0"/>
          </a:p>
        </p:txBody>
      </p:sp>
      <p:sp>
        <p:nvSpPr>
          <p:cNvPr id="12" name="Title 11"/>
          <p:cNvSpPr>
            <a:spLocks noGrp="1"/>
          </p:cNvSpPr>
          <p:nvPr>
            <p:ph type="title"/>
          </p:nvPr>
        </p:nvSpPr>
        <p:spPr>
          <a:xfrm>
            <a:off x="152400" y="152400"/>
            <a:ext cx="8229600" cy="639763"/>
          </a:xfrm>
        </p:spPr>
        <p:txBody>
          <a:bodyPr/>
          <a:lstStyle/>
          <a:p>
            <a:r>
              <a:rPr lang="en-US" smtClean="0"/>
              <a:t>Click to edit Master title style</a:t>
            </a:r>
            <a:endParaRPr lang="en-US"/>
          </a:p>
        </p:txBody>
      </p:sp>
      <p:sp>
        <p:nvSpPr>
          <p:cNvPr id="13" name="Text Placeholder 10"/>
          <p:cNvSpPr>
            <a:spLocks noGrp="1"/>
          </p:cNvSpPr>
          <p:nvPr>
            <p:ph type="body" sz="quarter" idx="13"/>
          </p:nvPr>
        </p:nvSpPr>
        <p:spPr>
          <a:xfrm>
            <a:off x="359400" y="669600"/>
            <a:ext cx="8251200" cy="457200"/>
          </a:xfrm>
        </p:spPr>
        <p:txBody>
          <a:bodyPr>
            <a:normAutofit/>
          </a:bodyPr>
          <a:lstStyle>
            <a:lvl1pPr>
              <a:buFontTx/>
              <a:buNone/>
              <a:defRPr sz="2400"/>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1582BD6-FC20-4557-852B-8433F8572D30}" type="slidenum">
              <a:rPr lang="en-US" smtClean="0"/>
              <a:pPr/>
              <a:t>‹#›</a:t>
            </a:fld>
            <a:endParaRPr lang="en-US" dirty="0"/>
          </a:p>
        </p:txBody>
      </p:sp>
      <p:sp>
        <p:nvSpPr>
          <p:cNvPr id="5" name="Content Placeholder 2"/>
          <p:cNvSpPr>
            <a:spLocks noGrp="1"/>
          </p:cNvSpPr>
          <p:nvPr>
            <p:ph sz="half" idx="1"/>
          </p:nvPr>
        </p:nvSpPr>
        <p:spPr>
          <a:xfrm>
            <a:off x="457200" y="1447801"/>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6" name="Content Placeholder 3"/>
          <p:cNvSpPr>
            <a:spLocks noGrp="1"/>
          </p:cNvSpPr>
          <p:nvPr>
            <p:ph sz="half" idx="2"/>
          </p:nvPr>
        </p:nvSpPr>
        <p:spPr>
          <a:xfrm>
            <a:off x="2971800" y="1447801"/>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9" name="Content Placeholder 2"/>
          <p:cNvSpPr>
            <a:spLocks noGrp="1"/>
          </p:cNvSpPr>
          <p:nvPr>
            <p:ph sz="half" idx="14"/>
          </p:nvPr>
        </p:nvSpPr>
        <p:spPr>
          <a:xfrm>
            <a:off x="457200" y="3048000"/>
            <a:ext cx="2362200" cy="152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0" name="Content Placeholder 3"/>
          <p:cNvSpPr>
            <a:spLocks noGrp="1"/>
          </p:cNvSpPr>
          <p:nvPr>
            <p:ph sz="half" idx="15"/>
          </p:nvPr>
        </p:nvSpPr>
        <p:spPr>
          <a:xfrm>
            <a:off x="2971800" y="3048000"/>
            <a:ext cx="5715000" cy="1524000"/>
          </a:xfrm>
        </p:spPr>
        <p:txBody>
          <a:bodyPr>
            <a:normAutofit/>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1" name="Title 10"/>
          <p:cNvSpPr>
            <a:spLocks noGrp="1"/>
          </p:cNvSpPr>
          <p:nvPr>
            <p:ph type="title"/>
          </p:nvPr>
        </p:nvSpPr>
        <p:spPr>
          <a:xfrm>
            <a:off x="152400" y="152400"/>
            <a:ext cx="8229600" cy="639763"/>
          </a:xfrm>
        </p:spPr>
        <p:txBody>
          <a:bodyPr/>
          <a:lstStyle/>
          <a:p>
            <a:r>
              <a:rPr lang="en-US" smtClean="0"/>
              <a:t>Click to edit Master title style</a:t>
            </a:r>
            <a:endParaRPr lang="en-US"/>
          </a:p>
        </p:txBody>
      </p:sp>
      <p:sp>
        <p:nvSpPr>
          <p:cNvPr id="12" name="Text Placeholder 10"/>
          <p:cNvSpPr>
            <a:spLocks noGrp="1"/>
          </p:cNvSpPr>
          <p:nvPr>
            <p:ph type="body" sz="quarter" idx="13"/>
          </p:nvPr>
        </p:nvSpPr>
        <p:spPr>
          <a:xfrm>
            <a:off x="359400" y="669600"/>
            <a:ext cx="8251200" cy="457200"/>
          </a:xfrm>
        </p:spPr>
        <p:txBody>
          <a:bodyPr>
            <a:normAutofit/>
          </a:bodyPr>
          <a:lstStyle>
            <a:lvl1pPr>
              <a:buFontTx/>
              <a:buNone/>
              <a:defRPr sz="2400"/>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1582BD6-FC20-4557-852B-8433F8572D30}" type="slidenum">
              <a:rPr lang="en-US" smtClean="0"/>
              <a:pPr/>
              <a:t>‹#›</a:t>
            </a:fld>
            <a:endParaRPr lang="en-US" dirty="0"/>
          </a:p>
        </p:txBody>
      </p:sp>
      <p:sp>
        <p:nvSpPr>
          <p:cNvPr id="9" name="Content Placeholder 2"/>
          <p:cNvSpPr>
            <a:spLocks noGrp="1"/>
          </p:cNvSpPr>
          <p:nvPr>
            <p:ph sz="half" idx="1"/>
          </p:nvPr>
        </p:nvSpPr>
        <p:spPr>
          <a:xfrm>
            <a:off x="76200" y="3429000"/>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0" name="Content Placeholder 3"/>
          <p:cNvSpPr>
            <a:spLocks noGrp="1"/>
          </p:cNvSpPr>
          <p:nvPr>
            <p:ph sz="half" idx="2"/>
          </p:nvPr>
        </p:nvSpPr>
        <p:spPr>
          <a:xfrm>
            <a:off x="2857500" y="3429000"/>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1" name="Content Placeholder 3"/>
          <p:cNvSpPr>
            <a:spLocks noGrp="1"/>
          </p:cNvSpPr>
          <p:nvPr>
            <p:ph sz="half" idx="14"/>
          </p:nvPr>
        </p:nvSpPr>
        <p:spPr>
          <a:xfrm>
            <a:off x="5638800" y="3429000"/>
            <a:ext cx="2743200" cy="2544763"/>
          </a:xfrm>
        </p:spPr>
        <p:txBody>
          <a:bodyPr lIns="274320" tIns="0" rIns="182880">
            <a:normAutofit/>
          </a:bodyPr>
          <a:lstStyle>
            <a:lvl1pPr>
              <a:lnSpc>
                <a:spcPts val="2000"/>
              </a:lnSpc>
              <a:defRPr sz="1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5" name="Content Placeholder 2"/>
          <p:cNvSpPr>
            <a:spLocks noGrp="1"/>
          </p:cNvSpPr>
          <p:nvPr>
            <p:ph sz="half" idx="15"/>
          </p:nvPr>
        </p:nvSpPr>
        <p:spPr>
          <a:xfrm>
            <a:off x="76200" y="14478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6" name="Content Placeholder 3"/>
          <p:cNvSpPr>
            <a:spLocks noGrp="1"/>
          </p:cNvSpPr>
          <p:nvPr>
            <p:ph sz="half" idx="16"/>
          </p:nvPr>
        </p:nvSpPr>
        <p:spPr>
          <a:xfrm>
            <a:off x="2857500" y="14478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7" name="Content Placeholder 3"/>
          <p:cNvSpPr>
            <a:spLocks noGrp="1"/>
          </p:cNvSpPr>
          <p:nvPr>
            <p:ph sz="half" idx="17"/>
          </p:nvPr>
        </p:nvSpPr>
        <p:spPr>
          <a:xfrm>
            <a:off x="5638800" y="1447801"/>
            <a:ext cx="2743200" cy="1706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9" name="Title 18"/>
          <p:cNvSpPr>
            <a:spLocks noGrp="1"/>
          </p:cNvSpPr>
          <p:nvPr>
            <p:ph type="title"/>
          </p:nvPr>
        </p:nvSpPr>
        <p:spPr>
          <a:xfrm>
            <a:off x="152400" y="152400"/>
            <a:ext cx="8229600" cy="639763"/>
          </a:xfrm>
        </p:spPr>
        <p:txBody>
          <a:bodyPr/>
          <a:lstStyle/>
          <a:p>
            <a:r>
              <a:rPr lang="en-US" smtClean="0"/>
              <a:t>Click to edit Master title style</a:t>
            </a:r>
            <a:endParaRPr lang="en-US"/>
          </a:p>
        </p:txBody>
      </p:sp>
      <p:sp>
        <p:nvSpPr>
          <p:cNvPr id="20" name="Text Placeholder 10"/>
          <p:cNvSpPr>
            <a:spLocks noGrp="1"/>
          </p:cNvSpPr>
          <p:nvPr>
            <p:ph type="body" sz="quarter" idx="13"/>
          </p:nvPr>
        </p:nvSpPr>
        <p:spPr>
          <a:xfrm>
            <a:off x="359400" y="669600"/>
            <a:ext cx="8251200" cy="457200"/>
          </a:xfrm>
        </p:spPr>
        <p:txBody>
          <a:bodyPr>
            <a:normAutofit/>
          </a:bodyPr>
          <a:lstStyle>
            <a:lvl1pPr>
              <a:buFontTx/>
              <a:buNone/>
              <a:defRPr sz="2400"/>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1447801"/>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200" y="1752601"/>
            <a:ext cx="4040188" cy="4068763"/>
          </a:xfrm>
        </p:spPr>
        <p:txBody>
          <a:bodyPr/>
          <a:lstStyle>
            <a:lvl1pPr>
              <a:lnSpc>
                <a:spcPct val="100000"/>
              </a:lnSpc>
              <a:buClr>
                <a:schemeClr val="tx1">
                  <a:lumMod val="95000"/>
                  <a:lumOff val="5000"/>
                </a:schemeClr>
              </a:buClr>
              <a:defRPr sz="2000"/>
            </a:lvl1pPr>
            <a:lvl2pPr>
              <a:lnSpc>
                <a:spcPct val="100000"/>
              </a:lnSpc>
              <a:buClr>
                <a:schemeClr val="tx1">
                  <a:lumMod val="95000"/>
                  <a:lumOff val="5000"/>
                </a:schemeClr>
              </a:buClr>
              <a:defRPr sz="2000"/>
            </a:lvl2pPr>
            <a:lvl3pPr>
              <a:lnSpc>
                <a:spcPct val="100000"/>
              </a:lnSpc>
              <a:buClr>
                <a:schemeClr val="tx1">
                  <a:lumMod val="95000"/>
                  <a:lumOff val="5000"/>
                </a:schemeClr>
              </a:buClr>
              <a:defRPr sz="1800"/>
            </a:lvl3pPr>
            <a:lvl4pPr>
              <a:lnSpc>
                <a:spcPct val="100000"/>
              </a:lnSpc>
              <a:buClr>
                <a:schemeClr val="tx1">
                  <a:lumMod val="95000"/>
                  <a:lumOff val="5000"/>
                </a:schemeClr>
              </a:buClr>
              <a:defRPr sz="1600"/>
            </a:lvl4pPr>
            <a:lvl5pPr>
              <a:lnSpc>
                <a:spcPct val="100000"/>
              </a:lnSpc>
              <a:buClr>
                <a:schemeClr val="tx1">
                  <a:lumMod val="95000"/>
                  <a:lumOff val="5000"/>
                </a:schemeClr>
              </a:buCl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116388" y="1752601"/>
            <a:ext cx="4041775" cy="4068763"/>
          </a:xfrm>
        </p:spPr>
        <p:txBody>
          <a:bodyPr/>
          <a:lstStyle>
            <a:lvl1pPr>
              <a:buClr>
                <a:schemeClr val="tx1">
                  <a:lumMod val="95000"/>
                  <a:lumOff val="5000"/>
                </a:schemeClr>
              </a:buClr>
              <a:defRPr sz="2000"/>
            </a:lvl1pPr>
            <a:lvl2pPr>
              <a:buClr>
                <a:schemeClr val="tx1">
                  <a:lumMod val="95000"/>
                  <a:lumOff val="5000"/>
                </a:schemeClr>
              </a:buClr>
              <a:defRPr sz="2000"/>
            </a:lvl2pPr>
            <a:lvl3pPr>
              <a:buClr>
                <a:schemeClr val="tx1">
                  <a:lumMod val="95000"/>
                  <a:lumOff val="5000"/>
                </a:schemeClr>
              </a:buClr>
              <a:defRPr sz="1800"/>
            </a:lvl3pPr>
            <a:lvl4pPr>
              <a:buClr>
                <a:schemeClr val="tx1">
                  <a:lumMod val="95000"/>
                  <a:lumOff val="5000"/>
                </a:schemeClr>
              </a:buClr>
              <a:defRPr sz="1600"/>
            </a:lvl4pPr>
            <a:lvl5pPr>
              <a:buClr>
                <a:schemeClr val="tx1">
                  <a:lumMod val="95000"/>
                  <a:lumOff val="5000"/>
                </a:schemeClr>
              </a:buCl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2"/>
          </p:nvPr>
        </p:nvSpPr>
        <p:spPr>
          <a:xfrm>
            <a:off x="4119561" y="1447802"/>
            <a:ext cx="4040188" cy="304801"/>
          </a:xfrm>
          <a:solidFill>
            <a:schemeClr val="accent5">
              <a:lumMod val="20000"/>
              <a:lumOff val="80000"/>
              <a:alpha val="39000"/>
            </a:schemeClr>
          </a:solidFill>
        </p:spPr>
        <p:txBody>
          <a:bodyPr tIns="274320" anchor="b">
            <a:noAutofit/>
          </a:bodyPr>
          <a:lstStyle>
            <a:lvl1pPr marL="0" indent="0">
              <a:buNone/>
              <a:defRPr sz="1800" b="1"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9"/>
          <p:cNvSpPr>
            <a:spLocks noGrp="1"/>
          </p:cNvSpPr>
          <p:nvPr>
            <p:ph type="sldNum" sz="quarter" idx="14"/>
          </p:nvPr>
        </p:nvSpPr>
        <p:spPr/>
        <p:txBody>
          <a:bodyPr/>
          <a:lstStyle/>
          <a:p>
            <a:fld id="{81582BD6-FC20-4557-852B-8433F8572D30}" type="slidenum">
              <a:rPr lang="en-US" smtClean="0"/>
              <a:pPr/>
              <a:t>‹#›</a:t>
            </a:fld>
            <a:endParaRPr lang="en-US" dirty="0"/>
          </a:p>
        </p:txBody>
      </p:sp>
      <p:sp>
        <p:nvSpPr>
          <p:cNvPr id="11" name="Footer Placeholder 10"/>
          <p:cNvSpPr>
            <a:spLocks noGrp="1"/>
          </p:cNvSpPr>
          <p:nvPr>
            <p:ph type="ftr" sz="quarter" idx="15"/>
          </p:nvPr>
        </p:nvSpPr>
        <p:spPr/>
        <p:txBody>
          <a:bodyPr/>
          <a:lstStyle/>
          <a:p>
            <a:endParaRPr lang="en-US" dirty="0"/>
          </a:p>
        </p:txBody>
      </p:sp>
      <p:sp>
        <p:nvSpPr>
          <p:cNvPr id="17" name="Title 16"/>
          <p:cNvSpPr>
            <a:spLocks noGrp="1"/>
          </p:cNvSpPr>
          <p:nvPr>
            <p:ph type="title"/>
          </p:nvPr>
        </p:nvSpPr>
        <p:spPr>
          <a:xfrm>
            <a:off x="152400" y="152400"/>
            <a:ext cx="8229600" cy="639763"/>
          </a:xfrm>
        </p:spPr>
        <p:txBody>
          <a:bodyPr/>
          <a:lstStyle/>
          <a:p>
            <a:r>
              <a:rPr lang="en-US" smtClean="0"/>
              <a:t>Click to edit Master title style</a:t>
            </a:r>
            <a:endParaRPr lang="en-US"/>
          </a:p>
        </p:txBody>
      </p:sp>
      <p:sp>
        <p:nvSpPr>
          <p:cNvPr id="18" name="Text Placeholder 10"/>
          <p:cNvSpPr>
            <a:spLocks noGrp="1"/>
          </p:cNvSpPr>
          <p:nvPr>
            <p:ph type="body" sz="quarter" idx="13"/>
          </p:nvPr>
        </p:nvSpPr>
        <p:spPr>
          <a:xfrm>
            <a:off x="359400" y="669600"/>
            <a:ext cx="8251200" cy="457200"/>
          </a:xfrm>
        </p:spPr>
        <p:txBody>
          <a:bodyPr>
            <a:normAutofit/>
          </a:bodyPr>
          <a:lstStyle>
            <a:lvl1pPr>
              <a:buFontTx/>
              <a:buNone/>
              <a:defRPr sz="2400"/>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8"/>
          <p:cNvSpPr>
            <a:spLocks noGrp="1"/>
          </p:cNvSpPr>
          <p:nvPr>
            <p:ph type="sldNum" sz="quarter" idx="14"/>
          </p:nvPr>
        </p:nvSpPr>
        <p:spPr/>
        <p:txBody>
          <a:bodyPr/>
          <a:lstStyle/>
          <a:p>
            <a:fld id="{81582BD6-FC20-4557-852B-8433F8572D30}" type="slidenum">
              <a:rPr lang="en-US" smtClean="0"/>
              <a:pPr/>
              <a:t>‹#›</a:t>
            </a:fld>
            <a:endParaRPr lang="en-US" dirty="0"/>
          </a:p>
        </p:txBody>
      </p:sp>
      <p:sp>
        <p:nvSpPr>
          <p:cNvPr id="10" name="Footer Placeholder 9"/>
          <p:cNvSpPr>
            <a:spLocks noGrp="1"/>
          </p:cNvSpPr>
          <p:nvPr>
            <p:ph type="ftr" sz="quarter" idx="15"/>
          </p:nvPr>
        </p:nvSpPr>
        <p:spPr/>
        <p:txBody>
          <a:bodyPr/>
          <a:lstStyle/>
          <a:p>
            <a:endParaRPr lang="en-US" dirty="0"/>
          </a:p>
        </p:txBody>
      </p:sp>
      <p:sp>
        <p:nvSpPr>
          <p:cNvPr id="13" name="Title 12"/>
          <p:cNvSpPr>
            <a:spLocks noGrp="1"/>
          </p:cNvSpPr>
          <p:nvPr>
            <p:ph type="title"/>
          </p:nvPr>
        </p:nvSpPr>
        <p:spPr>
          <a:xfrm>
            <a:off x="1219200" y="457200"/>
            <a:ext cx="8229600" cy="639763"/>
          </a:xfrm>
        </p:spPr>
        <p:txBody>
          <a:bodyPr/>
          <a:lstStyle/>
          <a:p>
            <a:r>
              <a:rPr lang="en-US" smtClean="0"/>
              <a:t>Click to edit Master title style</a:t>
            </a:r>
            <a:endParaRPr lang="en-US"/>
          </a:p>
        </p:txBody>
      </p:sp>
      <p:sp>
        <p:nvSpPr>
          <p:cNvPr id="14" name="Text Placeholder 10"/>
          <p:cNvSpPr>
            <a:spLocks noGrp="1"/>
          </p:cNvSpPr>
          <p:nvPr>
            <p:ph type="body" sz="quarter" idx="13"/>
          </p:nvPr>
        </p:nvSpPr>
        <p:spPr>
          <a:xfrm>
            <a:off x="914400" y="974400"/>
            <a:ext cx="8251200" cy="457200"/>
          </a:xfrm>
        </p:spPr>
        <p:txBody>
          <a:bodyPr>
            <a:normAutofit/>
          </a:bodyPr>
          <a:lstStyle>
            <a:lvl1pPr>
              <a:buFontTx/>
              <a:buNone/>
              <a:defRPr sz="2400"/>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descr="database_podloga.jpg"/>
          <p:cNvPicPr>
            <a:picLocks noChangeAspect="1"/>
          </p:cNvPicPr>
          <p:nvPr/>
        </p:nvPicPr>
        <p:blipFill>
          <a:blip r:embed="rId18"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152400" y="152400"/>
            <a:ext cx="8229600" cy="63976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45200" y="808364"/>
            <a:ext cx="8229600" cy="50593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6248400" y="6653837"/>
            <a:ext cx="2895600" cy="365125"/>
          </a:xfrm>
          <a:prstGeom prst="rect">
            <a:avLst/>
          </a:prstGeom>
        </p:spPr>
        <p:txBody>
          <a:bodyPr/>
          <a:lstStyle>
            <a:lvl1pPr algn="r">
              <a:defRPr sz="900">
                <a:solidFill>
                  <a:schemeClr val="tx2"/>
                </a:solidFill>
                <a:latin typeface="Segoe UI" pitchFamily="34" charset="0"/>
                <a:cs typeface="Segoe UI" pitchFamily="34" charset="0"/>
              </a:defRPr>
            </a:lvl1pPr>
          </a:lstStyle>
          <a:p>
            <a:endParaRPr lang="en-US" dirty="0"/>
          </a:p>
        </p:txBody>
      </p:sp>
      <p:sp>
        <p:nvSpPr>
          <p:cNvPr id="11" name="Slide Number Placeholder 5"/>
          <p:cNvSpPr>
            <a:spLocks noGrp="1"/>
          </p:cNvSpPr>
          <p:nvPr>
            <p:ph type="sldNum" sz="quarter" idx="4"/>
          </p:nvPr>
        </p:nvSpPr>
        <p:spPr>
          <a:xfrm>
            <a:off x="76200" y="6638075"/>
            <a:ext cx="2133600" cy="365125"/>
          </a:xfrm>
          <a:prstGeom prst="rect">
            <a:avLst/>
          </a:prstGeom>
        </p:spPr>
        <p:txBody>
          <a:bodyPr/>
          <a:lstStyle>
            <a:lvl1pPr algn="l">
              <a:defRPr sz="1200" b="1">
                <a:solidFill>
                  <a:schemeClr val="tx2"/>
                </a:solidFill>
                <a:latin typeface="Segoe UI" pitchFamily="34" charset="0"/>
                <a:cs typeface="Segoe UI" pitchFamily="34" charset="0"/>
              </a:defRPr>
            </a:lvl1pPr>
          </a:lstStyle>
          <a:p>
            <a:fld id="{81582BD6-FC20-4557-852B-8433F8572D30}" type="slidenum">
              <a:rPr lang="en-US" smtClean="0"/>
              <a:pPr/>
              <a:t>‹#›</a:t>
            </a:fld>
            <a:endParaRPr lang="en-US" dirty="0"/>
          </a:p>
        </p:txBody>
      </p:sp>
      <p:sp>
        <p:nvSpPr>
          <p:cNvPr id="7" name="TextBox 6"/>
          <p:cNvSpPr txBox="1"/>
          <p:nvPr/>
        </p:nvSpPr>
        <p:spPr>
          <a:xfrm>
            <a:off x="5257800" y="2895600"/>
            <a:ext cx="1219200" cy="10668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smtClean="0">
              <a:ln>
                <a:noFill/>
              </a:ln>
              <a:solidFill>
                <a:schemeClr val="tx1"/>
              </a:solidFill>
              <a:effectLst/>
              <a:uLnTx/>
              <a:uFillTx/>
              <a:latin typeface="Perpetua" pitchFamily="18" charset="0"/>
              <a:ea typeface="+mj-ea"/>
              <a:cs typeface="+mj-cs"/>
            </a:endParaRPr>
          </a:p>
        </p:txBody>
      </p:sp>
      <p:sp>
        <p:nvSpPr>
          <p:cNvPr id="8" name="TextBox 7"/>
          <p:cNvSpPr txBox="1"/>
          <p:nvPr/>
        </p:nvSpPr>
        <p:spPr>
          <a:xfrm>
            <a:off x="5410200" y="2667000"/>
            <a:ext cx="1447800" cy="1371600"/>
          </a:xfrm>
          <a:prstGeom prst="rect">
            <a:avLst/>
          </a:prstGeom>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400" b="0" i="0" u="none" strike="noStrike" kern="1200" cap="none" spc="0" normalizeH="0" baseline="0" noProof="0" dirty="0" smtClean="0">
              <a:ln>
                <a:noFill/>
              </a:ln>
              <a:solidFill>
                <a:schemeClr val="tx1"/>
              </a:solidFill>
              <a:effectLst/>
              <a:uLnTx/>
              <a:uFillTx/>
              <a:latin typeface="Perpetua" pitchFamily="18" charset="0"/>
              <a:ea typeface="+mj-ea"/>
              <a:cs typeface="+mj-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61" r:id="rId6"/>
    <p:sldLayoutId id="2147483662" r:id="rId7"/>
    <p:sldLayoutId id="2147483653" r:id="rId8"/>
    <p:sldLayoutId id="2147483654" r:id="rId9"/>
    <p:sldLayoutId id="2147483655" r:id="rId10"/>
    <p:sldLayoutId id="2147483656" r:id="rId11"/>
    <p:sldLayoutId id="2147483664" r:id="rId12"/>
    <p:sldLayoutId id="2147483657" r:id="rId13"/>
    <p:sldLayoutId id="2147483658" r:id="rId14"/>
    <p:sldLayoutId id="2147483659" r:id="rId15"/>
    <p:sldLayoutId id="2147483665" r:id="rId16"/>
  </p:sldLayoutIdLst>
  <p:timing>
    <p:tnLst>
      <p:par>
        <p:cTn id="1" dur="indefinite" restart="never" nodeType="tmRoot"/>
      </p:par>
    </p:tnLst>
  </p:timing>
  <p:hf sldNum="0" hdr="0" ftr="0" dt="0"/>
  <p:txStyles>
    <p:titleStyle>
      <a:lvl1pPr algn="l" defTabSz="914400" rtl="0" eaLnBrk="1" latinLnBrk="0" hangingPunct="1">
        <a:spcBef>
          <a:spcPct val="0"/>
        </a:spcBef>
        <a:buClr>
          <a:schemeClr val="accent1">
            <a:lumMod val="75000"/>
          </a:schemeClr>
        </a:buClr>
        <a:buFont typeface="Arial" pitchFamily="34" charset="0"/>
        <a:buChar char="•"/>
        <a:defRPr sz="3600" b="1" kern="1200" baseline="0">
          <a:solidFill>
            <a:schemeClr val="accent2"/>
          </a:solidFill>
          <a:latin typeface="+mj-lt"/>
          <a:ea typeface="+mj-ea"/>
          <a:cs typeface="Segoe UI" pitchFamily="34" charset="0"/>
        </a:defRPr>
      </a:lvl1pPr>
    </p:titleStyle>
    <p:bodyStyle>
      <a:lvl1pPr marL="173038" indent="-173038" algn="l" defTabSz="914400" rtl="0" eaLnBrk="1" latinLnBrk="0" hangingPunct="1">
        <a:lnSpc>
          <a:spcPct val="100000"/>
        </a:lnSpc>
        <a:spcBef>
          <a:spcPct val="20000"/>
        </a:spcBef>
        <a:buClr>
          <a:schemeClr val="accent1">
            <a:lumMod val="75000"/>
          </a:schemeClr>
        </a:buClr>
        <a:buSzPct val="70000"/>
        <a:buFont typeface="Arial" pitchFamily="34" charset="0"/>
        <a:buChar char="•"/>
        <a:defRPr sz="3200" kern="1200">
          <a:solidFill>
            <a:schemeClr val="accent2"/>
          </a:solidFill>
          <a:latin typeface="+mn-lt"/>
          <a:ea typeface="+mn-ea"/>
          <a:cs typeface="Segoe UI" pitchFamily="34" charset="0"/>
        </a:defRPr>
      </a:lvl1pPr>
      <a:lvl2pPr marL="627063" indent="-169863" algn="l" defTabSz="914400" rtl="0" eaLnBrk="1" latinLnBrk="0" hangingPunct="1">
        <a:lnSpc>
          <a:spcPct val="100000"/>
        </a:lnSpc>
        <a:spcBef>
          <a:spcPct val="20000"/>
        </a:spcBef>
        <a:buClr>
          <a:schemeClr val="accent1">
            <a:lumMod val="75000"/>
          </a:schemeClr>
        </a:buClr>
        <a:buSzPct val="70000"/>
        <a:buFont typeface="Arial" pitchFamily="34" charset="0"/>
        <a:buChar char="•"/>
        <a:defRPr sz="2800" kern="1200">
          <a:solidFill>
            <a:schemeClr val="accent2"/>
          </a:solidFill>
          <a:latin typeface="+mn-lt"/>
          <a:ea typeface="+mn-ea"/>
          <a:cs typeface="Segoe UI" pitchFamily="34" charset="0"/>
        </a:defRPr>
      </a:lvl2pPr>
      <a:lvl3pPr marL="1030288" indent="-115888" algn="l" defTabSz="914400" rtl="0" eaLnBrk="1" latinLnBrk="0" hangingPunct="1">
        <a:lnSpc>
          <a:spcPct val="100000"/>
        </a:lnSpc>
        <a:spcBef>
          <a:spcPct val="20000"/>
        </a:spcBef>
        <a:buClr>
          <a:schemeClr val="accent1">
            <a:lumMod val="75000"/>
          </a:schemeClr>
        </a:buClr>
        <a:buSzPct val="70000"/>
        <a:buFont typeface="Arial" pitchFamily="34" charset="0"/>
        <a:buChar char="•"/>
        <a:defRPr sz="2400" kern="1200">
          <a:solidFill>
            <a:schemeClr val="accent2"/>
          </a:solidFill>
          <a:latin typeface="+mn-lt"/>
          <a:ea typeface="+mn-ea"/>
          <a:cs typeface="Segoe UI" pitchFamily="34" charset="0"/>
        </a:defRPr>
      </a:lvl3pPr>
      <a:lvl4pPr marL="1482725" indent="-111125" algn="l" defTabSz="914400" rtl="0" eaLnBrk="1" latinLnBrk="0" hangingPunct="1">
        <a:lnSpc>
          <a:spcPct val="100000"/>
        </a:lnSpc>
        <a:spcBef>
          <a:spcPct val="20000"/>
        </a:spcBef>
        <a:buClr>
          <a:schemeClr val="accent1">
            <a:lumMod val="75000"/>
          </a:schemeClr>
        </a:buClr>
        <a:buSzPct val="70000"/>
        <a:buFont typeface="Arial" pitchFamily="34" charset="0"/>
        <a:buChar char="•"/>
        <a:defRPr sz="2000" kern="1200">
          <a:solidFill>
            <a:schemeClr val="accent2"/>
          </a:solidFill>
          <a:latin typeface="+mn-lt"/>
          <a:ea typeface="+mn-ea"/>
          <a:cs typeface="Segoe UI" pitchFamily="34" charset="0"/>
        </a:defRPr>
      </a:lvl4pPr>
      <a:lvl5pPr marL="1944688" indent="-115888" algn="l" defTabSz="914400" rtl="0" eaLnBrk="1" latinLnBrk="0" hangingPunct="1">
        <a:lnSpc>
          <a:spcPct val="100000"/>
        </a:lnSpc>
        <a:spcBef>
          <a:spcPct val="20000"/>
        </a:spcBef>
        <a:buClr>
          <a:schemeClr val="accent1">
            <a:lumMod val="75000"/>
          </a:schemeClr>
        </a:buClr>
        <a:buSzPct val="70000"/>
        <a:buFont typeface="Arial" pitchFamily="34" charset="0"/>
        <a:buChar char="•"/>
        <a:defRPr sz="2000" kern="1200">
          <a:solidFill>
            <a:schemeClr val="accent2"/>
          </a:solidFill>
          <a:latin typeface="+mn-lt"/>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836712"/>
            <a:ext cx="7772400" cy="860425"/>
          </a:xfrm>
        </p:spPr>
        <p:txBody>
          <a:bodyPr/>
          <a:lstStyle/>
          <a:p>
            <a:r>
              <a:rPr lang="hr-HR" dirty="0" smtClean="0"/>
              <a:t>Napredne baze podataka</a:t>
            </a:r>
            <a:endParaRPr lang="en-US" dirty="0"/>
          </a:p>
        </p:txBody>
      </p:sp>
      <p:sp>
        <p:nvSpPr>
          <p:cNvPr id="3" name="Subtitle 2"/>
          <p:cNvSpPr>
            <a:spLocks noGrp="1"/>
          </p:cNvSpPr>
          <p:nvPr>
            <p:ph type="subTitle" idx="1"/>
          </p:nvPr>
        </p:nvSpPr>
        <p:spPr>
          <a:xfrm>
            <a:off x="323528" y="1700808"/>
            <a:ext cx="7753800" cy="1752600"/>
          </a:xfrm>
        </p:spPr>
        <p:txBody>
          <a:bodyPr/>
          <a:lstStyle/>
          <a:p>
            <a:r>
              <a:rPr lang="hr-HR" dirty="0" smtClean="0"/>
              <a:t>Okidači</a:t>
            </a:r>
            <a:endParaRPr lang="en-US" dirty="0"/>
          </a:p>
        </p:txBody>
      </p:sp>
      <p:sp>
        <p:nvSpPr>
          <p:cNvPr id="5" name="Rectangle 4"/>
          <p:cNvSpPr/>
          <p:nvPr/>
        </p:nvSpPr>
        <p:spPr>
          <a:xfrm>
            <a:off x="323528" y="6273225"/>
            <a:ext cx="2809328" cy="584775"/>
          </a:xfrm>
          <a:prstGeom prst="rect">
            <a:avLst/>
          </a:prstGeom>
        </p:spPr>
        <p:txBody>
          <a:bodyPr wrap="square">
            <a:spAutoFit/>
          </a:bodyPr>
          <a:lstStyle/>
          <a:p>
            <a:r>
              <a:rPr lang="hr-HR" sz="1600" b="1" dirty="0" smtClean="0">
                <a:solidFill>
                  <a:schemeClr val="bg1"/>
                </a:solidFill>
              </a:rPr>
              <a:t>Tehničko veleučilište u Zagrebu</a:t>
            </a:r>
          </a:p>
          <a:p>
            <a:r>
              <a:rPr lang="hr-HR" sz="1600" b="1" dirty="0" smtClean="0">
                <a:solidFill>
                  <a:schemeClr val="bg1"/>
                </a:solidFill>
              </a:rPr>
              <a:t>Informatičko-računarski odjel</a:t>
            </a:r>
            <a:endParaRPr lang="hr-HR" sz="1600" b="1"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rrowheads="1"/>
          </p:cNvSpPr>
          <p:nvPr>
            <p:ph type="title"/>
          </p:nvPr>
        </p:nvSpPr>
        <p:spPr/>
        <p:txBody>
          <a:bodyPr/>
          <a:lstStyle/>
          <a:p>
            <a:r>
              <a:rPr lang="hr-HR"/>
              <a:t>Implementacija pravila integriteta</a:t>
            </a:r>
          </a:p>
        </p:txBody>
      </p:sp>
      <p:sp>
        <p:nvSpPr>
          <p:cNvPr id="756739" name="Rectangle 3"/>
          <p:cNvSpPr>
            <a:spLocks noGrp="1" noChangeArrowheads="1"/>
          </p:cNvSpPr>
          <p:nvPr>
            <p:ph idx="1"/>
          </p:nvPr>
        </p:nvSpPr>
        <p:spPr>
          <a:xfrm>
            <a:off x="145200" y="808364"/>
            <a:ext cx="8229600" cy="5500956"/>
          </a:xfrm>
        </p:spPr>
        <p:txBody>
          <a:bodyPr>
            <a:normAutofit/>
          </a:bodyPr>
          <a:lstStyle/>
          <a:p>
            <a:r>
              <a:rPr lang="hr-HR" sz="2000" dirty="0">
                <a:effectLst/>
              </a:rPr>
              <a:t>Entitetski integritet</a:t>
            </a:r>
          </a:p>
          <a:p>
            <a:pPr lvl="1"/>
            <a:r>
              <a:rPr lang="hr-HR" sz="2000" dirty="0">
                <a:effectLst/>
              </a:rPr>
              <a:t>osigurava se definiranjem primarnog ključa </a:t>
            </a:r>
            <a:r>
              <a:rPr lang="hr-HR" sz="2000" dirty="0" smtClean="0">
                <a:effectLst/>
              </a:rPr>
              <a:t>pomoću </a:t>
            </a:r>
            <a:r>
              <a:rPr lang="hr-HR" sz="2000" dirty="0">
                <a:effectLst/>
              </a:rPr>
              <a:t>naznake PRIMARY KEY</a:t>
            </a:r>
          </a:p>
          <a:p>
            <a:pPr lvl="1"/>
            <a:r>
              <a:rPr lang="hr-HR" sz="2000" dirty="0">
                <a:effectLst/>
              </a:rPr>
              <a:t>time </a:t>
            </a:r>
            <a:r>
              <a:rPr lang="hr-HR" sz="2000" dirty="0" smtClean="0">
                <a:effectLst/>
              </a:rPr>
              <a:t>DBMS </a:t>
            </a:r>
            <a:r>
              <a:rPr lang="hr-HR" sz="2000" dirty="0">
                <a:effectLst/>
              </a:rPr>
              <a:t>osigurava:</a:t>
            </a:r>
          </a:p>
          <a:p>
            <a:pPr lvl="2"/>
            <a:r>
              <a:rPr lang="hr-HR" sz="2000" dirty="0">
                <a:effectLst/>
              </a:rPr>
              <a:t>ključni atributi relacije ne smiju imati </a:t>
            </a:r>
            <a:r>
              <a:rPr lang="hr-HR" sz="2000" dirty="0" smtClean="0">
                <a:effectLst/>
              </a:rPr>
              <a:t>NULL </a:t>
            </a:r>
            <a:r>
              <a:rPr lang="hr-HR" sz="2000" dirty="0" smtClean="0"/>
              <a:t>vrijednost </a:t>
            </a:r>
            <a:endParaRPr lang="hr-HR" sz="2000" dirty="0" smtClean="0">
              <a:effectLst/>
            </a:endParaRPr>
          </a:p>
          <a:p>
            <a:pPr lvl="2"/>
            <a:r>
              <a:rPr lang="hr-HR" sz="2000" dirty="0" smtClean="0">
                <a:effectLst/>
              </a:rPr>
              <a:t>jedinstvenost </a:t>
            </a:r>
            <a:r>
              <a:rPr lang="hr-HR" sz="2000" dirty="0">
                <a:effectLst/>
              </a:rPr>
              <a:t>ključa</a:t>
            </a:r>
          </a:p>
          <a:p>
            <a:r>
              <a:rPr lang="hr-HR" sz="2000" dirty="0">
                <a:effectLst/>
              </a:rPr>
              <a:t>Domenski integritet </a:t>
            </a:r>
          </a:p>
          <a:p>
            <a:pPr lvl="1"/>
            <a:r>
              <a:rPr lang="hr-HR" sz="2000" dirty="0">
                <a:effectLst/>
              </a:rPr>
              <a:t>djelomično je definiran samom definicijom tipa podatka</a:t>
            </a:r>
          </a:p>
          <a:p>
            <a:pPr lvl="1"/>
            <a:r>
              <a:rPr lang="hr-HR" sz="1800" dirty="0" err="1">
                <a:effectLst/>
              </a:rPr>
              <a:t>npr</a:t>
            </a:r>
            <a:r>
              <a:rPr lang="hr-HR" sz="1800" dirty="0">
                <a:effectLst/>
              </a:rPr>
              <a:t>. definiranjem podatka tipa SMALLINT određena je njegova domena kao skup cijelih brojeva u intervalu -32767 do 32767</a:t>
            </a:r>
          </a:p>
          <a:p>
            <a:r>
              <a:rPr lang="hr-HR" sz="2000" dirty="0" err="1">
                <a:effectLst/>
              </a:rPr>
              <a:t>Referencijski</a:t>
            </a:r>
            <a:r>
              <a:rPr lang="hr-HR" sz="2000" dirty="0">
                <a:effectLst/>
              </a:rPr>
              <a:t> integritet:</a:t>
            </a:r>
          </a:p>
          <a:p>
            <a:pPr lvl="1"/>
            <a:r>
              <a:rPr lang="hr-HR" sz="1800" dirty="0">
                <a:effectLst/>
              </a:rPr>
              <a:t>Pravila referencijskog integriteta također se definiraju prilikom </a:t>
            </a:r>
            <a:r>
              <a:rPr lang="hr-HR" sz="1800" dirty="0" smtClean="0">
                <a:effectLst/>
              </a:rPr>
              <a:t> kreiranja tablica pomoću </a:t>
            </a:r>
            <a:r>
              <a:rPr lang="hr-HR" sz="1800" dirty="0">
                <a:effectLst/>
              </a:rPr>
              <a:t>naznake FOREIGN </a:t>
            </a:r>
            <a:r>
              <a:rPr lang="hr-HR" sz="1800" dirty="0" smtClean="0">
                <a:effectLst/>
              </a:rPr>
              <a:t>KEY</a:t>
            </a:r>
            <a:endParaRPr lang="hr-HR" sz="2000" dirty="0">
              <a:effectLst/>
            </a:endParaRPr>
          </a:p>
          <a:p>
            <a:endParaRPr lang="hr-HR" sz="2000" dirty="0">
              <a:effectLst/>
            </a:endParaRPr>
          </a:p>
        </p:txBody>
      </p:sp>
    </p:spTree>
    <p:extLst>
      <p:ext uri="{BB962C8B-B14F-4D97-AF65-F5344CB8AC3E}">
        <p14:creationId xmlns="" xmlns:p14="http://schemas.microsoft.com/office/powerpoint/2010/main" val="6061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animEffect transition="in" filter="wipe(down)">
                                      <p:cBhvr>
                                        <p:cTn id="7" dur="500"/>
                                        <p:tgtEl>
                                          <p:spTgt spid="75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56739">
                                            <p:txEl>
                                              <p:pRg st="1" end="1"/>
                                            </p:txEl>
                                          </p:spTgt>
                                        </p:tgtEl>
                                        <p:attrNameLst>
                                          <p:attrName>style.visibility</p:attrName>
                                        </p:attrNameLst>
                                      </p:cBhvr>
                                      <p:to>
                                        <p:strVal val="visible"/>
                                      </p:to>
                                    </p:set>
                                    <p:animEffect transition="in" filter="wipe(down)">
                                      <p:cBhvr>
                                        <p:cTn id="12" dur="500"/>
                                        <p:tgtEl>
                                          <p:spTgt spid="75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56739">
                                            <p:txEl>
                                              <p:pRg st="2" end="2"/>
                                            </p:txEl>
                                          </p:spTgt>
                                        </p:tgtEl>
                                        <p:attrNameLst>
                                          <p:attrName>style.visibility</p:attrName>
                                        </p:attrNameLst>
                                      </p:cBhvr>
                                      <p:to>
                                        <p:strVal val="visible"/>
                                      </p:to>
                                    </p:set>
                                    <p:animEffect transition="in" filter="wipe(down)">
                                      <p:cBhvr>
                                        <p:cTn id="17" dur="500"/>
                                        <p:tgtEl>
                                          <p:spTgt spid="756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56739">
                                            <p:txEl>
                                              <p:pRg st="3" end="3"/>
                                            </p:txEl>
                                          </p:spTgt>
                                        </p:tgtEl>
                                        <p:attrNameLst>
                                          <p:attrName>style.visibility</p:attrName>
                                        </p:attrNameLst>
                                      </p:cBhvr>
                                      <p:to>
                                        <p:strVal val="visible"/>
                                      </p:to>
                                    </p:set>
                                    <p:animEffect transition="in" filter="wipe(down)">
                                      <p:cBhvr>
                                        <p:cTn id="22" dur="500"/>
                                        <p:tgtEl>
                                          <p:spTgt spid="756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56739">
                                            <p:txEl>
                                              <p:pRg st="4" end="4"/>
                                            </p:txEl>
                                          </p:spTgt>
                                        </p:tgtEl>
                                        <p:attrNameLst>
                                          <p:attrName>style.visibility</p:attrName>
                                        </p:attrNameLst>
                                      </p:cBhvr>
                                      <p:to>
                                        <p:strVal val="visible"/>
                                      </p:to>
                                    </p:set>
                                    <p:animEffect transition="in" filter="wipe(down)">
                                      <p:cBhvr>
                                        <p:cTn id="27" dur="500"/>
                                        <p:tgtEl>
                                          <p:spTgt spid="7567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56739">
                                            <p:txEl>
                                              <p:pRg st="5" end="5"/>
                                            </p:txEl>
                                          </p:spTgt>
                                        </p:tgtEl>
                                        <p:attrNameLst>
                                          <p:attrName>style.visibility</p:attrName>
                                        </p:attrNameLst>
                                      </p:cBhvr>
                                      <p:to>
                                        <p:strVal val="visible"/>
                                      </p:to>
                                    </p:set>
                                    <p:animEffect transition="in" filter="wipe(down)">
                                      <p:cBhvr>
                                        <p:cTn id="32" dur="500"/>
                                        <p:tgtEl>
                                          <p:spTgt spid="7567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56739">
                                            <p:txEl>
                                              <p:pRg st="6" end="6"/>
                                            </p:txEl>
                                          </p:spTgt>
                                        </p:tgtEl>
                                        <p:attrNameLst>
                                          <p:attrName>style.visibility</p:attrName>
                                        </p:attrNameLst>
                                      </p:cBhvr>
                                      <p:to>
                                        <p:strVal val="visible"/>
                                      </p:to>
                                    </p:set>
                                    <p:animEffect transition="in" filter="wipe(down)">
                                      <p:cBhvr>
                                        <p:cTn id="37" dur="500"/>
                                        <p:tgtEl>
                                          <p:spTgt spid="7567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56739">
                                            <p:txEl>
                                              <p:pRg st="7" end="7"/>
                                            </p:txEl>
                                          </p:spTgt>
                                        </p:tgtEl>
                                        <p:attrNameLst>
                                          <p:attrName>style.visibility</p:attrName>
                                        </p:attrNameLst>
                                      </p:cBhvr>
                                      <p:to>
                                        <p:strVal val="visible"/>
                                      </p:to>
                                    </p:set>
                                    <p:animEffect transition="in" filter="wipe(down)">
                                      <p:cBhvr>
                                        <p:cTn id="42" dur="500"/>
                                        <p:tgtEl>
                                          <p:spTgt spid="7567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56739">
                                            <p:txEl>
                                              <p:pRg st="8" end="8"/>
                                            </p:txEl>
                                          </p:spTgt>
                                        </p:tgtEl>
                                        <p:attrNameLst>
                                          <p:attrName>style.visibility</p:attrName>
                                        </p:attrNameLst>
                                      </p:cBhvr>
                                      <p:to>
                                        <p:strVal val="visible"/>
                                      </p:to>
                                    </p:set>
                                    <p:animEffect transition="in" filter="wipe(down)">
                                      <p:cBhvr>
                                        <p:cTn id="47" dur="500"/>
                                        <p:tgtEl>
                                          <p:spTgt spid="7567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56739">
                                            <p:txEl>
                                              <p:pRg st="9" end="9"/>
                                            </p:txEl>
                                          </p:spTgt>
                                        </p:tgtEl>
                                        <p:attrNameLst>
                                          <p:attrName>style.visibility</p:attrName>
                                        </p:attrNameLst>
                                      </p:cBhvr>
                                      <p:to>
                                        <p:strVal val="visible"/>
                                      </p:to>
                                    </p:set>
                                    <p:animEffect transition="in" filter="wipe(down)">
                                      <p:cBhvr>
                                        <p:cTn id="52" dur="500"/>
                                        <p:tgtEl>
                                          <p:spTgt spid="7567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rrowheads="1"/>
          </p:cNvSpPr>
          <p:nvPr>
            <p:ph type="title"/>
          </p:nvPr>
        </p:nvSpPr>
        <p:spPr/>
        <p:txBody>
          <a:bodyPr/>
          <a:lstStyle/>
          <a:p>
            <a:r>
              <a:rPr lang="hr-HR"/>
              <a:t>Okidač</a:t>
            </a:r>
          </a:p>
        </p:txBody>
      </p:sp>
      <p:sp>
        <p:nvSpPr>
          <p:cNvPr id="744451" name="Rectangle 3"/>
          <p:cNvSpPr>
            <a:spLocks noGrp="1" noChangeArrowheads="1"/>
          </p:cNvSpPr>
          <p:nvPr>
            <p:ph idx="1"/>
          </p:nvPr>
        </p:nvSpPr>
        <p:spPr>
          <a:xfrm>
            <a:off x="539552" y="1196752"/>
            <a:ext cx="7620000" cy="5400600"/>
          </a:xfrm>
        </p:spPr>
        <p:txBody>
          <a:bodyPr>
            <a:noAutofit/>
          </a:bodyPr>
          <a:lstStyle/>
          <a:p>
            <a:r>
              <a:rPr lang="hr-HR" sz="2400" dirty="0"/>
              <a:t>Okidač (trigger) je objekt baze podataka koji se asocira </a:t>
            </a:r>
            <a:r>
              <a:rPr lang="hr-HR" sz="2400" b="1" dirty="0" smtClean="0"/>
              <a:t>s </a:t>
            </a:r>
            <a:r>
              <a:rPr lang="hr-HR" sz="2400" b="1" dirty="0"/>
              <a:t>tablicom </a:t>
            </a:r>
            <a:r>
              <a:rPr lang="hr-HR" sz="2400" dirty="0"/>
              <a:t>i aktivira kada se dogodi neki događaj nad </a:t>
            </a:r>
            <a:r>
              <a:rPr lang="hr-HR" sz="2400" dirty="0" smtClean="0"/>
              <a:t>tablicom (insert, update, </a:t>
            </a:r>
            <a:r>
              <a:rPr lang="hr-HR" sz="2400" dirty="0" err="1" smtClean="0"/>
              <a:t>delete</a:t>
            </a:r>
            <a:r>
              <a:rPr lang="hr-HR" sz="2400" dirty="0" smtClean="0"/>
              <a:t>)</a:t>
            </a:r>
          </a:p>
          <a:p>
            <a:endParaRPr lang="hr-HR" sz="2400" dirty="0" smtClean="0"/>
          </a:p>
          <a:p>
            <a:r>
              <a:rPr lang="hr-HR" sz="2400" dirty="0" smtClean="0"/>
              <a:t>Omogućava manipuliranje podacima prije nego što stvarno budu </a:t>
            </a:r>
            <a:r>
              <a:rPr lang="hr-HR" sz="2400" b="1" dirty="0" smtClean="0"/>
              <a:t>uneseni, izmijenjeni ili obrisani</a:t>
            </a:r>
          </a:p>
          <a:p>
            <a:endParaRPr lang="hr-HR" sz="2400" dirty="0" smtClean="0"/>
          </a:p>
          <a:p>
            <a:r>
              <a:rPr lang="hr-HR" sz="2400" dirty="0" smtClean="0"/>
              <a:t>Okidač je uskladištena procedura koja se </a:t>
            </a:r>
            <a:r>
              <a:rPr lang="hr-HR" sz="2400" b="1" dirty="0" smtClean="0"/>
              <a:t>ne poziva naredbom CALL </a:t>
            </a:r>
            <a:r>
              <a:rPr lang="hr-HR" sz="2400" dirty="0" smtClean="0"/>
              <a:t>nego se </a:t>
            </a:r>
            <a:r>
              <a:rPr lang="hr-HR" sz="2400" b="1" dirty="0" smtClean="0"/>
              <a:t>automatski aktivira prilikom izvršavanja odrađenih akcija </a:t>
            </a:r>
            <a:r>
              <a:rPr lang="hr-HR" sz="2400" dirty="0" smtClean="0"/>
              <a:t>od strane korisnika</a:t>
            </a:r>
            <a:endParaRPr lang="hr-HR" sz="2400" dirty="0"/>
          </a:p>
        </p:txBody>
      </p:sp>
    </p:spTree>
    <p:extLst>
      <p:ext uri="{BB962C8B-B14F-4D97-AF65-F5344CB8AC3E}">
        <p14:creationId xmlns="" xmlns:p14="http://schemas.microsoft.com/office/powerpoint/2010/main" val="3251544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Okidač omogućava</a:t>
            </a:r>
            <a:endParaRPr lang="hr-HR" dirty="0"/>
          </a:p>
        </p:txBody>
      </p:sp>
      <p:sp>
        <p:nvSpPr>
          <p:cNvPr id="3" name="Content Placeholder 2"/>
          <p:cNvSpPr>
            <a:spLocks noGrp="1"/>
          </p:cNvSpPr>
          <p:nvPr>
            <p:ph idx="1"/>
          </p:nvPr>
        </p:nvSpPr>
        <p:spPr>
          <a:xfrm>
            <a:off x="539552" y="1268760"/>
            <a:ext cx="7772400" cy="5074440"/>
          </a:xfrm>
        </p:spPr>
        <p:txBody>
          <a:bodyPr>
            <a:normAutofit/>
          </a:bodyPr>
          <a:lstStyle/>
          <a:p>
            <a:pPr>
              <a:lnSpc>
                <a:spcPct val="80000"/>
              </a:lnSpc>
            </a:pPr>
            <a:r>
              <a:rPr lang="hr-HR" sz="2400" dirty="0" smtClean="0"/>
              <a:t>eksplicitno definiranje vrste događaja koji aktiviraju okidač</a:t>
            </a:r>
          </a:p>
          <a:p>
            <a:pPr marL="0" indent="0">
              <a:lnSpc>
                <a:spcPct val="80000"/>
              </a:lnSpc>
              <a:buNone/>
            </a:pPr>
            <a:r>
              <a:rPr lang="hr-HR" sz="2400" dirty="0" smtClean="0"/>
              <a:t> </a:t>
            </a:r>
          </a:p>
          <a:p>
            <a:pPr>
              <a:lnSpc>
                <a:spcPct val="80000"/>
              </a:lnSpc>
            </a:pPr>
            <a:r>
              <a:rPr lang="hr-HR" sz="2400" b="1" dirty="0" smtClean="0"/>
              <a:t>događaj</a:t>
            </a:r>
            <a:r>
              <a:rPr lang="hr-HR" sz="2400" dirty="0" smtClean="0"/>
              <a:t> koji aktivira okidač nazivat će se “</a:t>
            </a:r>
            <a:r>
              <a:rPr lang="hr-HR" sz="2400" dirty="0" err="1" smtClean="0"/>
              <a:t>aktivirajuća</a:t>
            </a:r>
            <a:r>
              <a:rPr lang="hr-HR" sz="2400" dirty="0" smtClean="0"/>
              <a:t> operacija” (</a:t>
            </a:r>
            <a:r>
              <a:rPr lang="hr-HR" sz="2400" i="1" dirty="0" err="1" smtClean="0"/>
              <a:t>triggering</a:t>
            </a:r>
            <a:r>
              <a:rPr lang="hr-HR" sz="2400" i="1" dirty="0" smtClean="0"/>
              <a:t> </a:t>
            </a:r>
            <a:r>
              <a:rPr lang="hr-HR" sz="2400" i="1" dirty="0" err="1" smtClean="0"/>
              <a:t>event</a:t>
            </a:r>
            <a:r>
              <a:rPr lang="hr-HR" sz="2400" dirty="0" smtClean="0"/>
              <a:t>) </a:t>
            </a:r>
          </a:p>
          <a:p>
            <a:pPr>
              <a:lnSpc>
                <a:spcPct val="80000"/>
              </a:lnSpc>
            </a:pPr>
            <a:endParaRPr lang="hr-HR" sz="2400" dirty="0" smtClean="0"/>
          </a:p>
          <a:p>
            <a:pPr>
              <a:lnSpc>
                <a:spcPct val="80000"/>
              </a:lnSpc>
            </a:pPr>
            <a:r>
              <a:rPr lang="hr-HR" sz="2400" dirty="0" smtClean="0"/>
              <a:t>eksplicitno specificiranje </a:t>
            </a:r>
            <a:r>
              <a:rPr lang="hr-HR" sz="2400" b="1" dirty="0" smtClean="0"/>
              <a:t>liste naredbi </a:t>
            </a:r>
            <a:r>
              <a:rPr lang="hr-HR" sz="2400" dirty="0" smtClean="0"/>
              <a:t>koje se obavljaju kad se dogodi </a:t>
            </a:r>
            <a:r>
              <a:rPr lang="hr-HR" sz="2400" dirty="0" err="1" smtClean="0"/>
              <a:t>aktivirajuća</a:t>
            </a:r>
            <a:r>
              <a:rPr lang="hr-HR" sz="2400" dirty="0" smtClean="0"/>
              <a:t> operacija</a:t>
            </a:r>
          </a:p>
          <a:p>
            <a:pPr>
              <a:lnSpc>
                <a:spcPct val="80000"/>
              </a:lnSpc>
            </a:pPr>
            <a:endParaRPr lang="hr-HR" sz="2400" dirty="0" smtClean="0"/>
          </a:p>
          <a:p>
            <a:pPr>
              <a:lnSpc>
                <a:spcPct val="80000"/>
              </a:lnSpc>
            </a:pPr>
            <a:r>
              <a:rPr lang="hr-HR" sz="2400" dirty="0" smtClean="0"/>
              <a:t>skup tih naredbi nazivat će se "</a:t>
            </a:r>
            <a:r>
              <a:rPr lang="hr-HR" sz="2400" b="1" dirty="0" smtClean="0"/>
              <a:t>aktivirana operacija</a:t>
            </a:r>
            <a:r>
              <a:rPr lang="hr-HR" sz="2400" dirty="0" smtClean="0"/>
              <a:t>” (</a:t>
            </a:r>
            <a:r>
              <a:rPr lang="hr-HR" sz="2400" i="1" dirty="0" err="1" smtClean="0"/>
              <a:t>triggered</a:t>
            </a:r>
            <a:r>
              <a:rPr lang="hr-HR" sz="2400" i="1" dirty="0" smtClean="0"/>
              <a:t> </a:t>
            </a:r>
            <a:r>
              <a:rPr lang="hr-HR" sz="2400" i="1" dirty="0" err="1" smtClean="0"/>
              <a:t>action</a:t>
            </a:r>
            <a:r>
              <a:rPr lang="hr-HR" sz="2400" i="1" dirty="0" smtClean="0"/>
              <a:t> list</a:t>
            </a:r>
            <a:r>
              <a:rPr lang="hr-HR" sz="2400" dirty="0" smtClean="0"/>
              <a:t>)</a:t>
            </a:r>
          </a:p>
          <a:p>
            <a:pPr>
              <a:lnSpc>
                <a:spcPct val="80000"/>
              </a:lnSpc>
            </a:pPr>
            <a:endParaRPr lang="hr-HR" sz="2400" dirty="0" smtClean="0"/>
          </a:p>
          <a:p>
            <a:pPr>
              <a:lnSpc>
                <a:spcPct val="80000"/>
              </a:lnSpc>
            </a:pPr>
            <a:r>
              <a:rPr lang="hr-HR" sz="2400" dirty="0" smtClean="0"/>
              <a:t>eksplicitno specificiranje </a:t>
            </a:r>
            <a:r>
              <a:rPr lang="hr-HR" sz="2400" b="1" dirty="0" smtClean="0"/>
              <a:t>uvjeta</a:t>
            </a:r>
            <a:r>
              <a:rPr lang="hr-HR" sz="2400" dirty="0" smtClean="0"/>
              <a:t> (</a:t>
            </a:r>
            <a:r>
              <a:rPr lang="hr-HR" sz="2400" i="1" dirty="0" err="1" smtClean="0"/>
              <a:t>condition</a:t>
            </a:r>
            <a:r>
              <a:rPr lang="hr-HR" sz="2400" dirty="0" smtClean="0"/>
              <a:t>) pod kojima se aktivirana operacija obavlja</a:t>
            </a:r>
          </a:p>
          <a:p>
            <a:endParaRPr lang="hr-HR" sz="2800" dirty="0"/>
          </a:p>
        </p:txBody>
      </p:sp>
    </p:spTree>
    <p:extLst>
      <p:ext uri="{BB962C8B-B14F-4D97-AF65-F5344CB8AC3E}">
        <p14:creationId xmlns="" xmlns:p14="http://schemas.microsoft.com/office/powerpoint/2010/main" val="2122821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Podjela</a:t>
            </a:r>
            <a:endParaRPr lang="hr-HR" dirty="0"/>
          </a:p>
        </p:txBody>
      </p:sp>
      <p:sp>
        <p:nvSpPr>
          <p:cNvPr id="3" name="Content Placeholder 2"/>
          <p:cNvSpPr>
            <a:spLocks noGrp="1"/>
          </p:cNvSpPr>
          <p:nvPr>
            <p:ph idx="1"/>
          </p:nvPr>
        </p:nvSpPr>
        <p:spPr>
          <a:xfrm>
            <a:off x="107504" y="808364"/>
            <a:ext cx="8998800" cy="5933004"/>
          </a:xfrm>
        </p:spPr>
        <p:txBody>
          <a:bodyPr>
            <a:normAutofit/>
          </a:bodyPr>
          <a:lstStyle/>
          <a:p>
            <a:pPr>
              <a:lnSpc>
                <a:spcPct val="90000"/>
              </a:lnSpc>
            </a:pPr>
            <a:r>
              <a:rPr lang="hr-HR" sz="2400" dirty="0" smtClean="0"/>
              <a:t>prema događaju (</a:t>
            </a:r>
            <a:r>
              <a:rPr lang="hr-HR" sz="2400" dirty="0" err="1" smtClean="0"/>
              <a:t>aktivirajućoj</a:t>
            </a:r>
            <a:r>
              <a:rPr lang="hr-HR" sz="2400" dirty="0" smtClean="0"/>
              <a:t> akciji) na koju se pokreće (3 kategorije):</a:t>
            </a:r>
          </a:p>
          <a:p>
            <a:pPr lvl="1">
              <a:lnSpc>
                <a:spcPct val="90000"/>
              </a:lnSpc>
            </a:pPr>
            <a:r>
              <a:rPr lang="hr-HR" sz="2000" b="1" dirty="0" smtClean="0"/>
              <a:t>INSERT</a:t>
            </a:r>
          </a:p>
          <a:p>
            <a:pPr lvl="1">
              <a:lnSpc>
                <a:spcPct val="90000"/>
              </a:lnSpc>
            </a:pPr>
            <a:r>
              <a:rPr lang="hr-HR" sz="2000" b="1" dirty="0" smtClean="0"/>
              <a:t>UPDATE</a:t>
            </a:r>
          </a:p>
          <a:p>
            <a:pPr lvl="1">
              <a:lnSpc>
                <a:spcPct val="90000"/>
              </a:lnSpc>
            </a:pPr>
            <a:r>
              <a:rPr lang="hr-HR" sz="2000" b="1" dirty="0" smtClean="0"/>
              <a:t>DELETE</a:t>
            </a:r>
          </a:p>
          <a:p>
            <a:pPr>
              <a:lnSpc>
                <a:spcPct val="90000"/>
              </a:lnSpc>
            </a:pPr>
            <a:endParaRPr lang="hr-HR" sz="2400" dirty="0" smtClean="0"/>
          </a:p>
          <a:p>
            <a:pPr>
              <a:lnSpc>
                <a:spcPct val="90000"/>
              </a:lnSpc>
            </a:pPr>
            <a:r>
              <a:rPr lang="hr-HR" sz="2400" dirty="0" smtClean="0"/>
              <a:t>prema vremenu – 2 </a:t>
            </a:r>
            <a:r>
              <a:rPr lang="hr-HR" sz="2400" dirty="0" err="1" smtClean="0"/>
              <a:t>podkategorije</a:t>
            </a:r>
            <a:endParaRPr lang="hr-HR" sz="2400" dirty="0" smtClean="0"/>
          </a:p>
          <a:p>
            <a:pPr lvl="1">
              <a:lnSpc>
                <a:spcPct val="90000"/>
              </a:lnSpc>
            </a:pPr>
            <a:r>
              <a:rPr lang="hr-HR" sz="2000" b="1" dirty="0" smtClean="0"/>
              <a:t>BEFORE</a:t>
            </a:r>
          </a:p>
          <a:p>
            <a:pPr lvl="1">
              <a:lnSpc>
                <a:spcPct val="90000"/>
              </a:lnSpc>
            </a:pPr>
            <a:r>
              <a:rPr lang="hr-HR" sz="2000" b="1" dirty="0" smtClean="0"/>
              <a:t>AFTER</a:t>
            </a:r>
          </a:p>
          <a:p>
            <a:pPr>
              <a:lnSpc>
                <a:spcPct val="90000"/>
              </a:lnSpc>
            </a:pPr>
            <a:endParaRPr lang="hr-HR" sz="2400" dirty="0" smtClean="0"/>
          </a:p>
          <a:p>
            <a:pPr>
              <a:lnSpc>
                <a:spcPct val="90000"/>
              </a:lnSpc>
            </a:pPr>
            <a:r>
              <a:rPr lang="hr-HR" sz="2400" dirty="0" smtClean="0"/>
              <a:t>ne mogu postojati dva ista okidača za istu tablicu, </a:t>
            </a:r>
            <a:r>
              <a:rPr lang="hr-HR" sz="2400" dirty="0" err="1" smtClean="0"/>
              <a:t>npr</a:t>
            </a:r>
            <a:r>
              <a:rPr lang="hr-HR" sz="2400" dirty="0" smtClean="0"/>
              <a:t>:</a:t>
            </a:r>
          </a:p>
          <a:p>
            <a:pPr lvl="1">
              <a:lnSpc>
                <a:spcPct val="90000"/>
              </a:lnSpc>
            </a:pPr>
            <a:r>
              <a:rPr lang="hr-HR" sz="2000" dirty="0" smtClean="0"/>
              <a:t>BEFORE INSERT i BEFORE INSERT -&gt; </a:t>
            </a:r>
            <a:r>
              <a:rPr lang="hr-HR" sz="2000" b="1" dirty="0" smtClean="0"/>
              <a:t>ne može</a:t>
            </a:r>
          </a:p>
          <a:p>
            <a:pPr lvl="1">
              <a:lnSpc>
                <a:spcPct val="90000"/>
              </a:lnSpc>
            </a:pPr>
            <a:r>
              <a:rPr lang="hr-HR" sz="2000" dirty="0" smtClean="0"/>
              <a:t>BEFORE INSERT i AFTER INSERT -&gt; </a:t>
            </a:r>
            <a:r>
              <a:rPr lang="hr-HR" sz="2000" b="1" dirty="0" smtClean="0"/>
              <a:t>može</a:t>
            </a:r>
          </a:p>
          <a:p>
            <a:pPr lvl="1">
              <a:lnSpc>
                <a:spcPct val="90000"/>
              </a:lnSpc>
            </a:pPr>
            <a:r>
              <a:rPr lang="hr-HR" sz="2000" dirty="0" smtClean="0"/>
              <a:t>BEFORE INSERT i BEFORE UPDATE </a:t>
            </a:r>
            <a:r>
              <a:rPr lang="hr-HR" sz="2000" dirty="0"/>
              <a:t>-&gt; </a:t>
            </a:r>
            <a:r>
              <a:rPr lang="hr-HR" sz="2000" b="1" dirty="0" smtClean="0"/>
              <a:t>može</a:t>
            </a:r>
          </a:p>
          <a:p>
            <a:pPr>
              <a:lnSpc>
                <a:spcPct val="90000"/>
              </a:lnSpc>
            </a:pPr>
            <a:endParaRPr lang="hr-HR" sz="2400" dirty="0" smtClean="0"/>
          </a:p>
          <a:p>
            <a:pPr>
              <a:lnSpc>
                <a:spcPct val="90000"/>
              </a:lnSpc>
            </a:pPr>
            <a:r>
              <a:rPr lang="hr-HR" sz="2400" dirty="0" smtClean="0"/>
              <a:t>okidač mora biti vezan uz pravu tablicu</a:t>
            </a:r>
          </a:p>
          <a:p>
            <a:pPr>
              <a:lnSpc>
                <a:spcPct val="90000"/>
              </a:lnSpc>
            </a:pPr>
            <a:r>
              <a:rPr lang="hr-HR" sz="2400" dirty="0" smtClean="0"/>
              <a:t>ne može se postaviti okidač na privremenu tablicu</a:t>
            </a:r>
            <a:endParaRPr lang="hr-HR" dirty="0"/>
          </a:p>
        </p:txBody>
      </p:sp>
    </p:spTree>
    <p:extLst>
      <p:ext uri="{BB962C8B-B14F-4D97-AF65-F5344CB8AC3E}">
        <p14:creationId xmlns="" xmlns:p14="http://schemas.microsoft.com/office/powerpoint/2010/main" val="1184510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rrowheads="1"/>
          </p:cNvSpPr>
          <p:nvPr>
            <p:ph type="title"/>
          </p:nvPr>
        </p:nvSpPr>
        <p:spPr/>
        <p:txBody>
          <a:bodyPr/>
          <a:lstStyle/>
          <a:p>
            <a:r>
              <a:rPr lang="hr-HR"/>
              <a:t>Sintaksa</a:t>
            </a:r>
          </a:p>
        </p:txBody>
      </p:sp>
      <p:sp>
        <p:nvSpPr>
          <p:cNvPr id="760835" name="Rectangle 3"/>
          <p:cNvSpPr>
            <a:spLocks noGrp="1" noChangeArrowheads="1"/>
          </p:cNvSpPr>
          <p:nvPr>
            <p:ph idx="1"/>
          </p:nvPr>
        </p:nvSpPr>
        <p:spPr>
          <a:xfrm>
            <a:off x="145200" y="1177948"/>
            <a:ext cx="8229600" cy="5059364"/>
          </a:xfrm>
        </p:spPr>
        <p:txBody>
          <a:bodyPr>
            <a:normAutofit/>
          </a:bodyPr>
          <a:lstStyle/>
          <a:p>
            <a:pPr>
              <a:lnSpc>
                <a:spcPct val="90000"/>
              </a:lnSpc>
            </a:pPr>
            <a:r>
              <a:rPr lang="hr-HR" sz="2800" b="1" dirty="0">
                <a:latin typeface="Courier New" pitchFamily="49" charset="0"/>
                <a:cs typeface="Courier New" pitchFamily="49" charset="0"/>
              </a:rPr>
              <a:t>CREATE TRIGGER ime vrijeme događaj </a:t>
            </a:r>
            <a:endParaRPr lang="hr-HR" sz="2800" b="1" dirty="0" smtClean="0">
              <a:latin typeface="Courier New" pitchFamily="49" charset="0"/>
              <a:cs typeface="Courier New" pitchFamily="49" charset="0"/>
            </a:endParaRPr>
          </a:p>
          <a:p>
            <a:pPr>
              <a:lnSpc>
                <a:spcPct val="90000"/>
              </a:lnSpc>
              <a:buNone/>
            </a:pPr>
            <a:r>
              <a:rPr lang="hr-HR" sz="2800" b="1" dirty="0" smtClean="0">
                <a:latin typeface="Courier New" pitchFamily="49" charset="0"/>
                <a:cs typeface="Courier New" pitchFamily="49" charset="0"/>
              </a:rPr>
              <a:t>		ON </a:t>
            </a:r>
            <a:r>
              <a:rPr lang="hr-HR" sz="2800" b="1" dirty="0">
                <a:latin typeface="Courier New" pitchFamily="49" charset="0"/>
                <a:cs typeface="Courier New" pitchFamily="49" charset="0"/>
              </a:rPr>
              <a:t>tablica </a:t>
            </a:r>
            <a:endParaRPr lang="hr-HR" sz="2800" b="1" dirty="0" smtClean="0">
              <a:latin typeface="Courier New" pitchFamily="49" charset="0"/>
              <a:cs typeface="Courier New" pitchFamily="49" charset="0"/>
            </a:endParaRPr>
          </a:p>
          <a:p>
            <a:pPr>
              <a:lnSpc>
                <a:spcPct val="90000"/>
              </a:lnSpc>
              <a:buNone/>
            </a:pPr>
            <a:r>
              <a:rPr lang="hr-HR" sz="2800" b="1" dirty="0" smtClean="0">
                <a:latin typeface="Courier New" pitchFamily="49" charset="0"/>
                <a:cs typeface="Courier New" pitchFamily="49" charset="0"/>
              </a:rPr>
              <a:t>		FOR </a:t>
            </a:r>
            <a:r>
              <a:rPr lang="hr-HR" sz="2800" b="1" dirty="0">
                <a:latin typeface="Courier New" pitchFamily="49" charset="0"/>
                <a:cs typeface="Courier New" pitchFamily="49" charset="0"/>
              </a:rPr>
              <a:t>EACH ROW </a:t>
            </a:r>
            <a:r>
              <a:rPr lang="hr-HR" sz="2800" b="1" dirty="0" smtClean="0">
                <a:latin typeface="Courier New" pitchFamily="49" charset="0"/>
                <a:cs typeface="Courier New" pitchFamily="49" charset="0"/>
              </a:rPr>
              <a:t>izjava</a:t>
            </a:r>
          </a:p>
          <a:p>
            <a:pPr>
              <a:lnSpc>
                <a:spcPct val="90000"/>
              </a:lnSpc>
              <a:buNone/>
            </a:pPr>
            <a:endParaRPr lang="hr-HR" sz="2800" b="1" dirty="0" smtClean="0"/>
          </a:p>
          <a:p>
            <a:pPr>
              <a:lnSpc>
                <a:spcPct val="90000"/>
              </a:lnSpc>
            </a:pPr>
            <a:r>
              <a:rPr lang="hr-HR" sz="2800" dirty="0" smtClean="0">
                <a:latin typeface="Courier New" pitchFamily="49" charset="0"/>
                <a:cs typeface="Courier New" pitchFamily="49" charset="0"/>
              </a:rPr>
              <a:t>FOR EACH ROW</a:t>
            </a:r>
            <a:endParaRPr lang="hr-HR" sz="2800" dirty="0" smtClean="0"/>
          </a:p>
          <a:p>
            <a:pPr lvl="1">
              <a:lnSpc>
                <a:spcPct val="90000"/>
              </a:lnSpc>
            </a:pPr>
            <a:r>
              <a:rPr lang="hr-HR" sz="2000" dirty="0" smtClean="0"/>
              <a:t>blok naredbi izvršava se sve dok ima redaka u tablici</a:t>
            </a:r>
          </a:p>
          <a:p>
            <a:pPr>
              <a:lnSpc>
                <a:spcPct val="90000"/>
              </a:lnSpc>
            </a:pPr>
            <a:endParaRPr lang="hr-HR" sz="2400" dirty="0" smtClean="0"/>
          </a:p>
          <a:p>
            <a:pPr>
              <a:lnSpc>
                <a:spcPct val="90000"/>
              </a:lnSpc>
            </a:pPr>
            <a:endParaRPr lang="hr-HR" sz="2400" dirty="0" smtClean="0"/>
          </a:p>
          <a:p>
            <a:pPr>
              <a:lnSpc>
                <a:spcPct val="90000"/>
              </a:lnSpc>
            </a:pPr>
            <a:endParaRPr lang="hr-HR" sz="2400" dirty="0" smtClean="0"/>
          </a:p>
        </p:txBody>
      </p:sp>
    </p:spTree>
    <p:extLst>
      <p:ext uri="{BB962C8B-B14F-4D97-AF65-F5344CB8AC3E}">
        <p14:creationId xmlns="" xmlns:p14="http://schemas.microsoft.com/office/powerpoint/2010/main" val="451059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Primjer – insert okidač</a:t>
            </a:r>
            <a:endParaRPr lang="hr-HR" dirty="0"/>
          </a:p>
        </p:txBody>
      </p:sp>
      <p:sp>
        <p:nvSpPr>
          <p:cNvPr id="3" name="Content Placeholder 2"/>
          <p:cNvSpPr>
            <a:spLocks noGrp="1"/>
          </p:cNvSpPr>
          <p:nvPr>
            <p:ph idx="1"/>
          </p:nvPr>
        </p:nvSpPr>
        <p:spPr>
          <a:xfrm>
            <a:off x="539552" y="1124744"/>
            <a:ext cx="7772400" cy="5733256"/>
          </a:xfrm>
        </p:spPr>
        <p:txBody>
          <a:bodyPr>
            <a:normAutofit fontScale="92500" lnSpcReduction="20000"/>
          </a:bodyPr>
          <a:lstStyle/>
          <a:p>
            <a:pPr>
              <a:lnSpc>
                <a:spcPct val="110000"/>
              </a:lnSpc>
            </a:pPr>
            <a:r>
              <a:rPr lang="hr-HR" sz="2800" dirty="0" smtClean="0"/>
              <a:t>INSERT OKIDAČI</a:t>
            </a:r>
          </a:p>
          <a:p>
            <a:pPr lvl="1">
              <a:lnSpc>
                <a:spcPct val="110000"/>
              </a:lnSpc>
            </a:pPr>
            <a:r>
              <a:rPr lang="hr-HR" dirty="0" smtClean="0"/>
              <a:t>promjena sadržaja unutar baze</a:t>
            </a:r>
          </a:p>
          <a:p>
            <a:pPr lvl="1">
              <a:lnSpc>
                <a:spcPct val="110000"/>
              </a:lnSpc>
            </a:pPr>
            <a:r>
              <a:rPr lang="hr-HR" dirty="0" smtClean="0"/>
              <a:t>sprječavanje umetanja novog zapisa</a:t>
            </a:r>
          </a:p>
          <a:p>
            <a:pPr lvl="1">
              <a:lnSpc>
                <a:spcPct val="110000"/>
              </a:lnSpc>
            </a:pPr>
            <a:r>
              <a:rPr lang="hr-HR" dirty="0" smtClean="0"/>
              <a:t>lančano ažuriranje tablica u bazi – konzistencija baze</a:t>
            </a:r>
          </a:p>
          <a:p>
            <a:pPr>
              <a:lnSpc>
                <a:spcPct val="110000"/>
              </a:lnSpc>
            </a:pPr>
            <a:r>
              <a:rPr lang="hr-HR" sz="2800" dirty="0" smtClean="0"/>
              <a:t>Primjer: Kod unosa u tablicu </a:t>
            </a:r>
            <a:r>
              <a:rPr lang="hr-HR" sz="2800" i="1" dirty="0" err="1" smtClean="0"/>
              <a:t>account</a:t>
            </a:r>
            <a:r>
              <a:rPr lang="hr-HR" sz="2800" i="1" dirty="0" smtClean="0"/>
              <a:t>,</a:t>
            </a:r>
            <a:r>
              <a:rPr lang="hr-HR" sz="2800" dirty="0" smtClean="0"/>
              <a:t> </a:t>
            </a:r>
            <a:r>
              <a:rPr lang="hr-HR" sz="2800" dirty="0" err="1" smtClean="0"/>
              <a:t>trigger</a:t>
            </a:r>
            <a:r>
              <a:rPr lang="hr-HR" sz="2800" dirty="0" smtClean="0"/>
              <a:t> automatski sumira novi iznos u globalnoj varijabli.</a:t>
            </a:r>
          </a:p>
          <a:p>
            <a:pPr>
              <a:lnSpc>
                <a:spcPct val="110000"/>
              </a:lnSpc>
              <a:buNone/>
            </a:pPr>
            <a:r>
              <a:rPr lang="hr-HR" sz="2400" dirty="0" smtClean="0">
                <a:latin typeface="Courier New" pitchFamily="49" charset="0"/>
                <a:cs typeface="Courier New" pitchFamily="49" charset="0"/>
              </a:rPr>
              <a:t>CREATE TABLE </a:t>
            </a:r>
            <a:r>
              <a:rPr lang="hr-HR" sz="2400" dirty="0" err="1" smtClean="0">
                <a:latin typeface="Courier New" pitchFamily="49" charset="0"/>
                <a:cs typeface="Courier New" pitchFamily="49" charset="0"/>
              </a:rPr>
              <a:t>account</a:t>
            </a:r>
            <a:r>
              <a:rPr lang="hr-HR" sz="2400" dirty="0" smtClean="0">
                <a:latin typeface="Courier New" pitchFamily="49" charset="0"/>
                <a:cs typeface="Courier New" pitchFamily="49" charset="0"/>
              </a:rPr>
              <a:t> </a:t>
            </a:r>
          </a:p>
          <a:p>
            <a:pPr>
              <a:lnSpc>
                <a:spcPct val="110000"/>
              </a:lnSpc>
              <a:buNone/>
            </a:pPr>
            <a:r>
              <a:rPr lang="hr-HR" sz="2400" dirty="0" smtClean="0">
                <a:latin typeface="Courier New" pitchFamily="49" charset="0"/>
                <a:cs typeface="Courier New" pitchFamily="49" charset="0"/>
              </a:rPr>
              <a:t>		(</a:t>
            </a:r>
            <a:r>
              <a:rPr lang="hr-HR" sz="2400" dirty="0" err="1" smtClean="0">
                <a:latin typeface="Courier New" pitchFamily="49" charset="0"/>
                <a:cs typeface="Courier New" pitchFamily="49" charset="0"/>
              </a:rPr>
              <a:t>acct</a:t>
            </a:r>
            <a:r>
              <a:rPr lang="hr-HR" sz="2400" dirty="0" smtClean="0">
                <a:latin typeface="Courier New" pitchFamily="49" charset="0"/>
                <a:cs typeface="Courier New" pitchFamily="49" charset="0"/>
              </a:rPr>
              <a:t>_</a:t>
            </a:r>
            <a:r>
              <a:rPr lang="hr-HR" sz="2400" dirty="0" err="1" smtClean="0">
                <a:latin typeface="Courier New" pitchFamily="49" charset="0"/>
                <a:cs typeface="Courier New" pitchFamily="49" charset="0"/>
              </a:rPr>
              <a:t>num</a:t>
            </a:r>
            <a:r>
              <a:rPr lang="hr-HR" sz="2400" dirty="0" smtClean="0">
                <a:latin typeface="Courier New" pitchFamily="49" charset="0"/>
                <a:cs typeface="Courier New" pitchFamily="49" charset="0"/>
              </a:rPr>
              <a:t> INT, </a:t>
            </a:r>
            <a:r>
              <a:rPr lang="hr-HR" sz="2400" dirty="0" err="1" smtClean="0">
                <a:latin typeface="Courier New" pitchFamily="49" charset="0"/>
                <a:cs typeface="Courier New" pitchFamily="49" charset="0"/>
              </a:rPr>
              <a:t>amount</a:t>
            </a:r>
            <a:r>
              <a:rPr lang="hr-HR" sz="2400" dirty="0" smtClean="0">
                <a:latin typeface="Courier New" pitchFamily="49" charset="0"/>
                <a:cs typeface="Courier New" pitchFamily="49" charset="0"/>
              </a:rPr>
              <a:t> (DECIMAL(10,2));</a:t>
            </a:r>
          </a:p>
          <a:p>
            <a:pPr>
              <a:lnSpc>
                <a:spcPct val="110000"/>
              </a:lnSpc>
              <a:buNone/>
            </a:pPr>
            <a:endParaRPr lang="hr-HR" sz="2400" dirty="0" smtClean="0">
              <a:latin typeface="Courier New" pitchFamily="49" charset="0"/>
              <a:cs typeface="Courier New" pitchFamily="49" charset="0"/>
            </a:endParaRPr>
          </a:p>
          <a:p>
            <a:pPr>
              <a:lnSpc>
                <a:spcPct val="110000"/>
              </a:lnSpc>
              <a:buNone/>
            </a:pPr>
            <a:r>
              <a:rPr lang="hr-HR" sz="2400" dirty="0" smtClean="0">
                <a:latin typeface="Courier New" pitchFamily="49" charset="0"/>
                <a:cs typeface="Courier New" pitchFamily="49" charset="0"/>
              </a:rPr>
              <a:t>CREATE TRIGGER ins_</a:t>
            </a:r>
            <a:r>
              <a:rPr lang="hr-HR" sz="2400" dirty="0" err="1" smtClean="0">
                <a:latin typeface="Courier New" pitchFamily="49" charset="0"/>
                <a:cs typeface="Courier New" pitchFamily="49" charset="0"/>
              </a:rPr>
              <a:t>sum</a:t>
            </a:r>
            <a:r>
              <a:rPr lang="hr-HR" sz="2400" dirty="0" smtClean="0">
                <a:latin typeface="Courier New" pitchFamily="49" charset="0"/>
                <a:cs typeface="Courier New" pitchFamily="49" charset="0"/>
              </a:rPr>
              <a:t> </a:t>
            </a:r>
          </a:p>
          <a:p>
            <a:pPr>
              <a:lnSpc>
                <a:spcPct val="110000"/>
              </a:lnSpc>
              <a:buNone/>
            </a:pPr>
            <a:r>
              <a:rPr lang="hr-HR" sz="2400" dirty="0" smtClean="0">
                <a:latin typeface="Courier New" pitchFamily="49" charset="0"/>
                <a:cs typeface="Courier New" pitchFamily="49" charset="0"/>
              </a:rPr>
              <a:t>		BEFORE INSERT ON </a:t>
            </a:r>
            <a:r>
              <a:rPr lang="hr-HR" sz="2400" dirty="0" err="1" smtClean="0">
                <a:latin typeface="Courier New" pitchFamily="49" charset="0"/>
                <a:cs typeface="Courier New" pitchFamily="49" charset="0"/>
              </a:rPr>
              <a:t>account</a:t>
            </a:r>
            <a:r>
              <a:rPr lang="hr-HR" sz="2400" dirty="0" smtClean="0">
                <a:latin typeface="Courier New" pitchFamily="49" charset="0"/>
                <a:cs typeface="Courier New" pitchFamily="49" charset="0"/>
              </a:rPr>
              <a:t> </a:t>
            </a:r>
          </a:p>
          <a:p>
            <a:pPr>
              <a:lnSpc>
                <a:spcPct val="110000"/>
              </a:lnSpc>
              <a:buNone/>
            </a:pPr>
            <a:r>
              <a:rPr lang="hr-HR" sz="2400" dirty="0" smtClean="0">
                <a:latin typeface="Courier New" pitchFamily="49" charset="0"/>
                <a:cs typeface="Courier New" pitchFamily="49" charset="0"/>
              </a:rPr>
              <a:t>		FOR EACH ROW </a:t>
            </a:r>
          </a:p>
          <a:p>
            <a:pPr>
              <a:lnSpc>
                <a:spcPct val="110000"/>
              </a:lnSpc>
              <a:buNone/>
            </a:pPr>
            <a:r>
              <a:rPr lang="hr-HR" sz="2400" dirty="0" smtClean="0">
                <a:latin typeface="Courier New" pitchFamily="49" charset="0"/>
                <a:cs typeface="Courier New" pitchFamily="49" charset="0"/>
              </a:rPr>
              <a:t>		SET @</a:t>
            </a:r>
            <a:r>
              <a:rPr lang="hr-HR" sz="2400" dirty="0" err="1" smtClean="0">
                <a:latin typeface="Courier New" pitchFamily="49" charset="0"/>
                <a:cs typeface="Courier New" pitchFamily="49" charset="0"/>
              </a:rPr>
              <a:t>sum</a:t>
            </a:r>
            <a:r>
              <a:rPr lang="hr-HR" sz="2400" dirty="0" smtClean="0">
                <a:latin typeface="Courier New" pitchFamily="49" charset="0"/>
                <a:cs typeface="Courier New" pitchFamily="49" charset="0"/>
              </a:rPr>
              <a:t>=@</a:t>
            </a:r>
            <a:r>
              <a:rPr lang="hr-HR" sz="2400" dirty="0" err="1" smtClean="0">
                <a:latin typeface="Courier New" pitchFamily="49" charset="0"/>
                <a:cs typeface="Courier New" pitchFamily="49" charset="0"/>
              </a:rPr>
              <a:t>sum</a:t>
            </a:r>
            <a:r>
              <a:rPr lang="hr-HR" sz="2400" dirty="0" smtClean="0">
                <a:latin typeface="Courier New" pitchFamily="49" charset="0"/>
                <a:cs typeface="Courier New" pitchFamily="49" charset="0"/>
              </a:rPr>
              <a:t>+</a:t>
            </a:r>
            <a:r>
              <a:rPr lang="hr-HR" sz="2400" dirty="0" err="1" smtClean="0">
                <a:latin typeface="Courier New" pitchFamily="49" charset="0"/>
                <a:cs typeface="Courier New" pitchFamily="49" charset="0"/>
              </a:rPr>
              <a:t>NEW.amount</a:t>
            </a:r>
            <a:r>
              <a:rPr lang="hr-HR" sz="2400" dirty="0" smtClean="0">
                <a:latin typeface="Courier New" pitchFamily="49" charset="0"/>
                <a:cs typeface="Courier New" pitchFamily="49" charset="0"/>
              </a:rPr>
              <a:t>;</a:t>
            </a:r>
          </a:p>
          <a:p>
            <a:endParaRPr lang="hr-HR" dirty="0"/>
          </a:p>
        </p:txBody>
      </p:sp>
    </p:spTree>
    <p:extLst>
      <p:ext uri="{BB962C8B-B14F-4D97-AF65-F5344CB8AC3E}">
        <p14:creationId xmlns="" xmlns:p14="http://schemas.microsoft.com/office/powerpoint/2010/main" val="73710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down)">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wipe(down)">
                                      <p:cBhvr>
                                        <p:cTn id="4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Before</a:t>
            </a:r>
            <a:r>
              <a:rPr lang="hr-HR" dirty="0" smtClean="0"/>
              <a:t> okidači</a:t>
            </a:r>
            <a:endParaRPr lang="hr-HR" dirty="0"/>
          </a:p>
        </p:txBody>
      </p:sp>
      <p:sp>
        <p:nvSpPr>
          <p:cNvPr id="3" name="Content Placeholder 2"/>
          <p:cNvSpPr>
            <a:spLocks noGrp="1"/>
          </p:cNvSpPr>
          <p:nvPr>
            <p:ph idx="1"/>
          </p:nvPr>
        </p:nvSpPr>
        <p:spPr>
          <a:xfrm>
            <a:off x="145200" y="952380"/>
            <a:ext cx="8229600" cy="5788988"/>
          </a:xfrm>
        </p:spPr>
        <p:txBody>
          <a:bodyPr>
            <a:normAutofit fontScale="77500" lnSpcReduction="20000"/>
          </a:bodyPr>
          <a:lstStyle/>
          <a:p>
            <a:pPr>
              <a:lnSpc>
                <a:spcPct val="120000"/>
              </a:lnSpc>
            </a:pPr>
            <a:r>
              <a:rPr lang="hr-HR" sz="2800" dirty="0" smtClean="0"/>
              <a:t>Događaju se prije nego podatak dođe do tablice</a:t>
            </a:r>
          </a:p>
          <a:p>
            <a:pPr>
              <a:lnSpc>
                <a:spcPct val="120000"/>
              </a:lnSpc>
            </a:pPr>
            <a:r>
              <a:rPr lang="hr-HR" sz="2800" dirty="0" err="1" smtClean="0"/>
              <a:t>MySQL</a:t>
            </a:r>
            <a:r>
              <a:rPr lang="hr-HR" sz="2800" dirty="0" smtClean="0"/>
              <a:t>  u trenutku unosa kreira dodatnu tablicu u memoriji – </a:t>
            </a:r>
            <a:r>
              <a:rPr lang="hr-HR" sz="2800" b="1" dirty="0" smtClean="0"/>
              <a:t>NEW</a:t>
            </a:r>
          </a:p>
          <a:p>
            <a:pPr lvl="1">
              <a:lnSpc>
                <a:spcPct val="120000"/>
              </a:lnSpc>
            </a:pPr>
            <a:r>
              <a:rPr lang="hr-HR" sz="2600" b="1" dirty="0" smtClean="0"/>
              <a:t>Struktura identična strukturi originalne tablice</a:t>
            </a:r>
          </a:p>
          <a:p>
            <a:pPr lvl="1">
              <a:lnSpc>
                <a:spcPct val="120000"/>
              </a:lnSpc>
            </a:pPr>
            <a:r>
              <a:rPr lang="hr-HR" sz="2600" b="1" dirty="0" smtClean="0"/>
              <a:t>Sadrži samo podatke koje unosimo ili mijenjamo</a:t>
            </a:r>
          </a:p>
          <a:p>
            <a:pPr lvl="1">
              <a:lnSpc>
                <a:spcPct val="120000"/>
              </a:lnSpc>
            </a:pPr>
            <a:r>
              <a:rPr lang="hr-HR" sz="2600" b="1" dirty="0" smtClean="0"/>
              <a:t>Podaci se prije unosa u originalnu tablicu unose u privremenu </a:t>
            </a:r>
            <a:r>
              <a:rPr lang="hr-HR" sz="2600" b="1" dirty="0" smtClean="0">
                <a:effectLst>
                  <a:outerShdw blurRad="38100" dist="38100" dir="2700000" algn="tl">
                    <a:srgbClr val="000000">
                      <a:alpha val="43137"/>
                    </a:srgbClr>
                  </a:outerShdw>
                </a:effectLst>
              </a:rPr>
              <a:t>tablicu</a:t>
            </a:r>
            <a:r>
              <a:rPr lang="hr-HR" sz="2600" b="1" dirty="0" smtClean="0"/>
              <a:t> NEW, te se unutar nje može korisnički manipulirati podacima na potreban način</a:t>
            </a:r>
          </a:p>
          <a:p>
            <a:pPr lvl="1">
              <a:lnSpc>
                <a:spcPct val="120000"/>
              </a:lnSpc>
            </a:pPr>
            <a:r>
              <a:rPr lang="hr-HR" sz="2600" b="1" dirty="0" smtClean="0"/>
              <a:t>Po završetku okidača, DBMS će podatke iz tablice NEW </a:t>
            </a:r>
            <a:r>
              <a:rPr lang="hr-HR" sz="2600" b="1" u="sng" dirty="0" smtClean="0"/>
              <a:t>automatski</a:t>
            </a:r>
            <a:r>
              <a:rPr lang="hr-HR" sz="2600" b="1" dirty="0" smtClean="0"/>
              <a:t>  prenijeti u originalnu tablicu</a:t>
            </a:r>
          </a:p>
          <a:p>
            <a:pPr>
              <a:lnSpc>
                <a:spcPct val="120000"/>
              </a:lnSpc>
              <a:buNone/>
            </a:pPr>
            <a:endParaRPr lang="hr-HR" sz="2800" dirty="0" smtClean="0"/>
          </a:p>
          <a:p>
            <a:pPr>
              <a:lnSpc>
                <a:spcPct val="120000"/>
              </a:lnSpc>
              <a:buNone/>
            </a:pPr>
            <a:r>
              <a:rPr lang="hr-HR" sz="2800" dirty="0" smtClean="0"/>
              <a:t>Primjer:</a:t>
            </a:r>
          </a:p>
          <a:p>
            <a:pPr>
              <a:lnSpc>
                <a:spcPct val="120000"/>
              </a:lnSpc>
              <a:buNone/>
            </a:pPr>
            <a:r>
              <a:rPr lang="hr-HR" sz="2400" dirty="0" smtClean="0">
                <a:latin typeface="Courier New" pitchFamily="49" charset="0"/>
                <a:cs typeface="Courier New" pitchFamily="49" charset="0"/>
              </a:rPr>
              <a:t>CREATE TRIGGER </a:t>
            </a:r>
            <a:r>
              <a:rPr lang="hr-HR" sz="2400" dirty="0" err="1" smtClean="0">
                <a:latin typeface="Courier New" pitchFamily="49" charset="0"/>
                <a:cs typeface="Courier New" pitchFamily="49" charset="0"/>
              </a:rPr>
              <a:t>provjeraImena</a:t>
            </a:r>
            <a:r>
              <a:rPr lang="hr-HR" sz="2400" dirty="0" smtClean="0">
                <a:latin typeface="Courier New" pitchFamily="49" charset="0"/>
                <a:cs typeface="Courier New" pitchFamily="49" charset="0"/>
              </a:rPr>
              <a:t> </a:t>
            </a:r>
          </a:p>
          <a:p>
            <a:pPr>
              <a:lnSpc>
                <a:spcPct val="120000"/>
              </a:lnSpc>
              <a:buNone/>
            </a:pPr>
            <a:r>
              <a:rPr lang="hr-HR" sz="2400" dirty="0" smtClean="0">
                <a:latin typeface="Courier New" pitchFamily="49" charset="0"/>
                <a:cs typeface="Courier New" pitchFamily="49" charset="0"/>
              </a:rPr>
              <a:t>		BEFORE INSERT ON klijent </a:t>
            </a:r>
          </a:p>
          <a:p>
            <a:pPr>
              <a:lnSpc>
                <a:spcPct val="120000"/>
              </a:lnSpc>
              <a:buNone/>
            </a:pPr>
            <a:r>
              <a:rPr lang="hr-HR" sz="2400" dirty="0" smtClean="0">
                <a:latin typeface="Courier New" pitchFamily="49" charset="0"/>
                <a:cs typeface="Courier New" pitchFamily="49" charset="0"/>
              </a:rPr>
              <a:t>		FOR EACH ROW</a:t>
            </a:r>
          </a:p>
          <a:p>
            <a:pPr>
              <a:lnSpc>
                <a:spcPct val="120000"/>
              </a:lnSpc>
              <a:buNone/>
            </a:pPr>
            <a:r>
              <a:rPr lang="hr-HR" sz="2400" dirty="0" smtClean="0">
                <a:latin typeface="Courier New" pitchFamily="49" charset="0"/>
                <a:cs typeface="Courier New" pitchFamily="49" charset="0"/>
              </a:rPr>
              <a:t>			SET </a:t>
            </a:r>
            <a:r>
              <a:rPr lang="hr-HR" sz="2400" dirty="0" err="1" smtClean="0">
                <a:latin typeface="Courier New" pitchFamily="49" charset="0"/>
                <a:cs typeface="Courier New" pitchFamily="49" charset="0"/>
              </a:rPr>
              <a:t>new.imeklijent</a:t>
            </a:r>
            <a:r>
              <a:rPr lang="hr-HR" sz="2400" dirty="0" smtClean="0">
                <a:latin typeface="Courier New" pitchFamily="49" charset="0"/>
                <a:cs typeface="Courier New" pitchFamily="49" charset="0"/>
              </a:rPr>
              <a:t>=</a:t>
            </a:r>
          </a:p>
          <a:p>
            <a:pPr>
              <a:lnSpc>
                <a:spcPct val="120000"/>
              </a:lnSpc>
              <a:buNone/>
            </a:pPr>
            <a:r>
              <a:rPr lang="hr-HR" sz="2400" dirty="0" smtClean="0">
                <a:latin typeface="Courier New" pitchFamily="49" charset="0"/>
                <a:cs typeface="Courier New" pitchFamily="49" charset="0"/>
              </a:rPr>
              <a:t>			CONCAT(</a:t>
            </a:r>
            <a:r>
              <a:rPr lang="hr-HR" sz="2400" dirty="0" err="1" smtClean="0">
                <a:latin typeface="Courier New" pitchFamily="49" charset="0"/>
                <a:cs typeface="Courier New" pitchFamily="49" charset="0"/>
              </a:rPr>
              <a:t>new.imeKlijent</a:t>
            </a:r>
            <a:r>
              <a:rPr lang="hr-HR" sz="2400" dirty="0" smtClean="0">
                <a:latin typeface="Courier New" pitchFamily="49" charset="0"/>
                <a:cs typeface="Courier New" pitchFamily="49" charset="0"/>
              </a:rPr>
              <a:t>,'test');</a:t>
            </a:r>
            <a:endParaRPr lang="hr-HR" sz="2400" dirty="0">
              <a:latin typeface="Courier New" pitchFamily="49" charset="0"/>
              <a:cs typeface="Courier New" pitchFamily="49" charset="0"/>
            </a:endParaRPr>
          </a:p>
        </p:txBody>
      </p:sp>
    </p:spTree>
    <p:extLst>
      <p:ext uri="{BB962C8B-B14F-4D97-AF65-F5344CB8AC3E}">
        <p14:creationId xmlns="" xmlns:p14="http://schemas.microsoft.com/office/powerpoint/2010/main" val="1768892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Okidači - primjer</a:t>
            </a:r>
            <a:endParaRPr lang="hr-HR" dirty="0"/>
          </a:p>
        </p:txBody>
      </p:sp>
      <p:sp>
        <p:nvSpPr>
          <p:cNvPr id="3" name="Content Placeholder 2"/>
          <p:cNvSpPr>
            <a:spLocks noGrp="1"/>
          </p:cNvSpPr>
          <p:nvPr>
            <p:ph idx="1"/>
          </p:nvPr>
        </p:nvSpPr>
        <p:spPr>
          <a:xfrm>
            <a:off x="395536" y="1196752"/>
            <a:ext cx="8496944" cy="5661248"/>
          </a:xfrm>
        </p:spPr>
        <p:txBody>
          <a:bodyPr>
            <a:normAutofit fontScale="55000" lnSpcReduction="20000"/>
          </a:bodyPr>
          <a:lstStyle/>
          <a:p>
            <a:pPr>
              <a:lnSpc>
                <a:spcPct val="120000"/>
              </a:lnSpc>
              <a:buNone/>
            </a:pPr>
            <a:r>
              <a:rPr lang="hr-HR" sz="3800" dirty="0" smtClean="0"/>
              <a:t>Primjer:</a:t>
            </a:r>
          </a:p>
          <a:p>
            <a:pPr>
              <a:lnSpc>
                <a:spcPct val="120000"/>
              </a:lnSpc>
              <a:buNone/>
            </a:pPr>
            <a:r>
              <a:rPr lang="hr-HR" sz="3800" dirty="0" smtClean="0"/>
              <a:t>Prilikom unosa novog imena u tablicu klijent, provjeriti da li je ime klijenta kraće od 5 slova. Ako jest, pridijeliti mu sufiks _</a:t>
            </a:r>
            <a:r>
              <a:rPr lang="hr-HR" sz="3800" i="1" dirty="0" smtClean="0"/>
              <a:t>test</a:t>
            </a:r>
            <a:r>
              <a:rPr lang="hr-HR" sz="3800" dirty="0" smtClean="0"/>
              <a:t>.</a:t>
            </a:r>
          </a:p>
          <a:p>
            <a:pPr>
              <a:lnSpc>
                <a:spcPct val="120000"/>
              </a:lnSpc>
              <a:buNone/>
            </a:pPr>
            <a:endParaRPr lang="hr-HR" sz="3800" dirty="0" smtClean="0"/>
          </a:p>
          <a:p>
            <a:pPr>
              <a:lnSpc>
                <a:spcPct val="120000"/>
              </a:lnSpc>
            </a:pPr>
            <a:r>
              <a:rPr lang="hr-HR" dirty="0" smtClean="0"/>
              <a:t>Paziti </a:t>
            </a:r>
            <a:r>
              <a:rPr lang="hr-HR" dirty="0"/>
              <a:t>na privremenu izmjenu </a:t>
            </a:r>
            <a:r>
              <a:rPr lang="hr-HR" dirty="0" err="1"/>
              <a:t>delimitera</a:t>
            </a:r>
            <a:r>
              <a:rPr lang="hr-HR" dirty="0"/>
              <a:t> (kada se u tijelu okidača nalazi više od jedne naredbe)</a:t>
            </a:r>
          </a:p>
          <a:p>
            <a:pPr>
              <a:lnSpc>
                <a:spcPct val="120000"/>
              </a:lnSpc>
              <a:buNone/>
            </a:pPr>
            <a:endParaRPr lang="hr-HR" sz="3800" dirty="0" smtClean="0"/>
          </a:p>
          <a:p>
            <a:pPr>
              <a:lnSpc>
                <a:spcPct val="120000"/>
              </a:lnSpc>
              <a:buNone/>
            </a:pPr>
            <a:r>
              <a:rPr lang="hr-HR" sz="2900" dirty="0" smtClean="0">
                <a:latin typeface="Courier New" pitchFamily="49" charset="0"/>
                <a:cs typeface="Courier New" pitchFamily="49" charset="0"/>
              </a:rPr>
              <a:t>DELIMITER //</a:t>
            </a:r>
          </a:p>
          <a:p>
            <a:pPr>
              <a:lnSpc>
                <a:spcPct val="120000"/>
              </a:lnSpc>
              <a:buNone/>
            </a:pPr>
            <a:r>
              <a:rPr lang="hr-HR" sz="2900" dirty="0" smtClean="0">
                <a:latin typeface="Courier New" pitchFamily="49" charset="0"/>
                <a:cs typeface="Courier New" pitchFamily="49" charset="0"/>
              </a:rPr>
              <a:t>CREATE TRIGGER </a:t>
            </a:r>
            <a:r>
              <a:rPr lang="hr-HR" sz="2900" dirty="0" err="1" smtClean="0">
                <a:latin typeface="Courier New" pitchFamily="49" charset="0"/>
                <a:cs typeface="Courier New" pitchFamily="49" charset="0"/>
              </a:rPr>
              <a:t>provjeraImena</a:t>
            </a:r>
            <a:r>
              <a:rPr lang="hr-HR" sz="2900" dirty="0" smtClean="0">
                <a:latin typeface="Courier New" pitchFamily="49" charset="0"/>
                <a:cs typeface="Courier New" pitchFamily="49" charset="0"/>
              </a:rPr>
              <a:t> BEFORE INSERT ON klijent FOR EACH ROW </a:t>
            </a:r>
          </a:p>
          <a:p>
            <a:pPr>
              <a:lnSpc>
                <a:spcPct val="120000"/>
              </a:lnSpc>
              <a:buNone/>
            </a:pPr>
            <a:r>
              <a:rPr lang="hr-HR" sz="2900" dirty="0" smtClean="0">
                <a:latin typeface="Courier New" pitchFamily="49" charset="0"/>
                <a:cs typeface="Courier New" pitchFamily="49" charset="0"/>
              </a:rPr>
              <a:t>	BEGIN</a:t>
            </a:r>
          </a:p>
          <a:p>
            <a:pPr>
              <a:lnSpc>
                <a:spcPct val="120000"/>
              </a:lnSpc>
              <a:buNone/>
            </a:pPr>
            <a:r>
              <a:rPr lang="hr-HR" sz="2900" dirty="0" smtClean="0">
                <a:latin typeface="Courier New" pitchFamily="49" charset="0"/>
                <a:cs typeface="Courier New" pitchFamily="49" charset="0"/>
              </a:rPr>
              <a:t>		IF LENGTH(</a:t>
            </a:r>
            <a:r>
              <a:rPr lang="hr-HR" sz="2900" dirty="0" err="1" smtClean="0">
                <a:latin typeface="Courier New" pitchFamily="49" charset="0"/>
                <a:cs typeface="Courier New" pitchFamily="49" charset="0"/>
              </a:rPr>
              <a:t>new.imeklijent</a:t>
            </a:r>
            <a:r>
              <a:rPr lang="hr-HR" sz="2900" dirty="0" smtClean="0">
                <a:latin typeface="Courier New" pitchFamily="49" charset="0"/>
                <a:cs typeface="Courier New" pitchFamily="49" charset="0"/>
              </a:rPr>
              <a:t>)&lt;5 THEN</a:t>
            </a:r>
          </a:p>
          <a:p>
            <a:pPr>
              <a:lnSpc>
                <a:spcPct val="120000"/>
              </a:lnSpc>
              <a:buNone/>
            </a:pPr>
            <a:r>
              <a:rPr lang="hr-HR" sz="2900" dirty="0" smtClean="0">
                <a:latin typeface="Courier New" pitchFamily="49" charset="0"/>
                <a:cs typeface="Courier New" pitchFamily="49" charset="0"/>
              </a:rPr>
              <a:t>			SET NEW.imeklijent=concat(NEW.imeklijent,‘_test');</a:t>
            </a:r>
          </a:p>
          <a:p>
            <a:pPr>
              <a:lnSpc>
                <a:spcPct val="120000"/>
              </a:lnSpc>
              <a:buNone/>
            </a:pPr>
            <a:r>
              <a:rPr lang="hr-HR" sz="2900" dirty="0" smtClean="0">
                <a:latin typeface="Courier New" pitchFamily="49" charset="0"/>
                <a:cs typeface="Courier New" pitchFamily="49" charset="0"/>
              </a:rPr>
              <a:t>		END IF;</a:t>
            </a:r>
          </a:p>
          <a:p>
            <a:pPr>
              <a:lnSpc>
                <a:spcPct val="120000"/>
              </a:lnSpc>
              <a:buNone/>
            </a:pPr>
            <a:r>
              <a:rPr lang="hr-HR" sz="2900" dirty="0" smtClean="0">
                <a:latin typeface="Courier New" pitchFamily="49" charset="0"/>
                <a:cs typeface="Courier New" pitchFamily="49" charset="0"/>
              </a:rPr>
              <a:t>	END//</a:t>
            </a:r>
          </a:p>
          <a:p>
            <a:pPr>
              <a:lnSpc>
                <a:spcPct val="120000"/>
              </a:lnSpc>
              <a:buNone/>
            </a:pPr>
            <a:r>
              <a:rPr lang="hr-HR" sz="2900" dirty="0" smtClean="0">
                <a:latin typeface="Courier New" pitchFamily="49" charset="0"/>
                <a:cs typeface="Courier New" pitchFamily="49" charset="0"/>
              </a:rPr>
              <a:t>DELIMITER ;</a:t>
            </a:r>
          </a:p>
          <a:p>
            <a:pPr>
              <a:lnSpc>
                <a:spcPct val="120000"/>
              </a:lnSpc>
              <a:buNone/>
            </a:pPr>
            <a:r>
              <a:rPr lang="hr-HR" sz="3300" dirty="0"/>
              <a:t>Primjer naredbe koja će </a:t>
            </a:r>
            <a:r>
              <a:rPr lang="hr-HR" sz="3300" dirty="0" smtClean="0"/>
              <a:t>aktivirati okidač</a:t>
            </a:r>
            <a:r>
              <a:rPr lang="hr-HR" sz="3300" dirty="0"/>
              <a:t>:</a:t>
            </a:r>
          </a:p>
          <a:p>
            <a:pPr>
              <a:lnSpc>
                <a:spcPct val="120000"/>
              </a:lnSpc>
              <a:buNone/>
            </a:pPr>
            <a:r>
              <a:rPr lang="hr-HR" sz="2900" dirty="0">
                <a:latin typeface="Courier New" pitchFamily="49" charset="0"/>
                <a:cs typeface="Courier New" pitchFamily="49" charset="0"/>
              </a:rPr>
              <a:t>INSERT INTO klijent (</a:t>
            </a:r>
            <a:r>
              <a:rPr lang="hr-HR" sz="2900" dirty="0" err="1">
                <a:latin typeface="Courier New" pitchFamily="49" charset="0"/>
                <a:cs typeface="Courier New" pitchFamily="49" charset="0"/>
              </a:rPr>
              <a:t>sifKlijent</a:t>
            </a:r>
            <a:r>
              <a:rPr lang="hr-HR" sz="2900" dirty="0">
                <a:latin typeface="Courier New" pitchFamily="49" charset="0"/>
                <a:cs typeface="Courier New" pitchFamily="49" charset="0"/>
              </a:rPr>
              <a:t>, </a:t>
            </a:r>
            <a:r>
              <a:rPr lang="hr-HR" sz="2900" dirty="0" err="1">
                <a:latin typeface="Courier New" pitchFamily="49" charset="0"/>
                <a:cs typeface="Courier New" pitchFamily="49" charset="0"/>
              </a:rPr>
              <a:t>imeKlijent</a:t>
            </a:r>
            <a:r>
              <a:rPr lang="hr-HR" sz="2900" dirty="0">
                <a:latin typeface="Courier New" pitchFamily="49" charset="0"/>
                <a:cs typeface="Courier New" pitchFamily="49" charset="0"/>
              </a:rPr>
              <a:t>) VALUES (11, 'Pero');</a:t>
            </a:r>
            <a:endParaRPr lang="hr-HR" sz="2900" dirty="0" smtClean="0">
              <a:latin typeface="Courier New" pitchFamily="49" charset="0"/>
              <a:cs typeface="Courier New" pitchFamily="49" charset="0"/>
            </a:endParaRPr>
          </a:p>
          <a:p>
            <a:pPr>
              <a:buNone/>
            </a:pPr>
            <a:endParaRPr lang="hr-HR" dirty="0" smtClean="0"/>
          </a:p>
          <a:p>
            <a:endParaRPr lang="hr-HR" dirty="0"/>
          </a:p>
        </p:txBody>
      </p:sp>
    </p:spTree>
    <p:extLst>
      <p:ext uri="{BB962C8B-B14F-4D97-AF65-F5344CB8AC3E}">
        <p14:creationId xmlns="" xmlns:p14="http://schemas.microsoft.com/office/powerpoint/2010/main" val="2514187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Before</a:t>
            </a:r>
            <a:r>
              <a:rPr lang="hr-HR" dirty="0" smtClean="0"/>
              <a:t> okidači</a:t>
            </a:r>
            <a:endParaRPr lang="hr-HR" dirty="0"/>
          </a:p>
        </p:txBody>
      </p:sp>
      <p:sp>
        <p:nvSpPr>
          <p:cNvPr id="3" name="Content Placeholder 2"/>
          <p:cNvSpPr>
            <a:spLocks noGrp="1"/>
          </p:cNvSpPr>
          <p:nvPr>
            <p:ph idx="1"/>
          </p:nvPr>
        </p:nvSpPr>
        <p:spPr>
          <a:xfrm>
            <a:off x="145200" y="808364"/>
            <a:ext cx="8998800" cy="5500956"/>
          </a:xfrm>
        </p:spPr>
        <p:txBody>
          <a:bodyPr>
            <a:noAutofit/>
          </a:bodyPr>
          <a:lstStyle/>
          <a:p>
            <a:r>
              <a:rPr lang="hr-HR" sz="2000" dirty="0" smtClean="0"/>
              <a:t>Tablice u memoriji kod </a:t>
            </a:r>
            <a:r>
              <a:rPr lang="hr-HR" sz="2000" dirty="0" err="1" smtClean="0"/>
              <a:t>aktivirajućih</a:t>
            </a:r>
            <a:r>
              <a:rPr lang="hr-HR" sz="2000" dirty="0" smtClean="0"/>
              <a:t> operacija</a:t>
            </a:r>
          </a:p>
          <a:p>
            <a:pPr lvl="1"/>
            <a:r>
              <a:rPr lang="hr-HR" sz="2000" b="1" dirty="0" smtClean="0"/>
              <a:t>INSERT – tablica NEW</a:t>
            </a:r>
          </a:p>
          <a:p>
            <a:pPr lvl="1"/>
            <a:r>
              <a:rPr lang="hr-HR" sz="2000" b="1" dirty="0" smtClean="0"/>
              <a:t>UPDATE – tablice NEW i OLD</a:t>
            </a:r>
          </a:p>
          <a:p>
            <a:pPr lvl="1"/>
            <a:r>
              <a:rPr lang="hr-HR" sz="2000" b="1" dirty="0" smtClean="0"/>
              <a:t>DELETE – tablica OLD</a:t>
            </a:r>
          </a:p>
          <a:p>
            <a:pPr>
              <a:buNone/>
            </a:pPr>
            <a:endParaRPr lang="hr-HR" sz="1600" dirty="0" smtClean="0"/>
          </a:p>
          <a:p>
            <a:pPr>
              <a:buNone/>
            </a:pPr>
            <a:r>
              <a:rPr lang="hr-HR" sz="1800" dirty="0" smtClean="0"/>
              <a:t>Primjer (BEFORE UPDATE, zadatak kao i prethodni, ali za ažuriranje umjesto za unos podataka – sufiks _</a:t>
            </a:r>
            <a:r>
              <a:rPr lang="hr-HR" sz="1800" i="1" dirty="0" smtClean="0"/>
              <a:t>test</a:t>
            </a:r>
            <a:r>
              <a:rPr lang="hr-HR" sz="1800" dirty="0" smtClean="0"/>
              <a:t> se dodaje ako je staro ime kraće od 5 znakova):</a:t>
            </a:r>
          </a:p>
          <a:p>
            <a:pPr>
              <a:buNone/>
            </a:pPr>
            <a:endParaRPr lang="hr-HR" sz="1600" dirty="0" smtClean="0"/>
          </a:p>
          <a:p>
            <a:pPr>
              <a:buNone/>
            </a:pPr>
            <a:r>
              <a:rPr lang="hr-HR" sz="1600" dirty="0" smtClean="0">
                <a:latin typeface="Courier New" pitchFamily="49" charset="0"/>
                <a:cs typeface="Courier New" pitchFamily="49" charset="0"/>
              </a:rPr>
              <a:t>DELIMITER //</a:t>
            </a:r>
          </a:p>
          <a:p>
            <a:pPr>
              <a:buNone/>
            </a:pPr>
            <a:r>
              <a:rPr lang="hr-HR" sz="1600" dirty="0" smtClean="0">
                <a:latin typeface="Courier New" pitchFamily="49" charset="0"/>
                <a:cs typeface="Courier New" pitchFamily="49" charset="0"/>
              </a:rPr>
              <a:t>DROP TRIGGER IF EXISTS provjeraImenaNaUpdate //</a:t>
            </a:r>
          </a:p>
          <a:p>
            <a:pPr>
              <a:buNone/>
            </a:pPr>
            <a:r>
              <a:rPr lang="hr-HR" sz="1600" dirty="0" smtClean="0">
                <a:latin typeface="Courier New" pitchFamily="49" charset="0"/>
                <a:cs typeface="Courier New" pitchFamily="49" charset="0"/>
              </a:rPr>
              <a:t>CREATE TRIGGER provjeraImenaNaUpdate BEFORE UPDATE ON klijent </a:t>
            </a:r>
          </a:p>
          <a:p>
            <a:pPr>
              <a:buNone/>
            </a:pPr>
            <a:r>
              <a:rPr lang="hr-HR" sz="1600" dirty="0" smtClean="0">
                <a:latin typeface="Courier New" pitchFamily="49" charset="0"/>
                <a:cs typeface="Courier New" pitchFamily="49" charset="0"/>
              </a:rPr>
              <a:t>	FOR EACH ROW </a:t>
            </a:r>
          </a:p>
          <a:p>
            <a:pPr>
              <a:buNone/>
            </a:pPr>
            <a:r>
              <a:rPr lang="hr-HR" sz="1600" dirty="0" smtClean="0">
                <a:latin typeface="Courier New" pitchFamily="49" charset="0"/>
                <a:cs typeface="Courier New" pitchFamily="49" charset="0"/>
              </a:rPr>
              <a:t>	BEGIN</a:t>
            </a:r>
          </a:p>
          <a:p>
            <a:pPr>
              <a:buNone/>
            </a:pPr>
            <a:r>
              <a:rPr lang="hr-HR" sz="1600" dirty="0" smtClean="0">
                <a:latin typeface="Courier New" pitchFamily="49" charset="0"/>
                <a:cs typeface="Courier New" pitchFamily="49" charset="0"/>
              </a:rPr>
              <a:t>		IF LENGTH(OLD.imeklijent)&lt;5 THEN</a:t>
            </a:r>
          </a:p>
          <a:p>
            <a:pPr>
              <a:buNone/>
            </a:pPr>
            <a:r>
              <a:rPr lang="hr-HR" sz="1600" dirty="0" smtClean="0">
                <a:latin typeface="Courier New" pitchFamily="49" charset="0"/>
                <a:cs typeface="Courier New" pitchFamily="49" charset="0"/>
              </a:rPr>
              <a:t>		SET NEW.imeklijent=CONCAT(NEW.imeklijent,'_test');</a:t>
            </a:r>
          </a:p>
          <a:p>
            <a:pPr>
              <a:buNone/>
            </a:pPr>
            <a:r>
              <a:rPr lang="hr-HR" sz="1600" dirty="0" smtClean="0">
                <a:latin typeface="Courier New" pitchFamily="49" charset="0"/>
                <a:cs typeface="Courier New" pitchFamily="49" charset="0"/>
              </a:rPr>
              <a:t>		END IF;  	</a:t>
            </a:r>
          </a:p>
          <a:p>
            <a:pPr>
              <a:buNone/>
            </a:pPr>
            <a:r>
              <a:rPr lang="hr-HR" sz="1600" dirty="0" smtClean="0">
                <a:latin typeface="Courier New" pitchFamily="49" charset="0"/>
                <a:cs typeface="Courier New" pitchFamily="49" charset="0"/>
              </a:rPr>
              <a:t>		END//   </a:t>
            </a:r>
          </a:p>
          <a:p>
            <a:pPr>
              <a:buNone/>
            </a:pPr>
            <a:r>
              <a:rPr lang="hr-HR" sz="1600" dirty="0" smtClean="0">
                <a:latin typeface="Courier New" pitchFamily="49" charset="0"/>
                <a:cs typeface="Courier New" pitchFamily="49" charset="0"/>
              </a:rPr>
              <a:t>DELIMITER ;</a:t>
            </a:r>
            <a:endParaRPr lang="hr-HR" sz="1600" dirty="0" smtClean="0"/>
          </a:p>
        </p:txBody>
      </p:sp>
      <p:sp>
        <p:nvSpPr>
          <p:cNvPr id="4" name="Line Callout 1 3"/>
          <p:cNvSpPr/>
          <p:nvPr/>
        </p:nvSpPr>
        <p:spPr>
          <a:xfrm>
            <a:off x="4932040" y="5481353"/>
            <a:ext cx="3384376" cy="1080120"/>
          </a:xfrm>
          <a:prstGeom prst="borderCallout1">
            <a:avLst>
              <a:gd name="adj1" fmla="val 36535"/>
              <a:gd name="adj2" fmla="val 999"/>
              <a:gd name="adj3" fmla="val -31204"/>
              <a:gd name="adj4" fmla="val -4505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600" dirty="0" smtClean="0"/>
              <a:t>Pogrešno je ovdje koristiti </a:t>
            </a:r>
            <a:r>
              <a:rPr lang="hr-HR" sz="1600" i="1" dirty="0" err="1" smtClean="0"/>
              <a:t>klijent.imeKlijent</a:t>
            </a:r>
            <a:r>
              <a:rPr lang="hr-HR" sz="1600" i="1" dirty="0" smtClean="0"/>
              <a:t> </a:t>
            </a:r>
            <a:r>
              <a:rPr lang="hr-HR" sz="1600" dirty="0" smtClean="0"/>
              <a:t>jer se na taj način ne možemo referencirati na jedan zapis već najčešće na set zapisa (n-</a:t>
            </a:r>
            <a:r>
              <a:rPr lang="hr-HR" sz="1600" dirty="0" err="1" smtClean="0"/>
              <a:t>torki</a:t>
            </a:r>
            <a:r>
              <a:rPr lang="hr-HR" sz="1600" dirty="0" smtClean="0"/>
              <a:t>)</a:t>
            </a:r>
            <a:endParaRPr lang="hr-HR" sz="1600" dirty="0"/>
          </a:p>
        </p:txBody>
      </p:sp>
    </p:spTree>
    <p:extLst>
      <p:ext uri="{BB962C8B-B14F-4D97-AF65-F5344CB8AC3E}">
        <p14:creationId xmlns="" xmlns:p14="http://schemas.microsoft.com/office/powerpoint/2010/main" val="750759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After</a:t>
            </a:r>
            <a:r>
              <a:rPr lang="hr-HR" dirty="0" smtClean="0"/>
              <a:t> okidači</a:t>
            </a:r>
            <a:endParaRPr lang="hr-HR" dirty="0"/>
          </a:p>
        </p:txBody>
      </p:sp>
      <p:sp>
        <p:nvSpPr>
          <p:cNvPr id="3" name="Content Placeholder 2"/>
          <p:cNvSpPr>
            <a:spLocks noGrp="1"/>
          </p:cNvSpPr>
          <p:nvPr>
            <p:ph idx="1"/>
          </p:nvPr>
        </p:nvSpPr>
        <p:spPr/>
        <p:txBody>
          <a:bodyPr>
            <a:normAutofit/>
          </a:bodyPr>
          <a:lstStyle/>
          <a:p>
            <a:r>
              <a:rPr lang="hr-HR" sz="2800" dirty="0" smtClean="0"/>
              <a:t>Aktiviraju se nakon unosa podataka</a:t>
            </a:r>
          </a:p>
          <a:p>
            <a:endParaRPr lang="hr-HR" sz="2800" dirty="0" smtClean="0"/>
          </a:p>
          <a:p>
            <a:r>
              <a:rPr lang="hr-HR" sz="2800" dirty="0" smtClean="0"/>
              <a:t>U kodu okidača imamo pristup već unesenim podacima</a:t>
            </a:r>
          </a:p>
          <a:p>
            <a:endParaRPr lang="hr-HR" sz="2800" dirty="0" smtClean="0"/>
          </a:p>
          <a:p>
            <a:r>
              <a:rPr lang="hr-HR" sz="2800" dirty="0" err="1" smtClean="0"/>
              <a:t>Npr</a:t>
            </a:r>
            <a:r>
              <a:rPr lang="hr-HR" sz="2800" dirty="0" smtClean="0"/>
              <a:t>: ako želimo da paralelno s glavnom tablicom ažuriramo i neku arhivsku, log ili </a:t>
            </a:r>
            <a:r>
              <a:rPr lang="hr-HR" sz="2800" dirty="0" err="1" smtClean="0"/>
              <a:t>backup</a:t>
            </a:r>
            <a:r>
              <a:rPr lang="hr-HR" sz="2800" dirty="0" smtClean="0"/>
              <a:t> tablicu</a:t>
            </a:r>
            <a:endParaRPr lang="hr-HR" sz="2800" dirty="0"/>
          </a:p>
        </p:txBody>
      </p:sp>
    </p:spTree>
    <p:extLst>
      <p:ext uri="{BB962C8B-B14F-4D97-AF65-F5344CB8AC3E}">
        <p14:creationId xmlns="" xmlns:p14="http://schemas.microsoft.com/office/powerpoint/2010/main" val="291405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hr-HR" sz="2800" dirty="0" smtClean="0"/>
              <a:t>Zaštita baze podataka</a:t>
            </a:r>
          </a:p>
          <a:p>
            <a:endParaRPr lang="hr-HR" sz="2800" dirty="0" smtClean="0"/>
          </a:p>
          <a:p>
            <a:r>
              <a:rPr lang="hr-HR" sz="2800" dirty="0" smtClean="0"/>
              <a:t>Integritet baze podataka</a:t>
            </a:r>
          </a:p>
          <a:p>
            <a:endParaRPr lang="hr-HR" sz="2800" dirty="0" smtClean="0"/>
          </a:p>
          <a:p>
            <a:r>
              <a:rPr lang="hr-HR" sz="2800" dirty="0" smtClean="0"/>
              <a:t>Pravila integriteta</a:t>
            </a:r>
          </a:p>
          <a:p>
            <a:endParaRPr lang="hr-HR" sz="2800" dirty="0" smtClean="0"/>
          </a:p>
          <a:p>
            <a:r>
              <a:rPr lang="hr-HR" sz="2800" dirty="0" smtClean="0"/>
              <a:t>Okidači</a:t>
            </a:r>
          </a:p>
          <a:p>
            <a:endParaRPr lang="hr-HR" sz="2800" dirty="0" smtClean="0"/>
          </a:p>
          <a:p>
            <a:endParaRPr lang="hr-HR" sz="2800" dirty="0" smtClean="0"/>
          </a:p>
          <a:p>
            <a:pPr>
              <a:buNone/>
            </a:pPr>
            <a:endParaRPr lang="hr-HR" sz="2800" dirty="0"/>
          </a:p>
        </p:txBody>
      </p:sp>
      <p:sp>
        <p:nvSpPr>
          <p:cNvPr id="3" name="Text Placeholder 2"/>
          <p:cNvSpPr>
            <a:spLocks noGrp="1"/>
          </p:cNvSpPr>
          <p:nvPr>
            <p:ph type="body" sz="quarter" idx="13"/>
          </p:nvPr>
        </p:nvSpPr>
        <p:spPr/>
        <p:txBody>
          <a:bodyPr/>
          <a:lstStyle/>
          <a:p>
            <a:endParaRPr lang="hr-HR"/>
          </a:p>
        </p:txBody>
      </p:sp>
      <p:sp>
        <p:nvSpPr>
          <p:cNvPr id="4" name="Title 3"/>
          <p:cNvSpPr>
            <a:spLocks noGrp="1"/>
          </p:cNvSpPr>
          <p:nvPr>
            <p:ph type="title"/>
          </p:nvPr>
        </p:nvSpPr>
        <p:spPr/>
        <p:txBody>
          <a:bodyPr/>
          <a:lstStyle/>
          <a:p>
            <a:r>
              <a:rPr lang="hr-HR" dirty="0" smtClean="0"/>
              <a:t>Sadržaj predavanja</a:t>
            </a:r>
            <a:endParaRPr lang="hr-HR" dirty="0"/>
          </a:p>
        </p:txBody>
      </p:sp>
    </p:spTree>
    <p:extLst>
      <p:ext uri="{BB962C8B-B14F-4D97-AF65-F5344CB8AC3E}">
        <p14:creationId xmlns="" xmlns:p14="http://schemas.microsoft.com/office/powerpoint/2010/main" val="3627290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After</a:t>
            </a:r>
            <a:r>
              <a:rPr lang="hr-HR" dirty="0" smtClean="0"/>
              <a:t> okidači</a:t>
            </a:r>
            <a:endParaRPr lang="hr-HR" dirty="0"/>
          </a:p>
        </p:txBody>
      </p:sp>
      <p:sp>
        <p:nvSpPr>
          <p:cNvPr id="3" name="Content Placeholder 2"/>
          <p:cNvSpPr>
            <a:spLocks noGrp="1"/>
          </p:cNvSpPr>
          <p:nvPr>
            <p:ph idx="1"/>
          </p:nvPr>
        </p:nvSpPr>
        <p:spPr>
          <a:xfrm>
            <a:off x="302840" y="808364"/>
            <a:ext cx="8229600" cy="5284932"/>
          </a:xfrm>
        </p:spPr>
        <p:txBody>
          <a:bodyPr>
            <a:normAutofit fontScale="62500" lnSpcReduction="20000"/>
          </a:bodyPr>
          <a:lstStyle/>
          <a:p>
            <a:pPr>
              <a:buNone/>
            </a:pPr>
            <a:r>
              <a:rPr lang="hr-HR" sz="3800" dirty="0" smtClean="0"/>
              <a:t>Primjer:</a:t>
            </a:r>
          </a:p>
          <a:p>
            <a:pPr>
              <a:buNone/>
            </a:pPr>
            <a:r>
              <a:rPr lang="hr-HR" sz="3800" dirty="0" smtClean="0"/>
              <a:t>Za svaki unos novog imena u tablicu, unijeti isti podatak i u </a:t>
            </a:r>
            <a:r>
              <a:rPr lang="hr-HR" sz="3800" i="1" dirty="0" err="1" smtClean="0"/>
              <a:t>backup</a:t>
            </a:r>
            <a:r>
              <a:rPr lang="hr-HR" sz="3800" dirty="0" smtClean="0"/>
              <a:t> tablicu naziva </a:t>
            </a:r>
            <a:r>
              <a:rPr lang="hr-HR" sz="3800" i="1" dirty="0" err="1" smtClean="0"/>
              <a:t>backupTablica</a:t>
            </a:r>
            <a:r>
              <a:rPr lang="hr-HR" sz="3800" dirty="0" smtClean="0"/>
              <a:t>.</a:t>
            </a:r>
          </a:p>
          <a:p>
            <a:pPr>
              <a:buNone/>
            </a:pPr>
            <a:endParaRPr lang="hr-HR" dirty="0" smtClean="0"/>
          </a:p>
          <a:p>
            <a:pPr>
              <a:lnSpc>
                <a:spcPct val="120000"/>
              </a:lnSpc>
              <a:buNone/>
            </a:pPr>
            <a:r>
              <a:rPr lang="hr-HR" dirty="0" smtClean="0">
                <a:latin typeface="Courier New" pitchFamily="49" charset="0"/>
                <a:cs typeface="Courier New" pitchFamily="49" charset="0"/>
              </a:rPr>
              <a:t>DROP TRIGGER </a:t>
            </a:r>
            <a:r>
              <a:rPr lang="hr-HR" dirty="0" err="1" smtClean="0">
                <a:latin typeface="Courier New" pitchFamily="49" charset="0"/>
                <a:cs typeface="Courier New" pitchFamily="49" charset="0"/>
              </a:rPr>
              <a:t>provjeraImena</a:t>
            </a:r>
            <a:r>
              <a:rPr lang="hr-HR" dirty="0" smtClean="0">
                <a:latin typeface="Courier New" pitchFamily="49" charset="0"/>
                <a:cs typeface="Courier New" pitchFamily="49" charset="0"/>
              </a:rPr>
              <a:t>;</a:t>
            </a:r>
          </a:p>
          <a:p>
            <a:pPr>
              <a:lnSpc>
                <a:spcPct val="120000"/>
              </a:lnSpc>
              <a:buNone/>
            </a:pPr>
            <a:r>
              <a:rPr lang="hr-HR" dirty="0" smtClean="0">
                <a:latin typeface="Courier New" pitchFamily="49" charset="0"/>
                <a:cs typeface="Courier New" pitchFamily="49" charset="0"/>
              </a:rPr>
              <a:t>DELIMITER $$</a:t>
            </a:r>
          </a:p>
          <a:p>
            <a:pPr>
              <a:lnSpc>
                <a:spcPct val="120000"/>
              </a:lnSpc>
              <a:buNone/>
            </a:pPr>
            <a:r>
              <a:rPr lang="hr-HR" dirty="0" smtClean="0">
                <a:latin typeface="Courier New" pitchFamily="49" charset="0"/>
                <a:cs typeface="Courier New" pitchFamily="49" charset="0"/>
              </a:rPr>
              <a:t>CREATE TRIGGER </a:t>
            </a:r>
            <a:r>
              <a:rPr lang="hr-HR" dirty="0" err="1" smtClean="0">
                <a:latin typeface="Courier New" pitchFamily="49" charset="0"/>
                <a:cs typeface="Courier New" pitchFamily="49" charset="0"/>
              </a:rPr>
              <a:t>provjeraImena</a:t>
            </a:r>
            <a:r>
              <a:rPr lang="hr-HR" dirty="0" smtClean="0">
                <a:latin typeface="Courier New" pitchFamily="49" charset="0"/>
                <a:cs typeface="Courier New" pitchFamily="49" charset="0"/>
              </a:rPr>
              <a:t> </a:t>
            </a:r>
          </a:p>
          <a:p>
            <a:pPr>
              <a:lnSpc>
                <a:spcPct val="120000"/>
              </a:lnSpc>
              <a:buNone/>
            </a:pPr>
            <a:r>
              <a:rPr lang="hr-HR" dirty="0" smtClean="0">
                <a:latin typeface="Courier New" pitchFamily="49" charset="0"/>
                <a:cs typeface="Courier New" pitchFamily="49" charset="0"/>
              </a:rPr>
              <a:t>	AFTER INSERT ON </a:t>
            </a:r>
            <a:r>
              <a:rPr lang="hr-HR" dirty="0" err="1" smtClean="0">
                <a:latin typeface="Courier New" pitchFamily="49" charset="0"/>
                <a:cs typeface="Courier New" pitchFamily="49" charset="0"/>
              </a:rPr>
              <a:t>mojaTablica</a:t>
            </a:r>
            <a:endParaRPr lang="hr-HR" dirty="0" smtClean="0">
              <a:latin typeface="Courier New" pitchFamily="49" charset="0"/>
              <a:cs typeface="Courier New" pitchFamily="49" charset="0"/>
            </a:endParaRPr>
          </a:p>
          <a:p>
            <a:pPr>
              <a:lnSpc>
                <a:spcPct val="120000"/>
              </a:lnSpc>
              <a:buNone/>
            </a:pPr>
            <a:r>
              <a:rPr lang="hr-HR" dirty="0" smtClean="0">
                <a:latin typeface="Courier New" pitchFamily="49" charset="0"/>
                <a:cs typeface="Courier New" pitchFamily="49" charset="0"/>
              </a:rPr>
              <a:t>	FOR EACH ROW</a:t>
            </a:r>
          </a:p>
          <a:p>
            <a:pPr>
              <a:lnSpc>
                <a:spcPct val="120000"/>
              </a:lnSpc>
              <a:buNone/>
            </a:pPr>
            <a:r>
              <a:rPr lang="hr-HR" dirty="0" smtClean="0">
                <a:latin typeface="Courier New" pitchFamily="49" charset="0"/>
                <a:cs typeface="Courier New" pitchFamily="49" charset="0"/>
              </a:rPr>
              <a:t>	BEGIN</a:t>
            </a:r>
          </a:p>
          <a:p>
            <a:pPr>
              <a:lnSpc>
                <a:spcPct val="120000"/>
              </a:lnSpc>
              <a:buNone/>
            </a:pPr>
            <a:r>
              <a:rPr lang="hr-HR" dirty="0" smtClean="0">
                <a:latin typeface="Courier New" pitchFamily="49" charset="0"/>
                <a:cs typeface="Courier New" pitchFamily="49" charset="0"/>
              </a:rPr>
              <a:t>		INSERT INTO </a:t>
            </a:r>
            <a:r>
              <a:rPr lang="hr-HR" dirty="0" err="1" smtClean="0">
                <a:latin typeface="Courier New" pitchFamily="49" charset="0"/>
                <a:cs typeface="Courier New" pitchFamily="49" charset="0"/>
              </a:rPr>
              <a:t>backupTablica</a:t>
            </a:r>
            <a:r>
              <a:rPr lang="hr-HR" dirty="0" smtClean="0">
                <a:latin typeface="Courier New" pitchFamily="49" charset="0"/>
                <a:cs typeface="Courier New" pitchFamily="49" charset="0"/>
              </a:rPr>
              <a:t> </a:t>
            </a:r>
          </a:p>
          <a:p>
            <a:pPr>
              <a:lnSpc>
                <a:spcPct val="120000"/>
              </a:lnSpc>
              <a:buNone/>
            </a:pPr>
            <a:r>
              <a:rPr lang="hr-HR" dirty="0" smtClean="0">
                <a:latin typeface="Courier New" pitchFamily="49" charset="0"/>
                <a:cs typeface="Courier New" pitchFamily="49" charset="0"/>
              </a:rPr>
              <a:t>			VALUES (</a:t>
            </a:r>
            <a:r>
              <a:rPr lang="hr-HR" dirty="0" err="1" smtClean="0">
                <a:latin typeface="Courier New" pitchFamily="49" charset="0"/>
                <a:cs typeface="Courier New" pitchFamily="49" charset="0"/>
              </a:rPr>
              <a:t>NEW.ime</a:t>
            </a:r>
            <a:r>
              <a:rPr lang="hr-HR" dirty="0" smtClean="0">
                <a:latin typeface="Courier New" pitchFamily="49" charset="0"/>
                <a:cs typeface="Courier New" pitchFamily="49" charset="0"/>
              </a:rPr>
              <a:t>);</a:t>
            </a:r>
          </a:p>
          <a:p>
            <a:pPr>
              <a:lnSpc>
                <a:spcPct val="120000"/>
              </a:lnSpc>
              <a:buNone/>
            </a:pPr>
            <a:r>
              <a:rPr lang="hr-HR" dirty="0" smtClean="0">
                <a:latin typeface="Courier New" pitchFamily="49" charset="0"/>
                <a:cs typeface="Courier New" pitchFamily="49" charset="0"/>
              </a:rPr>
              <a:t>	END $$</a:t>
            </a:r>
          </a:p>
          <a:p>
            <a:pPr>
              <a:lnSpc>
                <a:spcPct val="120000"/>
              </a:lnSpc>
              <a:buNone/>
            </a:pPr>
            <a:r>
              <a:rPr lang="hr-HR" dirty="0" smtClean="0">
                <a:latin typeface="Courier New" pitchFamily="49" charset="0"/>
                <a:cs typeface="Courier New" pitchFamily="49" charset="0"/>
              </a:rPr>
              <a:t>DELIMITER ;</a:t>
            </a:r>
          </a:p>
        </p:txBody>
      </p:sp>
    </p:spTree>
    <p:extLst>
      <p:ext uri="{BB962C8B-B14F-4D97-AF65-F5344CB8AC3E}">
        <p14:creationId xmlns="" xmlns:p14="http://schemas.microsoft.com/office/powerpoint/2010/main" val="1347809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Rot="1" noChangeArrowheads="1"/>
          </p:cNvSpPr>
          <p:nvPr>
            <p:ph type="title"/>
          </p:nvPr>
        </p:nvSpPr>
        <p:spPr/>
        <p:txBody>
          <a:bodyPr/>
          <a:lstStyle/>
          <a:p>
            <a:r>
              <a:rPr lang="hr-HR" dirty="0"/>
              <a:t>Ograničenja okidača – </a:t>
            </a:r>
            <a:r>
              <a:rPr lang="hr-HR" dirty="0" smtClean="0"/>
              <a:t>MySQL 5,7</a:t>
            </a:r>
            <a:endParaRPr lang="hr-HR" dirty="0"/>
          </a:p>
        </p:txBody>
      </p:sp>
      <p:sp>
        <p:nvSpPr>
          <p:cNvPr id="762883" name="Rectangle 3"/>
          <p:cNvSpPr>
            <a:spLocks noGrp="1" noChangeArrowheads="1"/>
          </p:cNvSpPr>
          <p:nvPr>
            <p:ph idx="1"/>
          </p:nvPr>
        </p:nvSpPr>
        <p:spPr>
          <a:xfrm>
            <a:off x="145200" y="808364"/>
            <a:ext cx="8747280" cy="5356940"/>
          </a:xfrm>
        </p:spPr>
        <p:txBody>
          <a:bodyPr>
            <a:normAutofit lnSpcReduction="10000"/>
          </a:bodyPr>
          <a:lstStyle/>
          <a:p>
            <a:r>
              <a:rPr lang="hr-HR" sz="2800" dirty="0" err="1"/>
              <a:t>Trigger</a:t>
            </a:r>
            <a:r>
              <a:rPr lang="hr-HR" sz="2800" dirty="0"/>
              <a:t> može pozvati proceduru</a:t>
            </a:r>
          </a:p>
          <a:p>
            <a:endParaRPr lang="hr-HR" sz="2800" dirty="0" smtClean="0"/>
          </a:p>
          <a:p>
            <a:r>
              <a:rPr lang="hr-HR" sz="2800" dirty="0" err="1" smtClean="0"/>
              <a:t>Trigger</a:t>
            </a:r>
            <a:r>
              <a:rPr lang="hr-HR" sz="2800" dirty="0" smtClean="0"/>
              <a:t> </a:t>
            </a:r>
            <a:r>
              <a:rPr lang="hr-HR" sz="2800" dirty="0"/>
              <a:t>ne smije koristiti naredbe koje eksplicitno označavaju početak i kraj transakcije</a:t>
            </a:r>
          </a:p>
          <a:p>
            <a:endParaRPr lang="hr-HR" sz="2800" dirty="0"/>
          </a:p>
          <a:p>
            <a:r>
              <a:rPr lang="hr-HR" sz="2800" dirty="0"/>
              <a:t>Što ako </a:t>
            </a:r>
            <a:r>
              <a:rPr lang="hr-HR" sz="2800" dirty="0" err="1"/>
              <a:t>trigger</a:t>
            </a:r>
            <a:r>
              <a:rPr lang="hr-HR" sz="2800" dirty="0"/>
              <a:t> ima </a:t>
            </a:r>
            <a:r>
              <a:rPr lang="hr-HR" sz="2800" dirty="0" smtClean="0"/>
              <a:t>grešku?</a:t>
            </a:r>
            <a:endParaRPr lang="hr-HR" sz="2800" dirty="0"/>
          </a:p>
          <a:p>
            <a:pPr lvl="1"/>
            <a:r>
              <a:rPr lang="hr-HR" sz="2400" dirty="0" smtClean="0"/>
              <a:t>Operacija </a:t>
            </a:r>
            <a:r>
              <a:rPr lang="hr-HR" sz="2400" dirty="0"/>
              <a:t>koja ga je pozvala neće </a:t>
            </a:r>
            <a:r>
              <a:rPr lang="hr-HR" sz="2400" dirty="0" smtClean="0"/>
              <a:t>se izvesti</a:t>
            </a:r>
          </a:p>
          <a:p>
            <a:pPr lvl="1"/>
            <a:r>
              <a:rPr lang="sr-Latn-CS" sz="2400" dirty="0" smtClean="0"/>
              <a:t>Ako dode do greške kod izvođenja before okidača, neće doći ni do aktivacije after okidača</a:t>
            </a:r>
          </a:p>
          <a:p>
            <a:endParaRPr lang="hr-HR" sz="2800" dirty="0"/>
          </a:p>
          <a:p>
            <a:r>
              <a:rPr lang="hr-HR" sz="2800" dirty="0"/>
              <a:t>Triggeri se mogu pronaći u bazi </a:t>
            </a:r>
            <a:r>
              <a:rPr lang="hr-HR" sz="2800" dirty="0" smtClean="0"/>
              <a:t>- INFORMATION_SCHEMA </a:t>
            </a:r>
          </a:p>
          <a:p>
            <a:pPr>
              <a:buNone/>
            </a:pPr>
            <a:r>
              <a:rPr lang="hr-HR" sz="2800" dirty="0" smtClean="0"/>
              <a:t>	</a:t>
            </a:r>
            <a:endParaRPr lang="hr-HR" sz="2800" dirty="0"/>
          </a:p>
        </p:txBody>
      </p:sp>
    </p:spTree>
    <p:extLst>
      <p:ext uri="{BB962C8B-B14F-4D97-AF65-F5344CB8AC3E}">
        <p14:creationId xmlns="" xmlns:p14="http://schemas.microsoft.com/office/powerpoint/2010/main" val="4017112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rrowheads="1"/>
          </p:cNvSpPr>
          <p:nvPr>
            <p:ph type="title"/>
          </p:nvPr>
        </p:nvSpPr>
        <p:spPr/>
        <p:txBody>
          <a:bodyPr/>
          <a:lstStyle/>
          <a:p>
            <a:r>
              <a:rPr lang="hr-HR"/>
              <a:t>Primjer okidača</a:t>
            </a:r>
          </a:p>
        </p:txBody>
      </p:sp>
      <p:sp>
        <p:nvSpPr>
          <p:cNvPr id="764931" name="Rectangle 3"/>
          <p:cNvSpPr>
            <a:spLocks noGrp="1" noChangeArrowheads="1"/>
          </p:cNvSpPr>
          <p:nvPr>
            <p:ph idx="1"/>
          </p:nvPr>
        </p:nvSpPr>
        <p:spPr>
          <a:xfrm>
            <a:off x="145200" y="808364"/>
            <a:ext cx="8229600" cy="5572964"/>
          </a:xfrm>
        </p:spPr>
        <p:txBody>
          <a:bodyPr>
            <a:normAutofit fontScale="77500" lnSpcReduction="20000"/>
          </a:bodyPr>
          <a:lstStyle/>
          <a:p>
            <a:pPr>
              <a:lnSpc>
                <a:spcPct val="110000"/>
              </a:lnSpc>
            </a:pPr>
            <a:r>
              <a:rPr lang="hr-HR" sz="2600" dirty="0"/>
              <a:t>Napisati okidač koji će </a:t>
            </a:r>
            <a:r>
              <a:rPr lang="hr-HR" sz="2600" dirty="0" smtClean="0"/>
              <a:t>prilikom unosa zapisa u tablicu mjesto </a:t>
            </a:r>
            <a:r>
              <a:rPr lang="hr-HR" sz="2600" dirty="0"/>
              <a:t>provjeriti </a:t>
            </a:r>
            <a:r>
              <a:rPr lang="hr-HR" sz="2600" dirty="0" smtClean="0"/>
              <a:t>je li dobro unesena </a:t>
            </a:r>
            <a:r>
              <a:rPr lang="hr-HR" sz="2600" dirty="0"/>
              <a:t>županija. Ako je šifra županije </a:t>
            </a:r>
            <a:r>
              <a:rPr lang="hr-HR" sz="2600" dirty="0" smtClean="0"/>
              <a:t>neispravna, postavit </a:t>
            </a:r>
            <a:r>
              <a:rPr lang="hr-HR" sz="2600" dirty="0"/>
              <a:t>će je na nula</a:t>
            </a:r>
            <a:r>
              <a:rPr lang="hr-HR" sz="2200" dirty="0" smtClean="0"/>
              <a:t>.</a:t>
            </a:r>
          </a:p>
          <a:p>
            <a:pPr>
              <a:lnSpc>
                <a:spcPct val="110000"/>
              </a:lnSpc>
              <a:buNone/>
            </a:pPr>
            <a:endParaRPr lang="hr-HR" sz="2200" dirty="0"/>
          </a:p>
          <a:p>
            <a:pPr>
              <a:lnSpc>
                <a:spcPct val="110000"/>
              </a:lnSpc>
              <a:buNone/>
            </a:pPr>
            <a:r>
              <a:rPr lang="hr-HR" sz="2200" dirty="0">
                <a:latin typeface="Courier New" pitchFamily="49" charset="0"/>
                <a:cs typeface="Courier New" pitchFamily="49" charset="0"/>
              </a:rPr>
              <a:t>DELIMITER $$</a:t>
            </a:r>
          </a:p>
          <a:p>
            <a:pPr>
              <a:lnSpc>
                <a:spcPct val="110000"/>
              </a:lnSpc>
              <a:buNone/>
            </a:pPr>
            <a:r>
              <a:rPr lang="hr-HR" sz="2200" dirty="0">
                <a:latin typeface="Courier New" pitchFamily="49" charset="0"/>
                <a:cs typeface="Courier New" pitchFamily="49" charset="0"/>
              </a:rPr>
              <a:t>CREATE TRIGGER </a:t>
            </a:r>
            <a:r>
              <a:rPr lang="hr-HR" sz="2200" dirty="0" smtClean="0">
                <a:latin typeface="Courier New" pitchFamily="49" charset="0"/>
                <a:cs typeface="Courier New" pitchFamily="49" charset="0"/>
              </a:rPr>
              <a:t>provjeriZupanijuMjesta BEFORE </a:t>
            </a:r>
            <a:r>
              <a:rPr lang="hr-HR" sz="2200" dirty="0">
                <a:latin typeface="Courier New" pitchFamily="49" charset="0"/>
                <a:cs typeface="Courier New" pitchFamily="49" charset="0"/>
              </a:rPr>
              <a:t>INSERT ON mjesto</a:t>
            </a:r>
          </a:p>
          <a:p>
            <a:pPr lvl="1">
              <a:lnSpc>
                <a:spcPct val="110000"/>
              </a:lnSpc>
              <a:buNone/>
            </a:pPr>
            <a:r>
              <a:rPr lang="hr-HR" sz="2200" dirty="0">
                <a:latin typeface="Courier New" pitchFamily="49" charset="0"/>
                <a:cs typeface="Courier New" pitchFamily="49" charset="0"/>
              </a:rPr>
              <a:t>FOR EACH ROW</a:t>
            </a:r>
          </a:p>
          <a:p>
            <a:pPr lvl="1">
              <a:lnSpc>
                <a:spcPct val="110000"/>
              </a:lnSpc>
              <a:buNone/>
            </a:pPr>
            <a:r>
              <a:rPr lang="hr-HR" sz="2200" dirty="0">
                <a:latin typeface="Courier New" pitchFamily="49" charset="0"/>
                <a:cs typeface="Courier New" pitchFamily="49" charset="0"/>
              </a:rPr>
              <a:t>BEGIN</a:t>
            </a:r>
          </a:p>
          <a:p>
            <a:pPr lvl="2">
              <a:lnSpc>
                <a:spcPct val="110000"/>
              </a:lnSpc>
              <a:buNone/>
            </a:pPr>
            <a:r>
              <a:rPr lang="hr-HR" sz="2200" dirty="0">
                <a:latin typeface="Courier New" pitchFamily="49" charset="0"/>
                <a:cs typeface="Courier New" pitchFamily="49" charset="0"/>
              </a:rPr>
              <a:t>DECLARE </a:t>
            </a:r>
            <a:r>
              <a:rPr lang="hr-HR" sz="2200" dirty="0" smtClean="0">
                <a:latin typeface="Courier New" pitchFamily="49" charset="0"/>
                <a:cs typeface="Courier New" pitchFamily="49" charset="0"/>
              </a:rPr>
              <a:t>br </a:t>
            </a:r>
            <a:r>
              <a:rPr lang="hr-HR" sz="2200" dirty="0">
                <a:latin typeface="Courier New" pitchFamily="49" charset="0"/>
                <a:cs typeface="Courier New" pitchFamily="49" charset="0"/>
              </a:rPr>
              <a:t>INT;</a:t>
            </a:r>
          </a:p>
          <a:p>
            <a:pPr lvl="2">
              <a:lnSpc>
                <a:spcPct val="110000"/>
              </a:lnSpc>
              <a:buNone/>
            </a:pPr>
            <a:r>
              <a:rPr lang="hr-HR" sz="2200" dirty="0">
                <a:latin typeface="Courier New" pitchFamily="49" charset="0"/>
                <a:cs typeface="Courier New" pitchFamily="49" charset="0"/>
              </a:rPr>
              <a:t>SELECT COUNT(*) INTO </a:t>
            </a:r>
            <a:r>
              <a:rPr lang="hr-HR" sz="2200" dirty="0" smtClean="0">
                <a:latin typeface="Courier New" pitchFamily="49" charset="0"/>
                <a:cs typeface="Courier New" pitchFamily="49" charset="0"/>
              </a:rPr>
              <a:t>br </a:t>
            </a:r>
            <a:r>
              <a:rPr lang="hr-HR" sz="2200" dirty="0">
                <a:latin typeface="Courier New" pitchFamily="49" charset="0"/>
                <a:cs typeface="Courier New" pitchFamily="49" charset="0"/>
              </a:rPr>
              <a:t>FROM </a:t>
            </a:r>
            <a:r>
              <a:rPr lang="hr-HR" sz="2200" dirty="0" err="1">
                <a:latin typeface="Courier New" pitchFamily="49" charset="0"/>
                <a:cs typeface="Courier New" pitchFamily="49" charset="0"/>
              </a:rPr>
              <a:t>zupanija</a:t>
            </a:r>
            <a:r>
              <a:rPr lang="hr-HR" sz="2200" dirty="0">
                <a:latin typeface="Courier New" pitchFamily="49" charset="0"/>
                <a:cs typeface="Courier New" pitchFamily="49" charset="0"/>
              </a:rPr>
              <a:t> WHERE </a:t>
            </a:r>
            <a:r>
              <a:rPr lang="hr-HR" sz="2200" dirty="0" err="1">
                <a:latin typeface="Courier New" pitchFamily="49" charset="0"/>
                <a:cs typeface="Courier New" pitchFamily="49" charset="0"/>
              </a:rPr>
              <a:t>zupanija.sifZupanija</a:t>
            </a:r>
            <a:r>
              <a:rPr lang="hr-HR" sz="2200" dirty="0">
                <a:latin typeface="Courier New" pitchFamily="49" charset="0"/>
                <a:cs typeface="Courier New" pitchFamily="49" charset="0"/>
              </a:rPr>
              <a:t>=</a:t>
            </a:r>
            <a:r>
              <a:rPr lang="hr-HR" sz="2200" dirty="0" err="1">
                <a:latin typeface="Courier New" pitchFamily="49" charset="0"/>
                <a:cs typeface="Courier New" pitchFamily="49" charset="0"/>
              </a:rPr>
              <a:t>NEW.sifZupanija</a:t>
            </a:r>
            <a:r>
              <a:rPr lang="hr-HR" sz="2200" dirty="0">
                <a:latin typeface="Courier New" pitchFamily="49" charset="0"/>
                <a:cs typeface="Courier New" pitchFamily="49" charset="0"/>
              </a:rPr>
              <a:t>;</a:t>
            </a:r>
          </a:p>
          <a:p>
            <a:pPr lvl="2">
              <a:lnSpc>
                <a:spcPct val="110000"/>
              </a:lnSpc>
              <a:buNone/>
            </a:pPr>
            <a:r>
              <a:rPr lang="hr-HR" sz="2200" dirty="0">
                <a:latin typeface="Courier New" pitchFamily="49" charset="0"/>
                <a:cs typeface="Courier New" pitchFamily="49" charset="0"/>
              </a:rPr>
              <a:t>IF </a:t>
            </a:r>
            <a:r>
              <a:rPr lang="hr-HR" sz="2200" dirty="0" smtClean="0">
                <a:latin typeface="Courier New" pitchFamily="49" charset="0"/>
                <a:cs typeface="Courier New" pitchFamily="49" charset="0"/>
              </a:rPr>
              <a:t>br=0 </a:t>
            </a:r>
            <a:r>
              <a:rPr lang="hr-HR" sz="2200" dirty="0">
                <a:latin typeface="Courier New" pitchFamily="49" charset="0"/>
                <a:cs typeface="Courier New" pitchFamily="49" charset="0"/>
              </a:rPr>
              <a:t>THEN</a:t>
            </a:r>
          </a:p>
          <a:p>
            <a:pPr lvl="3">
              <a:lnSpc>
                <a:spcPct val="110000"/>
              </a:lnSpc>
              <a:buNone/>
            </a:pPr>
            <a:r>
              <a:rPr lang="hr-HR" sz="2200" dirty="0">
                <a:latin typeface="Courier New" pitchFamily="49" charset="0"/>
                <a:cs typeface="Courier New" pitchFamily="49" charset="0"/>
              </a:rPr>
              <a:t>SET </a:t>
            </a:r>
            <a:r>
              <a:rPr lang="hr-HR" sz="2200" dirty="0" err="1">
                <a:latin typeface="Courier New" pitchFamily="49" charset="0"/>
                <a:cs typeface="Courier New" pitchFamily="49" charset="0"/>
              </a:rPr>
              <a:t>NEW.sifZupanija</a:t>
            </a:r>
            <a:r>
              <a:rPr lang="hr-HR" sz="2200" dirty="0">
                <a:latin typeface="Courier New" pitchFamily="49" charset="0"/>
                <a:cs typeface="Courier New" pitchFamily="49" charset="0"/>
              </a:rPr>
              <a:t>=0;</a:t>
            </a:r>
          </a:p>
          <a:p>
            <a:pPr lvl="2">
              <a:lnSpc>
                <a:spcPct val="110000"/>
              </a:lnSpc>
              <a:buNone/>
            </a:pPr>
            <a:r>
              <a:rPr lang="hr-HR" sz="2200" dirty="0">
                <a:latin typeface="Courier New" pitchFamily="49" charset="0"/>
                <a:cs typeface="Courier New" pitchFamily="49" charset="0"/>
              </a:rPr>
              <a:t>END IF;</a:t>
            </a:r>
          </a:p>
          <a:p>
            <a:pPr lvl="1">
              <a:lnSpc>
                <a:spcPct val="110000"/>
              </a:lnSpc>
              <a:buNone/>
            </a:pPr>
            <a:r>
              <a:rPr lang="hr-HR" sz="2200" dirty="0">
                <a:latin typeface="Courier New" pitchFamily="49" charset="0"/>
                <a:cs typeface="Courier New" pitchFamily="49" charset="0"/>
              </a:rPr>
              <a:t>END;</a:t>
            </a:r>
          </a:p>
          <a:p>
            <a:pPr>
              <a:lnSpc>
                <a:spcPct val="110000"/>
              </a:lnSpc>
              <a:buNone/>
            </a:pPr>
            <a:r>
              <a:rPr lang="hr-HR" sz="2200" dirty="0">
                <a:latin typeface="Courier New" pitchFamily="49" charset="0"/>
                <a:cs typeface="Courier New" pitchFamily="49" charset="0"/>
              </a:rPr>
              <a:t>$$</a:t>
            </a:r>
          </a:p>
          <a:p>
            <a:pPr>
              <a:lnSpc>
                <a:spcPct val="110000"/>
              </a:lnSpc>
              <a:buNone/>
            </a:pPr>
            <a:r>
              <a:rPr lang="hr-HR" sz="2200" dirty="0">
                <a:latin typeface="Courier New" pitchFamily="49" charset="0"/>
                <a:cs typeface="Courier New" pitchFamily="49" charset="0"/>
              </a:rPr>
              <a:t>DELIMITER ; </a:t>
            </a:r>
          </a:p>
        </p:txBody>
      </p:sp>
    </p:spTree>
    <p:extLst>
      <p:ext uri="{BB962C8B-B14F-4D97-AF65-F5344CB8AC3E}">
        <p14:creationId xmlns="" xmlns:p14="http://schemas.microsoft.com/office/powerpoint/2010/main" val="18632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Effect transition="in" filter="wipe(down)">
                                      <p:cBhvr>
                                        <p:cTn id="7" dur="500"/>
                                        <p:tgtEl>
                                          <p:spTgt spid="764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64931">
                                            <p:txEl>
                                              <p:pRg st="2" end="2"/>
                                            </p:txEl>
                                          </p:spTgt>
                                        </p:tgtEl>
                                        <p:attrNameLst>
                                          <p:attrName>style.visibility</p:attrName>
                                        </p:attrNameLst>
                                      </p:cBhvr>
                                      <p:to>
                                        <p:strVal val="visible"/>
                                      </p:to>
                                    </p:set>
                                    <p:animEffect transition="in" filter="wipe(down)">
                                      <p:cBhvr>
                                        <p:cTn id="12" dur="500"/>
                                        <p:tgtEl>
                                          <p:spTgt spid="764931">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64931">
                                            <p:txEl>
                                              <p:pRg st="3" end="3"/>
                                            </p:txEl>
                                          </p:spTgt>
                                        </p:tgtEl>
                                        <p:attrNameLst>
                                          <p:attrName>style.visibility</p:attrName>
                                        </p:attrNameLst>
                                      </p:cBhvr>
                                      <p:to>
                                        <p:strVal val="visible"/>
                                      </p:to>
                                    </p:set>
                                    <p:animEffect transition="in" filter="wipe(down)">
                                      <p:cBhvr>
                                        <p:cTn id="15" dur="500"/>
                                        <p:tgtEl>
                                          <p:spTgt spid="764931">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64931">
                                            <p:txEl>
                                              <p:pRg st="4" end="4"/>
                                            </p:txEl>
                                          </p:spTgt>
                                        </p:tgtEl>
                                        <p:attrNameLst>
                                          <p:attrName>style.visibility</p:attrName>
                                        </p:attrNameLst>
                                      </p:cBhvr>
                                      <p:to>
                                        <p:strVal val="visible"/>
                                      </p:to>
                                    </p:set>
                                    <p:animEffect transition="in" filter="wipe(down)">
                                      <p:cBhvr>
                                        <p:cTn id="18" dur="500"/>
                                        <p:tgtEl>
                                          <p:spTgt spid="764931">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64931">
                                            <p:txEl>
                                              <p:pRg st="5" end="5"/>
                                            </p:txEl>
                                          </p:spTgt>
                                        </p:tgtEl>
                                        <p:attrNameLst>
                                          <p:attrName>style.visibility</p:attrName>
                                        </p:attrNameLst>
                                      </p:cBhvr>
                                      <p:to>
                                        <p:strVal val="visible"/>
                                      </p:to>
                                    </p:set>
                                    <p:animEffect transition="in" filter="wipe(down)">
                                      <p:cBhvr>
                                        <p:cTn id="21" dur="500"/>
                                        <p:tgtEl>
                                          <p:spTgt spid="764931">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64931">
                                            <p:txEl>
                                              <p:pRg st="6" end="6"/>
                                            </p:txEl>
                                          </p:spTgt>
                                        </p:tgtEl>
                                        <p:attrNameLst>
                                          <p:attrName>style.visibility</p:attrName>
                                        </p:attrNameLst>
                                      </p:cBhvr>
                                      <p:to>
                                        <p:strVal val="visible"/>
                                      </p:to>
                                    </p:set>
                                    <p:animEffect transition="in" filter="wipe(down)">
                                      <p:cBhvr>
                                        <p:cTn id="24" dur="500"/>
                                        <p:tgtEl>
                                          <p:spTgt spid="764931">
                                            <p:txEl>
                                              <p:pRg st="6" end="6"/>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4931">
                                            <p:txEl>
                                              <p:pRg st="7" end="7"/>
                                            </p:txEl>
                                          </p:spTgt>
                                        </p:tgtEl>
                                        <p:attrNameLst>
                                          <p:attrName>style.visibility</p:attrName>
                                        </p:attrNameLst>
                                      </p:cBhvr>
                                      <p:to>
                                        <p:strVal val="visible"/>
                                      </p:to>
                                    </p:set>
                                    <p:animEffect transition="in" filter="wipe(down)">
                                      <p:cBhvr>
                                        <p:cTn id="27" dur="500"/>
                                        <p:tgtEl>
                                          <p:spTgt spid="764931">
                                            <p:txEl>
                                              <p:pRg st="7" end="7"/>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64931">
                                            <p:txEl>
                                              <p:pRg st="8" end="8"/>
                                            </p:txEl>
                                          </p:spTgt>
                                        </p:tgtEl>
                                        <p:attrNameLst>
                                          <p:attrName>style.visibility</p:attrName>
                                        </p:attrNameLst>
                                      </p:cBhvr>
                                      <p:to>
                                        <p:strVal val="visible"/>
                                      </p:to>
                                    </p:set>
                                    <p:animEffect transition="in" filter="wipe(down)">
                                      <p:cBhvr>
                                        <p:cTn id="30" dur="500"/>
                                        <p:tgtEl>
                                          <p:spTgt spid="764931">
                                            <p:txEl>
                                              <p:pRg st="8" end="8"/>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64931">
                                            <p:txEl>
                                              <p:pRg st="9" end="9"/>
                                            </p:txEl>
                                          </p:spTgt>
                                        </p:tgtEl>
                                        <p:attrNameLst>
                                          <p:attrName>style.visibility</p:attrName>
                                        </p:attrNameLst>
                                      </p:cBhvr>
                                      <p:to>
                                        <p:strVal val="visible"/>
                                      </p:to>
                                    </p:set>
                                    <p:animEffect transition="in" filter="wipe(down)">
                                      <p:cBhvr>
                                        <p:cTn id="33" dur="500"/>
                                        <p:tgtEl>
                                          <p:spTgt spid="764931">
                                            <p:txEl>
                                              <p:pRg st="9" end="9"/>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64931">
                                            <p:txEl>
                                              <p:pRg st="10" end="10"/>
                                            </p:txEl>
                                          </p:spTgt>
                                        </p:tgtEl>
                                        <p:attrNameLst>
                                          <p:attrName>style.visibility</p:attrName>
                                        </p:attrNameLst>
                                      </p:cBhvr>
                                      <p:to>
                                        <p:strVal val="visible"/>
                                      </p:to>
                                    </p:set>
                                    <p:animEffect transition="in" filter="wipe(down)">
                                      <p:cBhvr>
                                        <p:cTn id="36" dur="500"/>
                                        <p:tgtEl>
                                          <p:spTgt spid="764931">
                                            <p:txEl>
                                              <p:pRg st="10" end="10"/>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64931">
                                            <p:txEl>
                                              <p:pRg st="11" end="11"/>
                                            </p:txEl>
                                          </p:spTgt>
                                        </p:tgtEl>
                                        <p:attrNameLst>
                                          <p:attrName>style.visibility</p:attrName>
                                        </p:attrNameLst>
                                      </p:cBhvr>
                                      <p:to>
                                        <p:strVal val="visible"/>
                                      </p:to>
                                    </p:set>
                                    <p:animEffect transition="in" filter="wipe(down)">
                                      <p:cBhvr>
                                        <p:cTn id="39" dur="500"/>
                                        <p:tgtEl>
                                          <p:spTgt spid="764931">
                                            <p:txEl>
                                              <p:pRg st="11" end="11"/>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64931">
                                            <p:txEl>
                                              <p:pRg st="12" end="12"/>
                                            </p:txEl>
                                          </p:spTgt>
                                        </p:tgtEl>
                                        <p:attrNameLst>
                                          <p:attrName>style.visibility</p:attrName>
                                        </p:attrNameLst>
                                      </p:cBhvr>
                                      <p:to>
                                        <p:strVal val="visible"/>
                                      </p:to>
                                    </p:set>
                                    <p:animEffect transition="in" filter="wipe(down)">
                                      <p:cBhvr>
                                        <p:cTn id="42" dur="500"/>
                                        <p:tgtEl>
                                          <p:spTgt spid="764931">
                                            <p:txEl>
                                              <p:pRg st="12" end="12"/>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64931">
                                            <p:txEl>
                                              <p:pRg st="13" end="13"/>
                                            </p:txEl>
                                          </p:spTgt>
                                        </p:tgtEl>
                                        <p:attrNameLst>
                                          <p:attrName>style.visibility</p:attrName>
                                        </p:attrNameLst>
                                      </p:cBhvr>
                                      <p:to>
                                        <p:strVal val="visible"/>
                                      </p:to>
                                    </p:set>
                                    <p:animEffect transition="in" filter="wipe(down)">
                                      <p:cBhvr>
                                        <p:cTn id="45" dur="500"/>
                                        <p:tgtEl>
                                          <p:spTgt spid="7649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Rot="1" noChangeArrowheads="1"/>
          </p:cNvSpPr>
          <p:nvPr>
            <p:ph type="title"/>
          </p:nvPr>
        </p:nvSpPr>
        <p:spPr/>
        <p:txBody>
          <a:bodyPr/>
          <a:lstStyle/>
          <a:p>
            <a:r>
              <a:rPr lang="hr-HR"/>
              <a:t>Primjer</a:t>
            </a:r>
          </a:p>
        </p:txBody>
      </p:sp>
      <p:sp>
        <p:nvSpPr>
          <p:cNvPr id="766979" name="Rectangle 3"/>
          <p:cNvSpPr>
            <a:spLocks noGrp="1" noChangeArrowheads="1"/>
          </p:cNvSpPr>
          <p:nvPr>
            <p:ph idx="1"/>
          </p:nvPr>
        </p:nvSpPr>
        <p:spPr/>
        <p:txBody>
          <a:bodyPr/>
          <a:lstStyle/>
          <a:p>
            <a:r>
              <a:rPr lang="hr-HR" dirty="0" smtClean="0"/>
              <a:t>Izvršavanje sljedeće naredbe:</a:t>
            </a:r>
            <a:endParaRPr lang="hr-HR" dirty="0"/>
          </a:p>
          <a:p>
            <a:pPr lvl="1"/>
            <a:r>
              <a:rPr lang="en-US" dirty="0"/>
              <a:t>INSERT INTO </a:t>
            </a:r>
            <a:r>
              <a:rPr lang="en-US" dirty="0" err="1"/>
              <a:t>mjesto</a:t>
            </a:r>
            <a:r>
              <a:rPr lang="en-US" dirty="0"/>
              <a:t> VALUES(10001</a:t>
            </a:r>
            <a:r>
              <a:rPr lang="en-US" dirty="0" smtClean="0"/>
              <a:t>,</a:t>
            </a:r>
            <a:r>
              <a:rPr lang="hr-HR" dirty="0" smtClean="0"/>
              <a:t> </a:t>
            </a:r>
            <a:r>
              <a:rPr lang="en-US" dirty="0" smtClean="0"/>
              <a:t>'Test',</a:t>
            </a:r>
            <a:r>
              <a:rPr lang="hr-HR" dirty="0" smtClean="0"/>
              <a:t> </a:t>
            </a:r>
            <a:r>
              <a:rPr lang="en-US" dirty="0" smtClean="0"/>
              <a:t>22);</a:t>
            </a:r>
            <a:endParaRPr lang="hr-HR" dirty="0" smtClean="0"/>
          </a:p>
          <a:p>
            <a:pPr lvl="1"/>
            <a:endParaRPr lang="hr-HR" dirty="0"/>
          </a:p>
          <a:p>
            <a:r>
              <a:rPr lang="hr-HR" dirty="0" smtClean="0"/>
              <a:t>Rezultirat </a:t>
            </a:r>
            <a:r>
              <a:rPr lang="hr-HR" dirty="0"/>
              <a:t>će </a:t>
            </a:r>
            <a:r>
              <a:rPr lang="hr-HR" dirty="0" smtClean="0"/>
              <a:t>s </a:t>
            </a:r>
            <a:r>
              <a:rPr lang="hr-HR" dirty="0"/>
              <a:t>unesenom </a:t>
            </a:r>
            <a:r>
              <a:rPr lang="hr-HR" dirty="0" smtClean="0"/>
              <a:t>n-torkom:</a:t>
            </a:r>
            <a:endParaRPr lang="hr-HR" dirty="0"/>
          </a:p>
          <a:p>
            <a:pPr lvl="1"/>
            <a:r>
              <a:rPr lang="hr-HR" dirty="0"/>
              <a:t>10001</a:t>
            </a:r>
            <a:r>
              <a:rPr lang="hr-HR" dirty="0" smtClean="0"/>
              <a:t>, ’Test’, 0</a:t>
            </a:r>
            <a:endParaRPr lang="hr-HR" dirty="0"/>
          </a:p>
        </p:txBody>
      </p:sp>
    </p:spTree>
    <p:extLst>
      <p:ext uri="{BB962C8B-B14F-4D97-AF65-F5344CB8AC3E}">
        <p14:creationId xmlns="" xmlns:p14="http://schemas.microsoft.com/office/powerpoint/2010/main" val="1277334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p:txBody>
          <a:bodyPr/>
          <a:lstStyle/>
          <a:p>
            <a:r>
              <a:rPr lang="hr-HR"/>
              <a:t>Primjer</a:t>
            </a:r>
          </a:p>
        </p:txBody>
      </p:sp>
      <p:sp>
        <p:nvSpPr>
          <p:cNvPr id="769027" name="Rectangle 3"/>
          <p:cNvSpPr>
            <a:spLocks noGrp="1" noChangeArrowheads="1"/>
          </p:cNvSpPr>
          <p:nvPr>
            <p:ph idx="1"/>
          </p:nvPr>
        </p:nvSpPr>
        <p:spPr/>
        <p:txBody>
          <a:bodyPr>
            <a:normAutofit fontScale="92500" lnSpcReduction="10000"/>
          </a:bodyPr>
          <a:lstStyle/>
          <a:p>
            <a:r>
              <a:rPr lang="hr-HR" sz="2400" dirty="0"/>
              <a:t>Riješimo isti problem preko procedure</a:t>
            </a:r>
          </a:p>
          <a:p>
            <a:pPr>
              <a:buNone/>
            </a:pPr>
            <a:endParaRPr lang="hr-HR" sz="2200" dirty="0"/>
          </a:p>
          <a:p>
            <a:pPr>
              <a:buNone/>
            </a:pPr>
            <a:r>
              <a:rPr lang="hr-HR" sz="2200" dirty="0">
                <a:latin typeface="Courier New" pitchFamily="49" charset="0"/>
                <a:cs typeface="Courier New" pitchFamily="49" charset="0"/>
              </a:rPr>
              <a:t>DELIMITER $$</a:t>
            </a:r>
          </a:p>
          <a:p>
            <a:pPr>
              <a:buNone/>
            </a:pPr>
            <a:r>
              <a:rPr lang="hr-HR" sz="2200" dirty="0">
                <a:latin typeface="Courier New" pitchFamily="49" charset="0"/>
                <a:cs typeface="Courier New" pitchFamily="49" charset="0"/>
              </a:rPr>
              <a:t>CREATE PROCEDURE </a:t>
            </a:r>
            <a:r>
              <a:rPr lang="hr-HR" sz="2200" dirty="0" err="1">
                <a:latin typeface="Courier New" pitchFamily="49" charset="0"/>
                <a:cs typeface="Courier New" pitchFamily="49" charset="0"/>
              </a:rPr>
              <a:t>zupanija</a:t>
            </a:r>
            <a:r>
              <a:rPr lang="hr-HR" sz="2200" dirty="0">
                <a:latin typeface="Courier New" pitchFamily="49" charset="0"/>
                <a:cs typeface="Courier New" pitchFamily="49" charset="0"/>
              </a:rPr>
              <a:t>(INOUT </a:t>
            </a:r>
            <a:r>
              <a:rPr lang="hr-HR" sz="2200" dirty="0" err="1">
                <a:latin typeface="Courier New" pitchFamily="49" charset="0"/>
                <a:cs typeface="Courier New" pitchFamily="49" charset="0"/>
              </a:rPr>
              <a:t>sifrazup</a:t>
            </a:r>
            <a:r>
              <a:rPr lang="hr-HR" sz="2200" dirty="0">
                <a:latin typeface="Courier New" pitchFamily="49" charset="0"/>
                <a:cs typeface="Courier New" pitchFamily="49" charset="0"/>
              </a:rPr>
              <a:t> INT)</a:t>
            </a:r>
          </a:p>
          <a:p>
            <a:pPr lvl="1">
              <a:buNone/>
            </a:pPr>
            <a:r>
              <a:rPr lang="hr-HR" sz="2200" dirty="0">
                <a:latin typeface="Courier New" pitchFamily="49" charset="0"/>
                <a:cs typeface="Courier New" pitchFamily="49" charset="0"/>
              </a:rPr>
              <a:t>BEGIN</a:t>
            </a:r>
          </a:p>
          <a:p>
            <a:pPr lvl="2">
              <a:buNone/>
            </a:pPr>
            <a:r>
              <a:rPr lang="hr-HR" sz="2200" dirty="0">
                <a:latin typeface="Courier New" pitchFamily="49" charset="0"/>
                <a:cs typeface="Courier New" pitchFamily="49" charset="0"/>
              </a:rPr>
              <a:t>DECLARE </a:t>
            </a:r>
            <a:r>
              <a:rPr lang="hr-HR" sz="2200" dirty="0" smtClean="0">
                <a:latin typeface="Courier New" pitchFamily="49" charset="0"/>
                <a:cs typeface="Courier New" pitchFamily="49" charset="0"/>
              </a:rPr>
              <a:t>br </a:t>
            </a:r>
            <a:r>
              <a:rPr lang="hr-HR" sz="2200" dirty="0">
                <a:latin typeface="Courier New" pitchFamily="49" charset="0"/>
                <a:cs typeface="Courier New" pitchFamily="49" charset="0"/>
              </a:rPr>
              <a:t>INT;</a:t>
            </a:r>
          </a:p>
          <a:p>
            <a:pPr lvl="2">
              <a:buNone/>
            </a:pPr>
            <a:r>
              <a:rPr lang="hr-HR" sz="2200" dirty="0">
                <a:latin typeface="Courier New" pitchFamily="49" charset="0"/>
                <a:cs typeface="Courier New" pitchFamily="49" charset="0"/>
              </a:rPr>
              <a:t>SELECT COUNT(*) INTO </a:t>
            </a:r>
            <a:r>
              <a:rPr lang="hr-HR" sz="2200" dirty="0" smtClean="0">
                <a:latin typeface="Courier New" pitchFamily="49" charset="0"/>
                <a:cs typeface="Courier New" pitchFamily="49" charset="0"/>
              </a:rPr>
              <a:t>br </a:t>
            </a:r>
            <a:r>
              <a:rPr lang="hr-HR" sz="2200" dirty="0">
                <a:latin typeface="Courier New" pitchFamily="49" charset="0"/>
                <a:cs typeface="Courier New" pitchFamily="49" charset="0"/>
              </a:rPr>
              <a:t>FROM </a:t>
            </a:r>
            <a:r>
              <a:rPr lang="hr-HR" sz="2200" dirty="0" err="1">
                <a:latin typeface="Courier New" pitchFamily="49" charset="0"/>
                <a:cs typeface="Courier New" pitchFamily="49" charset="0"/>
              </a:rPr>
              <a:t>zupanija</a:t>
            </a:r>
            <a:r>
              <a:rPr lang="hr-HR" sz="2200" dirty="0">
                <a:latin typeface="Courier New" pitchFamily="49" charset="0"/>
                <a:cs typeface="Courier New" pitchFamily="49" charset="0"/>
              </a:rPr>
              <a:t> WHERE </a:t>
            </a:r>
            <a:r>
              <a:rPr lang="hr-HR" sz="2200" dirty="0" err="1">
                <a:latin typeface="Courier New" pitchFamily="49" charset="0"/>
                <a:cs typeface="Courier New" pitchFamily="49" charset="0"/>
              </a:rPr>
              <a:t>zupanija.sifZupanija</a:t>
            </a:r>
            <a:r>
              <a:rPr lang="hr-HR" sz="2200" dirty="0">
                <a:latin typeface="Courier New" pitchFamily="49" charset="0"/>
                <a:cs typeface="Courier New" pitchFamily="49" charset="0"/>
              </a:rPr>
              <a:t>=</a:t>
            </a:r>
            <a:r>
              <a:rPr lang="hr-HR" sz="2200" dirty="0" err="1">
                <a:latin typeface="Courier New" pitchFamily="49" charset="0"/>
                <a:cs typeface="Courier New" pitchFamily="49" charset="0"/>
              </a:rPr>
              <a:t>sifrazup</a:t>
            </a:r>
            <a:r>
              <a:rPr lang="hr-HR" sz="2200" dirty="0">
                <a:latin typeface="Courier New" pitchFamily="49" charset="0"/>
                <a:cs typeface="Courier New" pitchFamily="49" charset="0"/>
              </a:rPr>
              <a:t>;</a:t>
            </a:r>
          </a:p>
          <a:p>
            <a:pPr lvl="2">
              <a:buNone/>
            </a:pPr>
            <a:r>
              <a:rPr lang="hr-HR" sz="2200" dirty="0">
                <a:latin typeface="Courier New" pitchFamily="49" charset="0"/>
                <a:cs typeface="Courier New" pitchFamily="49" charset="0"/>
              </a:rPr>
              <a:t>IF </a:t>
            </a:r>
            <a:r>
              <a:rPr lang="hr-HR" sz="2200" dirty="0" smtClean="0">
                <a:latin typeface="Courier New" pitchFamily="49" charset="0"/>
                <a:cs typeface="Courier New" pitchFamily="49" charset="0"/>
              </a:rPr>
              <a:t>br =0 </a:t>
            </a:r>
            <a:r>
              <a:rPr lang="hr-HR" sz="2200" dirty="0">
                <a:latin typeface="Courier New" pitchFamily="49" charset="0"/>
                <a:cs typeface="Courier New" pitchFamily="49" charset="0"/>
              </a:rPr>
              <a:t>THEN</a:t>
            </a:r>
          </a:p>
          <a:p>
            <a:pPr lvl="3">
              <a:buNone/>
            </a:pPr>
            <a:r>
              <a:rPr lang="hr-HR" sz="2200" dirty="0">
                <a:latin typeface="Courier New" pitchFamily="49" charset="0"/>
                <a:cs typeface="Courier New" pitchFamily="49" charset="0"/>
              </a:rPr>
              <a:t>SET </a:t>
            </a:r>
            <a:r>
              <a:rPr lang="hr-HR" sz="2200" dirty="0" err="1" smtClean="0">
                <a:latin typeface="Courier New" pitchFamily="49" charset="0"/>
                <a:cs typeface="Courier New" pitchFamily="49" charset="0"/>
              </a:rPr>
              <a:t>sifrazup</a:t>
            </a:r>
            <a:r>
              <a:rPr lang="hr-HR" sz="2200" dirty="0" smtClean="0">
                <a:latin typeface="Courier New" pitchFamily="49" charset="0"/>
                <a:cs typeface="Courier New" pitchFamily="49" charset="0"/>
              </a:rPr>
              <a:t>=0;</a:t>
            </a:r>
            <a:endParaRPr lang="hr-HR" sz="2200" dirty="0">
              <a:latin typeface="Courier New" pitchFamily="49" charset="0"/>
              <a:cs typeface="Courier New" pitchFamily="49" charset="0"/>
            </a:endParaRPr>
          </a:p>
          <a:p>
            <a:pPr lvl="2">
              <a:buNone/>
            </a:pPr>
            <a:r>
              <a:rPr lang="hr-HR" sz="2200" dirty="0">
                <a:latin typeface="Courier New" pitchFamily="49" charset="0"/>
                <a:cs typeface="Courier New" pitchFamily="49" charset="0"/>
              </a:rPr>
              <a:t>END IF;</a:t>
            </a:r>
          </a:p>
          <a:p>
            <a:pPr lvl="1">
              <a:buNone/>
            </a:pPr>
            <a:r>
              <a:rPr lang="hr-HR" sz="2200" dirty="0">
                <a:latin typeface="Courier New" pitchFamily="49" charset="0"/>
                <a:cs typeface="Courier New" pitchFamily="49" charset="0"/>
              </a:rPr>
              <a:t>END;</a:t>
            </a:r>
          </a:p>
          <a:p>
            <a:pPr>
              <a:buNone/>
            </a:pPr>
            <a:r>
              <a:rPr lang="hr-HR" sz="2200" dirty="0">
                <a:latin typeface="Courier New" pitchFamily="49" charset="0"/>
                <a:cs typeface="Courier New" pitchFamily="49" charset="0"/>
              </a:rPr>
              <a:t>$$</a:t>
            </a:r>
          </a:p>
          <a:p>
            <a:pPr>
              <a:buNone/>
            </a:pPr>
            <a:r>
              <a:rPr lang="hr-HR" sz="2200" dirty="0">
                <a:latin typeface="Courier New" pitchFamily="49" charset="0"/>
                <a:cs typeface="Courier New" pitchFamily="49" charset="0"/>
              </a:rPr>
              <a:t>DELIMITER ;</a:t>
            </a:r>
          </a:p>
        </p:txBody>
      </p:sp>
    </p:spTree>
    <p:extLst>
      <p:ext uri="{BB962C8B-B14F-4D97-AF65-F5344CB8AC3E}">
        <p14:creationId xmlns="" xmlns:p14="http://schemas.microsoft.com/office/powerpoint/2010/main" val="2090174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Rot="1" noChangeArrowheads="1"/>
          </p:cNvSpPr>
          <p:nvPr>
            <p:ph type="title"/>
          </p:nvPr>
        </p:nvSpPr>
        <p:spPr/>
        <p:txBody>
          <a:bodyPr/>
          <a:lstStyle/>
          <a:p>
            <a:r>
              <a:rPr lang="hr-HR"/>
              <a:t>Primjer</a:t>
            </a:r>
          </a:p>
        </p:txBody>
      </p:sp>
      <p:sp>
        <p:nvSpPr>
          <p:cNvPr id="771075" name="Rectangle 3"/>
          <p:cNvSpPr>
            <a:spLocks noGrp="1" noChangeArrowheads="1"/>
          </p:cNvSpPr>
          <p:nvPr>
            <p:ph idx="1"/>
          </p:nvPr>
        </p:nvSpPr>
        <p:spPr>
          <a:xfrm>
            <a:off x="302840" y="808364"/>
            <a:ext cx="8229600" cy="5059364"/>
          </a:xfrm>
        </p:spPr>
        <p:txBody>
          <a:bodyPr/>
          <a:lstStyle/>
          <a:p>
            <a:r>
              <a:rPr lang="hr-HR" sz="2400" dirty="0"/>
              <a:t>Stvorimo okidač</a:t>
            </a:r>
          </a:p>
          <a:p>
            <a:pPr>
              <a:buNone/>
            </a:pPr>
            <a:r>
              <a:rPr lang="hr-HR" sz="2200" dirty="0">
                <a:latin typeface="Courier New" pitchFamily="49" charset="0"/>
                <a:cs typeface="Courier New" pitchFamily="49" charset="0"/>
              </a:rPr>
              <a:t>CREATE TRIGGER </a:t>
            </a:r>
            <a:r>
              <a:rPr lang="hr-HR" sz="2200" dirty="0" err="1">
                <a:latin typeface="Courier New" pitchFamily="49" charset="0"/>
                <a:cs typeface="Courier New" pitchFamily="49" charset="0"/>
              </a:rPr>
              <a:t>zupanija</a:t>
            </a:r>
            <a:r>
              <a:rPr lang="hr-HR" sz="2200" dirty="0">
                <a:latin typeface="Courier New" pitchFamily="49" charset="0"/>
                <a:cs typeface="Courier New" pitchFamily="49" charset="0"/>
              </a:rPr>
              <a:t> </a:t>
            </a:r>
            <a:endParaRPr lang="hr-HR" sz="2200" dirty="0" smtClean="0">
              <a:latin typeface="Courier New" pitchFamily="49" charset="0"/>
              <a:cs typeface="Courier New" pitchFamily="49" charset="0"/>
            </a:endParaRPr>
          </a:p>
          <a:p>
            <a:pPr>
              <a:buNone/>
            </a:pPr>
            <a:r>
              <a:rPr lang="hr-HR" sz="2200" dirty="0" smtClean="0">
                <a:latin typeface="Courier New" pitchFamily="49" charset="0"/>
                <a:cs typeface="Courier New" pitchFamily="49" charset="0"/>
              </a:rPr>
              <a:t>	BEFORE </a:t>
            </a:r>
            <a:r>
              <a:rPr lang="hr-HR" sz="2200" dirty="0">
                <a:latin typeface="Courier New" pitchFamily="49" charset="0"/>
                <a:cs typeface="Courier New" pitchFamily="49" charset="0"/>
              </a:rPr>
              <a:t>INSERT ON mjesto</a:t>
            </a:r>
          </a:p>
          <a:p>
            <a:pPr>
              <a:buNone/>
            </a:pPr>
            <a:r>
              <a:rPr lang="hr-HR" sz="2200" dirty="0" smtClean="0">
                <a:latin typeface="Courier New" pitchFamily="49" charset="0"/>
                <a:cs typeface="Courier New" pitchFamily="49" charset="0"/>
              </a:rPr>
              <a:t>	FOR </a:t>
            </a:r>
            <a:r>
              <a:rPr lang="hr-HR" sz="2200" dirty="0">
                <a:latin typeface="Courier New" pitchFamily="49" charset="0"/>
                <a:cs typeface="Courier New" pitchFamily="49" charset="0"/>
              </a:rPr>
              <a:t>EACH ROW</a:t>
            </a:r>
          </a:p>
          <a:p>
            <a:pPr>
              <a:buNone/>
            </a:pPr>
            <a:r>
              <a:rPr lang="hr-HR" sz="2200" dirty="0" smtClean="0">
                <a:latin typeface="Courier New" pitchFamily="49" charset="0"/>
                <a:cs typeface="Courier New" pitchFamily="49" charset="0"/>
              </a:rPr>
              <a:t>	CALL </a:t>
            </a:r>
            <a:r>
              <a:rPr lang="hr-HR" sz="2200" dirty="0" err="1">
                <a:latin typeface="Courier New" pitchFamily="49" charset="0"/>
                <a:cs typeface="Courier New" pitchFamily="49" charset="0"/>
              </a:rPr>
              <a:t>zupanija</a:t>
            </a:r>
            <a:r>
              <a:rPr lang="hr-HR" sz="2200" dirty="0">
                <a:latin typeface="Courier New" pitchFamily="49" charset="0"/>
                <a:cs typeface="Courier New" pitchFamily="49" charset="0"/>
              </a:rPr>
              <a:t>(</a:t>
            </a:r>
            <a:r>
              <a:rPr lang="hr-HR" sz="2200" dirty="0" err="1">
                <a:latin typeface="Courier New" pitchFamily="49" charset="0"/>
                <a:cs typeface="Courier New" pitchFamily="49" charset="0"/>
              </a:rPr>
              <a:t>NEW.sifZupanija</a:t>
            </a:r>
            <a:r>
              <a:rPr lang="hr-HR" sz="2200" dirty="0">
                <a:latin typeface="Courier New" pitchFamily="49" charset="0"/>
                <a:cs typeface="Courier New" pitchFamily="49" charset="0"/>
              </a:rPr>
              <a:t>);</a:t>
            </a:r>
          </a:p>
          <a:p>
            <a:pPr>
              <a:buNone/>
            </a:pPr>
            <a:endParaRPr lang="hr-HR" sz="2200" dirty="0"/>
          </a:p>
          <a:p>
            <a:r>
              <a:rPr lang="hr-HR" sz="2200" dirty="0"/>
              <a:t>Pozovimo INSERT</a:t>
            </a:r>
          </a:p>
          <a:p>
            <a:pPr>
              <a:buNone/>
            </a:pPr>
            <a:r>
              <a:rPr lang="en-US" sz="2200" dirty="0">
                <a:latin typeface="Courier New" pitchFamily="49" charset="0"/>
                <a:cs typeface="Courier New" pitchFamily="49" charset="0"/>
              </a:rPr>
              <a:t>INSERT INTO </a:t>
            </a:r>
            <a:r>
              <a:rPr lang="en-US" sz="2200" dirty="0" err="1">
                <a:latin typeface="Courier New" pitchFamily="49" charset="0"/>
                <a:cs typeface="Courier New" pitchFamily="49" charset="0"/>
              </a:rPr>
              <a:t>mjesto</a:t>
            </a:r>
            <a:r>
              <a:rPr lang="en-US" sz="2200" dirty="0">
                <a:latin typeface="Courier New" pitchFamily="49" charset="0"/>
                <a:cs typeface="Courier New" pitchFamily="49" charset="0"/>
              </a:rPr>
              <a:t> VALUES(10001,'Test',22);</a:t>
            </a:r>
            <a:endParaRPr lang="hr-HR" sz="2200" dirty="0">
              <a:latin typeface="Courier New" pitchFamily="49" charset="0"/>
              <a:cs typeface="Courier New" pitchFamily="49" charset="0"/>
            </a:endParaRPr>
          </a:p>
        </p:txBody>
      </p:sp>
    </p:spTree>
    <p:extLst>
      <p:ext uri="{BB962C8B-B14F-4D97-AF65-F5344CB8AC3E}">
        <p14:creationId xmlns="" xmlns:p14="http://schemas.microsoft.com/office/powerpoint/2010/main" val="153099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1075">
                                            <p:txEl>
                                              <p:pRg st="4" end="4"/>
                                            </p:txEl>
                                          </p:spTgt>
                                        </p:tgtEl>
                                        <p:attrNameLst>
                                          <p:attrName>style.visibility</p:attrName>
                                        </p:attrNameLst>
                                      </p:cBhvr>
                                      <p:to>
                                        <p:strVal val="visible"/>
                                      </p:to>
                                    </p:set>
                                    <p:animEffect transition="in" filter="wipe(down)">
                                      <p:cBhvr>
                                        <p:cTn id="7" dur="500"/>
                                        <p:tgtEl>
                                          <p:spTgt spid="77107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1075">
                                            <p:txEl>
                                              <p:pRg st="6" end="6"/>
                                            </p:txEl>
                                          </p:spTgt>
                                        </p:tgtEl>
                                        <p:attrNameLst>
                                          <p:attrName>style.visibility</p:attrName>
                                        </p:attrNameLst>
                                      </p:cBhvr>
                                      <p:to>
                                        <p:strVal val="visible"/>
                                      </p:to>
                                    </p:set>
                                    <p:animEffect transition="in" filter="wipe(down)">
                                      <p:cBhvr>
                                        <p:cTn id="12" dur="500"/>
                                        <p:tgtEl>
                                          <p:spTgt spid="771075">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71075">
                                            <p:txEl>
                                              <p:pRg st="7" end="7"/>
                                            </p:txEl>
                                          </p:spTgt>
                                        </p:tgtEl>
                                        <p:attrNameLst>
                                          <p:attrName>style.visibility</p:attrName>
                                        </p:attrNameLst>
                                      </p:cBhvr>
                                      <p:to>
                                        <p:strVal val="visible"/>
                                      </p:to>
                                    </p:set>
                                    <p:animEffect transition="in" filter="wipe(down)">
                                      <p:cBhvr>
                                        <p:cTn id="15" dur="500"/>
                                        <p:tgtEl>
                                          <p:spTgt spid="771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rrowheads="1"/>
          </p:cNvSpPr>
          <p:nvPr>
            <p:ph type="title"/>
          </p:nvPr>
        </p:nvSpPr>
        <p:spPr/>
        <p:txBody>
          <a:bodyPr/>
          <a:lstStyle/>
          <a:p>
            <a:r>
              <a:rPr lang="hr-HR"/>
              <a:t>Primjer</a:t>
            </a:r>
          </a:p>
        </p:txBody>
      </p:sp>
      <p:sp>
        <p:nvSpPr>
          <p:cNvPr id="773123" name="Rectangle 3"/>
          <p:cNvSpPr>
            <a:spLocks noGrp="1" noChangeArrowheads="1"/>
          </p:cNvSpPr>
          <p:nvPr>
            <p:ph idx="1"/>
          </p:nvPr>
        </p:nvSpPr>
        <p:spPr>
          <a:xfrm>
            <a:off x="145200" y="808364"/>
            <a:ext cx="8229600" cy="5788988"/>
          </a:xfrm>
        </p:spPr>
        <p:txBody>
          <a:bodyPr>
            <a:normAutofit fontScale="85000" lnSpcReduction="20000"/>
          </a:bodyPr>
          <a:lstStyle/>
          <a:p>
            <a:pPr>
              <a:lnSpc>
                <a:spcPct val="120000"/>
              </a:lnSpc>
            </a:pPr>
            <a:r>
              <a:rPr lang="hr-HR" sz="2200" dirty="0"/>
              <a:t>Ne želimo dopustiti brisanje iz tablice </a:t>
            </a:r>
            <a:r>
              <a:rPr lang="hr-HR" sz="2200" i="1" dirty="0" err="1"/>
              <a:t>zupanija</a:t>
            </a:r>
            <a:r>
              <a:rPr lang="hr-HR" sz="2200" dirty="0"/>
              <a:t>, a nemamo mogućnosti zabraniti naredbu </a:t>
            </a:r>
            <a:r>
              <a:rPr lang="hr-HR" sz="2200" i="1" dirty="0" err="1"/>
              <a:t>delete</a:t>
            </a:r>
            <a:r>
              <a:rPr lang="hr-HR" sz="2200" dirty="0"/>
              <a:t> naredbom </a:t>
            </a:r>
            <a:r>
              <a:rPr lang="hr-HR" sz="2200" i="1" dirty="0" smtClean="0"/>
              <a:t>grant</a:t>
            </a:r>
          </a:p>
          <a:p>
            <a:pPr>
              <a:lnSpc>
                <a:spcPct val="120000"/>
              </a:lnSpc>
            </a:pPr>
            <a:endParaRPr lang="hr-HR" sz="2200" dirty="0"/>
          </a:p>
          <a:p>
            <a:pPr>
              <a:lnSpc>
                <a:spcPct val="120000"/>
              </a:lnSpc>
              <a:buNone/>
            </a:pPr>
            <a:r>
              <a:rPr lang="hr-HR" sz="2200" dirty="0">
                <a:latin typeface="Courier New" pitchFamily="49" charset="0"/>
                <a:cs typeface="Courier New" pitchFamily="49" charset="0"/>
              </a:rPr>
              <a:t>DELIMITER $$</a:t>
            </a:r>
          </a:p>
          <a:p>
            <a:pPr>
              <a:lnSpc>
                <a:spcPct val="120000"/>
              </a:lnSpc>
              <a:buNone/>
            </a:pPr>
            <a:r>
              <a:rPr lang="hr-HR" sz="2200" dirty="0">
                <a:latin typeface="Courier New" pitchFamily="49" charset="0"/>
                <a:cs typeface="Courier New" pitchFamily="49" charset="0"/>
              </a:rPr>
              <a:t>CREATE TRIGGER </a:t>
            </a:r>
            <a:r>
              <a:rPr lang="hr-HR" sz="2200" dirty="0" err="1">
                <a:latin typeface="Courier New" pitchFamily="49" charset="0"/>
                <a:cs typeface="Courier New" pitchFamily="49" charset="0"/>
              </a:rPr>
              <a:t>zupanija</a:t>
            </a:r>
            <a:r>
              <a:rPr lang="hr-HR" sz="2200" dirty="0">
                <a:latin typeface="Courier New" pitchFamily="49" charset="0"/>
                <a:cs typeface="Courier New" pitchFamily="49" charset="0"/>
              </a:rPr>
              <a:t> BEFORE DELETE ON </a:t>
            </a:r>
            <a:r>
              <a:rPr lang="hr-HR" sz="2200" dirty="0" err="1">
                <a:latin typeface="Courier New" pitchFamily="49" charset="0"/>
                <a:cs typeface="Courier New" pitchFamily="49" charset="0"/>
              </a:rPr>
              <a:t>zupanija</a:t>
            </a:r>
            <a:endParaRPr lang="hr-HR" sz="2200" dirty="0">
              <a:latin typeface="Courier New" pitchFamily="49" charset="0"/>
              <a:cs typeface="Courier New" pitchFamily="49" charset="0"/>
            </a:endParaRPr>
          </a:p>
          <a:p>
            <a:pPr>
              <a:lnSpc>
                <a:spcPct val="120000"/>
              </a:lnSpc>
              <a:buNone/>
            </a:pPr>
            <a:r>
              <a:rPr lang="hr-HR" sz="2200" dirty="0">
                <a:latin typeface="Courier New" pitchFamily="49" charset="0"/>
                <a:cs typeface="Courier New" pitchFamily="49" charset="0"/>
              </a:rPr>
              <a:t>FOR EACH ROW</a:t>
            </a:r>
          </a:p>
          <a:p>
            <a:pPr>
              <a:lnSpc>
                <a:spcPct val="120000"/>
              </a:lnSpc>
              <a:buNone/>
            </a:pPr>
            <a:r>
              <a:rPr lang="hr-HR" sz="2200" dirty="0">
                <a:latin typeface="Courier New" pitchFamily="49" charset="0"/>
                <a:cs typeface="Courier New" pitchFamily="49" charset="0"/>
              </a:rPr>
              <a:t>BEGIN</a:t>
            </a:r>
          </a:p>
          <a:p>
            <a:pPr lvl="1">
              <a:lnSpc>
                <a:spcPct val="120000"/>
              </a:lnSpc>
              <a:buNone/>
            </a:pPr>
            <a:r>
              <a:rPr lang="hr-HR" sz="2200" dirty="0">
                <a:latin typeface="Courier New" pitchFamily="49" charset="0"/>
                <a:cs typeface="Courier New" pitchFamily="49" charset="0"/>
              </a:rPr>
              <a:t>CALL </a:t>
            </a:r>
            <a:r>
              <a:rPr lang="hr-HR" sz="2200" dirty="0" err="1">
                <a:latin typeface="Courier New" pitchFamily="49" charset="0"/>
                <a:cs typeface="Courier New" pitchFamily="49" charset="0"/>
              </a:rPr>
              <a:t>nepostojeca</a:t>
            </a:r>
            <a:r>
              <a:rPr lang="hr-HR" sz="2200" dirty="0">
                <a:latin typeface="Courier New" pitchFamily="49" charset="0"/>
                <a:cs typeface="Courier New" pitchFamily="49" charset="0"/>
              </a:rPr>
              <a:t>_procedura();</a:t>
            </a:r>
          </a:p>
          <a:p>
            <a:pPr>
              <a:lnSpc>
                <a:spcPct val="120000"/>
              </a:lnSpc>
              <a:buNone/>
            </a:pPr>
            <a:r>
              <a:rPr lang="hr-HR" sz="2200" dirty="0">
                <a:latin typeface="Courier New" pitchFamily="49" charset="0"/>
                <a:cs typeface="Courier New" pitchFamily="49" charset="0"/>
              </a:rPr>
              <a:t>END;</a:t>
            </a:r>
          </a:p>
          <a:p>
            <a:pPr>
              <a:lnSpc>
                <a:spcPct val="120000"/>
              </a:lnSpc>
              <a:buNone/>
            </a:pPr>
            <a:r>
              <a:rPr lang="hr-HR" sz="2200" dirty="0">
                <a:latin typeface="Courier New" pitchFamily="49" charset="0"/>
                <a:cs typeface="Courier New" pitchFamily="49" charset="0"/>
              </a:rPr>
              <a:t>$$</a:t>
            </a:r>
          </a:p>
          <a:p>
            <a:pPr>
              <a:lnSpc>
                <a:spcPct val="120000"/>
              </a:lnSpc>
              <a:buNone/>
            </a:pPr>
            <a:r>
              <a:rPr lang="hr-HR" sz="2200" dirty="0">
                <a:latin typeface="Courier New" pitchFamily="49" charset="0"/>
                <a:cs typeface="Courier New" pitchFamily="49" charset="0"/>
              </a:rPr>
              <a:t>DELIMITER </a:t>
            </a:r>
            <a:r>
              <a:rPr lang="hr-HR" sz="2200" dirty="0" smtClean="0">
                <a:latin typeface="Courier New" pitchFamily="49" charset="0"/>
                <a:cs typeface="Courier New" pitchFamily="49" charset="0"/>
              </a:rPr>
              <a:t>;</a:t>
            </a:r>
            <a:endParaRPr lang="hr-HR" sz="2200" dirty="0">
              <a:latin typeface="Courier New" pitchFamily="49" charset="0"/>
              <a:cs typeface="Courier New" pitchFamily="49" charset="0"/>
            </a:endParaRPr>
          </a:p>
          <a:p>
            <a:pPr>
              <a:lnSpc>
                <a:spcPct val="120000"/>
              </a:lnSpc>
            </a:pPr>
            <a:endParaRPr lang="hr-HR" sz="2200" dirty="0" smtClean="0"/>
          </a:p>
          <a:p>
            <a:pPr>
              <a:lnSpc>
                <a:spcPct val="120000"/>
              </a:lnSpc>
            </a:pPr>
            <a:r>
              <a:rPr lang="hr-HR" sz="2600" dirty="0" smtClean="0"/>
              <a:t>Problem </a:t>
            </a:r>
            <a:r>
              <a:rPr lang="hr-HR" sz="2600" dirty="0"/>
              <a:t>je u tome što mysql za sada nije razvio mogućnost </a:t>
            </a:r>
            <a:r>
              <a:rPr lang="hr-HR" sz="2600" dirty="0" smtClean="0"/>
              <a:t/>
            </a:r>
            <a:br>
              <a:rPr lang="hr-HR" sz="2600" dirty="0" smtClean="0"/>
            </a:br>
            <a:r>
              <a:rPr lang="hr-HR" sz="2600" dirty="0" smtClean="0"/>
              <a:t>izazivanja </a:t>
            </a:r>
            <a:r>
              <a:rPr lang="hr-HR" sz="2600" dirty="0"/>
              <a:t>pogreške (raise </a:t>
            </a:r>
            <a:r>
              <a:rPr lang="hr-HR" sz="2600" dirty="0" smtClean="0"/>
              <a:t>exception</a:t>
            </a:r>
            <a:r>
              <a:rPr lang="hr-HR" sz="2600" dirty="0"/>
              <a:t>) kako bi obavijestio aplikaciju pod kojom </a:t>
            </a:r>
            <a:r>
              <a:rPr lang="hr-HR" sz="2600" dirty="0" smtClean="0"/>
              <a:t>radi. Rješenje </a:t>
            </a:r>
            <a:r>
              <a:rPr lang="hr-HR" sz="2600" dirty="0"/>
              <a:t>je da pokušamo pozvati proceduru koja ne postoji i tako izazovemo </a:t>
            </a:r>
            <a:r>
              <a:rPr lang="hr-HR" sz="2600" dirty="0" smtClean="0"/>
              <a:t>grešku.</a:t>
            </a:r>
            <a:endParaRPr lang="hr-HR" sz="2600" dirty="0"/>
          </a:p>
        </p:txBody>
      </p:sp>
    </p:spTree>
    <p:extLst>
      <p:ext uri="{BB962C8B-B14F-4D97-AF65-F5344CB8AC3E}">
        <p14:creationId xmlns="" xmlns:p14="http://schemas.microsoft.com/office/powerpoint/2010/main" val="1705192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Rot="1" noChangeArrowheads="1"/>
          </p:cNvSpPr>
          <p:nvPr>
            <p:ph type="title"/>
          </p:nvPr>
        </p:nvSpPr>
        <p:spPr/>
        <p:txBody>
          <a:bodyPr/>
          <a:lstStyle/>
          <a:p>
            <a:r>
              <a:rPr lang="hr-HR"/>
              <a:t>Primjer</a:t>
            </a:r>
          </a:p>
        </p:txBody>
      </p:sp>
      <p:sp>
        <p:nvSpPr>
          <p:cNvPr id="775171" name="Rectangle 3"/>
          <p:cNvSpPr>
            <a:spLocks noGrp="1" noChangeArrowheads="1"/>
          </p:cNvSpPr>
          <p:nvPr>
            <p:ph idx="1"/>
          </p:nvPr>
        </p:nvSpPr>
        <p:spPr>
          <a:xfrm>
            <a:off x="145200" y="808364"/>
            <a:ext cx="8531256" cy="5059364"/>
          </a:xfrm>
        </p:spPr>
        <p:txBody>
          <a:bodyPr>
            <a:normAutofit fontScale="92500" lnSpcReduction="20000"/>
          </a:bodyPr>
          <a:lstStyle/>
          <a:p>
            <a:pPr>
              <a:lnSpc>
                <a:spcPct val="110000"/>
              </a:lnSpc>
            </a:pPr>
            <a:r>
              <a:rPr lang="hr-HR" sz="2600" dirty="0"/>
              <a:t>Za svako brisanje zapisa u tablici </a:t>
            </a:r>
            <a:r>
              <a:rPr lang="hr-HR" sz="2600" i="1" dirty="0"/>
              <a:t>mjesto</a:t>
            </a:r>
            <a:r>
              <a:rPr lang="hr-HR" sz="2600" dirty="0"/>
              <a:t>, postaviti </a:t>
            </a:r>
            <a:r>
              <a:rPr lang="hr-HR" sz="2600" i="1" dirty="0" err="1" smtClean="0"/>
              <a:t>pbrKlijenta</a:t>
            </a:r>
            <a:r>
              <a:rPr lang="hr-HR" sz="2600" dirty="0" smtClean="0"/>
              <a:t> klijenata </a:t>
            </a:r>
            <a:r>
              <a:rPr lang="hr-HR" sz="2600" dirty="0"/>
              <a:t>koji </a:t>
            </a:r>
            <a:r>
              <a:rPr lang="hr-HR" sz="2600" dirty="0" smtClean="0"/>
              <a:t>stanuju u mjestu koje se briše na NULL.</a:t>
            </a:r>
          </a:p>
          <a:p>
            <a:pPr>
              <a:lnSpc>
                <a:spcPct val="110000"/>
              </a:lnSpc>
              <a:buNone/>
            </a:pPr>
            <a:endParaRPr lang="hr-HR" sz="2400" dirty="0"/>
          </a:p>
          <a:p>
            <a:pPr>
              <a:lnSpc>
                <a:spcPct val="110000"/>
              </a:lnSpc>
              <a:buNone/>
            </a:pPr>
            <a:r>
              <a:rPr lang="hr-HR" sz="2600" dirty="0">
                <a:latin typeface="Courier New" pitchFamily="49" charset="0"/>
                <a:cs typeface="Courier New" pitchFamily="49" charset="0"/>
              </a:rPr>
              <a:t>DELIMITER $$</a:t>
            </a:r>
          </a:p>
          <a:p>
            <a:pPr>
              <a:lnSpc>
                <a:spcPct val="110000"/>
              </a:lnSpc>
              <a:buNone/>
            </a:pPr>
            <a:r>
              <a:rPr lang="hr-HR" sz="2600" dirty="0">
                <a:latin typeface="Courier New" pitchFamily="49" charset="0"/>
                <a:cs typeface="Courier New" pitchFamily="49" charset="0"/>
              </a:rPr>
              <a:t>CREATE TRIGGER mjesto BEFORE DELETE ON mjesto</a:t>
            </a:r>
          </a:p>
          <a:p>
            <a:pPr lvl="1">
              <a:lnSpc>
                <a:spcPct val="110000"/>
              </a:lnSpc>
              <a:buNone/>
            </a:pPr>
            <a:r>
              <a:rPr lang="hr-HR" sz="2600" dirty="0">
                <a:latin typeface="Courier New" pitchFamily="49" charset="0"/>
                <a:cs typeface="Courier New" pitchFamily="49" charset="0"/>
              </a:rPr>
              <a:t>FOR EACH ROW</a:t>
            </a:r>
          </a:p>
          <a:p>
            <a:pPr lvl="1">
              <a:lnSpc>
                <a:spcPct val="110000"/>
              </a:lnSpc>
              <a:buNone/>
            </a:pPr>
            <a:r>
              <a:rPr lang="hr-HR" sz="2600" dirty="0">
                <a:latin typeface="Courier New" pitchFamily="49" charset="0"/>
                <a:cs typeface="Courier New" pitchFamily="49" charset="0"/>
              </a:rPr>
              <a:t>BEGIN</a:t>
            </a:r>
            <a:endParaRPr lang="hr-HR" sz="3100" dirty="0">
              <a:latin typeface="Courier New" pitchFamily="49" charset="0"/>
              <a:cs typeface="Courier New" pitchFamily="49" charset="0"/>
            </a:endParaRPr>
          </a:p>
          <a:p>
            <a:pPr lvl="2">
              <a:lnSpc>
                <a:spcPct val="110000"/>
              </a:lnSpc>
              <a:buNone/>
            </a:pPr>
            <a:r>
              <a:rPr lang="hr-HR" sz="2600" dirty="0">
                <a:latin typeface="Courier New" pitchFamily="49" charset="0"/>
                <a:cs typeface="Courier New" pitchFamily="49" charset="0"/>
              </a:rPr>
              <a:t>UPDATE klijent SET </a:t>
            </a:r>
            <a:r>
              <a:rPr lang="hr-HR" sz="2600" dirty="0" err="1" smtClean="0">
                <a:latin typeface="Courier New" pitchFamily="49" charset="0"/>
                <a:cs typeface="Courier New" pitchFamily="49" charset="0"/>
              </a:rPr>
              <a:t>pbrKlijent</a:t>
            </a:r>
            <a:r>
              <a:rPr lang="hr-HR" sz="2600" dirty="0" smtClean="0">
                <a:latin typeface="Courier New" pitchFamily="49" charset="0"/>
                <a:cs typeface="Courier New" pitchFamily="49" charset="0"/>
              </a:rPr>
              <a:t>=NULL </a:t>
            </a:r>
            <a:r>
              <a:rPr lang="hr-HR" sz="2600" dirty="0">
                <a:latin typeface="Courier New" pitchFamily="49" charset="0"/>
                <a:cs typeface="Courier New" pitchFamily="49" charset="0"/>
              </a:rPr>
              <a:t>WHERE </a:t>
            </a:r>
            <a:r>
              <a:rPr lang="hr-HR" sz="2600" dirty="0" err="1" smtClean="0">
                <a:latin typeface="Courier New" pitchFamily="49" charset="0"/>
                <a:cs typeface="Courier New" pitchFamily="49" charset="0"/>
              </a:rPr>
              <a:t>klijent.pbrKlijent</a:t>
            </a:r>
            <a:r>
              <a:rPr lang="hr-HR" sz="2600" dirty="0" smtClean="0">
                <a:latin typeface="Courier New" pitchFamily="49" charset="0"/>
                <a:cs typeface="Courier New" pitchFamily="49" charset="0"/>
              </a:rPr>
              <a:t>=</a:t>
            </a:r>
            <a:r>
              <a:rPr lang="hr-HR" sz="2600" dirty="0" err="1" smtClean="0">
                <a:latin typeface="Courier New" pitchFamily="49" charset="0"/>
                <a:cs typeface="Courier New" pitchFamily="49" charset="0"/>
              </a:rPr>
              <a:t>OLD.pbrMjesto</a:t>
            </a:r>
            <a:r>
              <a:rPr lang="hr-HR" sz="2600" dirty="0">
                <a:latin typeface="Courier New" pitchFamily="49" charset="0"/>
                <a:cs typeface="Courier New" pitchFamily="49" charset="0"/>
              </a:rPr>
              <a:t>;</a:t>
            </a:r>
          </a:p>
          <a:p>
            <a:pPr lvl="1">
              <a:lnSpc>
                <a:spcPct val="110000"/>
              </a:lnSpc>
              <a:buNone/>
            </a:pPr>
            <a:r>
              <a:rPr lang="hr-HR" sz="2600" dirty="0">
                <a:latin typeface="Courier New" pitchFamily="49" charset="0"/>
                <a:cs typeface="Courier New" pitchFamily="49" charset="0"/>
              </a:rPr>
              <a:t>END;</a:t>
            </a:r>
          </a:p>
          <a:p>
            <a:pPr>
              <a:lnSpc>
                <a:spcPct val="110000"/>
              </a:lnSpc>
              <a:buNone/>
            </a:pPr>
            <a:r>
              <a:rPr lang="hr-HR" sz="2600" dirty="0">
                <a:latin typeface="Courier New" pitchFamily="49" charset="0"/>
                <a:cs typeface="Courier New" pitchFamily="49" charset="0"/>
              </a:rPr>
              <a:t>$$</a:t>
            </a:r>
          </a:p>
          <a:p>
            <a:pPr>
              <a:lnSpc>
                <a:spcPct val="110000"/>
              </a:lnSpc>
              <a:buNone/>
            </a:pPr>
            <a:r>
              <a:rPr lang="hr-HR" sz="2600" dirty="0" smtClean="0">
                <a:latin typeface="Courier New" pitchFamily="49" charset="0"/>
                <a:cs typeface="Courier New" pitchFamily="49" charset="0"/>
              </a:rPr>
              <a:t>DELIMITER ;</a:t>
            </a:r>
            <a:endParaRPr lang="hr-HR" sz="2400" dirty="0">
              <a:latin typeface="Courier New" pitchFamily="49" charset="0"/>
              <a:cs typeface="Courier New" pitchFamily="49" charset="0"/>
            </a:endParaRPr>
          </a:p>
          <a:p>
            <a:pPr>
              <a:lnSpc>
                <a:spcPct val="80000"/>
              </a:lnSpc>
            </a:pPr>
            <a:endParaRPr lang="hr-HR" sz="2400" dirty="0"/>
          </a:p>
        </p:txBody>
      </p:sp>
    </p:spTree>
    <p:extLst>
      <p:ext uri="{BB962C8B-B14F-4D97-AF65-F5344CB8AC3E}">
        <p14:creationId xmlns="" xmlns:p14="http://schemas.microsoft.com/office/powerpoint/2010/main" val="1072988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Primjer</a:t>
            </a:r>
            <a:endParaRPr lang="hr-HR" dirty="0"/>
          </a:p>
        </p:txBody>
      </p:sp>
      <p:sp>
        <p:nvSpPr>
          <p:cNvPr id="3" name="Content Placeholder 2"/>
          <p:cNvSpPr>
            <a:spLocks noGrp="1"/>
          </p:cNvSpPr>
          <p:nvPr>
            <p:ph idx="1"/>
          </p:nvPr>
        </p:nvSpPr>
        <p:spPr>
          <a:xfrm>
            <a:off x="145200" y="808364"/>
            <a:ext cx="8229600" cy="5788988"/>
          </a:xfrm>
        </p:spPr>
        <p:txBody>
          <a:bodyPr>
            <a:normAutofit fontScale="62500" lnSpcReduction="20000"/>
          </a:bodyPr>
          <a:lstStyle/>
          <a:p>
            <a:pPr lvl="0">
              <a:lnSpc>
                <a:spcPct val="120000"/>
              </a:lnSpc>
            </a:pPr>
            <a:r>
              <a:rPr lang="hr-HR" sz="3400" dirty="0" smtClean="0"/>
              <a:t>Napravite „socijalni“ okidač. Ako se ažuriraju podaci u tablici radnik na način da se unosi koeficijent plaće manji od 1 potrebno ga je odmah korigirati na 1.</a:t>
            </a:r>
          </a:p>
          <a:p>
            <a:pPr lvl="0">
              <a:lnSpc>
                <a:spcPct val="120000"/>
              </a:lnSpc>
            </a:pPr>
            <a:endParaRPr lang="hr-HR" sz="3400" dirty="0" smtClean="0"/>
          </a:p>
          <a:p>
            <a:pPr>
              <a:lnSpc>
                <a:spcPct val="120000"/>
              </a:lnSpc>
              <a:buNone/>
            </a:pPr>
            <a:r>
              <a:rPr lang="hr-HR" dirty="0" smtClean="0">
                <a:latin typeface="Courier New" pitchFamily="49" charset="0"/>
                <a:cs typeface="Courier New" pitchFamily="49" charset="0"/>
              </a:rPr>
              <a:t>DROP TRIGGER koef1;</a:t>
            </a:r>
          </a:p>
          <a:p>
            <a:pPr>
              <a:lnSpc>
                <a:spcPct val="120000"/>
              </a:lnSpc>
              <a:buNone/>
            </a:pPr>
            <a:r>
              <a:rPr lang="hr-HR" dirty="0" smtClean="0">
                <a:latin typeface="Courier New" pitchFamily="49" charset="0"/>
                <a:cs typeface="Courier New" pitchFamily="49" charset="0"/>
              </a:rPr>
              <a:t>DELIMITER $$</a:t>
            </a:r>
          </a:p>
          <a:p>
            <a:pPr>
              <a:lnSpc>
                <a:spcPct val="120000"/>
              </a:lnSpc>
              <a:buNone/>
            </a:pPr>
            <a:r>
              <a:rPr lang="hr-HR" dirty="0" smtClean="0">
                <a:latin typeface="Courier New" pitchFamily="49" charset="0"/>
                <a:cs typeface="Courier New" pitchFamily="49" charset="0"/>
              </a:rPr>
              <a:t>CREATE TRIGGER koef1 BEFORE UPDATE ON radnik</a:t>
            </a:r>
          </a:p>
          <a:p>
            <a:pPr>
              <a:lnSpc>
                <a:spcPct val="120000"/>
              </a:lnSpc>
              <a:buNone/>
            </a:pPr>
            <a:r>
              <a:rPr lang="hr-HR" dirty="0" smtClean="0">
                <a:latin typeface="Courier New" pitchFamily="49" charset="0"/>
                <a:cs typeface="Courier New" pitchFamily="49" charset="0"/>
              </a:rPr>
              <a:t>	FOR EACH ROW</a:t>
            </a:r>
          </a:p>
          <a:p>
            <a:pPr lvl="1">
              <a:lnSpc>
                <a:spcPct val="120000"/>
              </a:lnSpc>
              <a:buNone/>
            </a:pPr>
            <a:r>
              <a:rPr lang="hr-HR" sz="3200" dirty="0" smtClean="0">
                <a:latin typeface="Courier New" pitchFamily="49" charset="0"/>
                <a:cs typeface="Courier New" pitchFamily="49" charset="0"/>
              </a:rPr>
              <a:t>BEGIN</a:t>
            </a:r>
          </a:p>
          <a:p>
            <a:pPr lvl="2">
              <a:lnSpc>
                <a:spcPct val="120000"/>
              </a:lnSpc>
              <a:buNone/>
            </a:pPr>
            <a:r>
              <a:rPr lang="hr-HR" sz="3200" dirty="0" smtClean="0">
                <a:latin typeface="Courier New" pitchFamily="49" charset="0"/>
                <a:cs typeface="Courier New" pitchFamily="49" charset="0"/>
              </a:rPr>
              <a:t>IF </a:t>
            </a:r>
            <a:r>
              <a:rPr lang="hr-HR" sz="3200" dirty="0" err="1" smtClean="0">
                <a:latin typeface="Courier New" pitchFamily="49" charset="0"/>
                <a:cs typeface="Courier New" pitchFamily="49" charset="0"/>
              </a:rPr>
              <a:t>NEW.KoefPlaca</a:t>
            </a:r>
            <a:r>
              <a:rPr lang="hr-HR" sz="3200" dirty="0" smtClean="0">
                <a:latin typeface="Courier New" pitchFamily="49" charset="0"/>
                <a:cs typeface="Courier New" pitchFamily="49" charset="0"/>
              </a:rPr>
              <a:t>&lt;1  THEN</a:t>
            </a:r>
          </a:p>
          <a:p>
            <a:pPr lvl="2">
              <a:lnSpc>
                <a:spcPct val="120000"/>
              </a:lnSpc>
              <a:buNone/>
            </a:pPr>
            <a:r>
              <a:rPr lang="hr-HR" sz="3200" dirty="0" smtClean="0">
                <a:latin typeface="Courier New" pitchFamily="49" charset="0"/>
                <a:cs typeface="Courier New" pitchFamily="49" charset="0"/>
              </a:rPr>
              <a:t>	SET </a:t>
            </a:r>
            <a:r>
              <a:rPr lang="hr-HR" sz="3200" dirty="0" err="1" smtClean="0">
                <a:latin typeface="Courier New" pitchFamily="49" charset="0"/>
                <a:cs typeface="Courier New" pitchFamily="49" charset="0"/>
              </a:rPr>
              <a:t>NEW.KoefPlaca</a:t>
            </a:r>
            <a:r>
              <a:rPr lang="hr-HR" sz="3200" dirty="0" smtClean="0">
                <a:latin typeface="Courier New" pitchFamily="49" charset="0"/>
                <a:cs typeface="Courier New" pitchFamily="49" charset="0"/>
              </a:rPr>
              <a:t>=1;</a:t>
            </a:r>
          </a:p>
          <a:p>
            <a:pPr lvl="2">
              <a:lnSpc>
                <a:spcPct val="120000"/>
              </a:lnSpc>
              <a:buNone/>
            </a:pPr>
            <a:r>
              <a:rPr lang="hr-HR" sz="3200" dirty="0" smtClean="0">
                <a:latin typeface="Courier New" pitchFamily="49" charset="0"/>
                <a:cs typeface="Courier New" pitchFamily="49" charset="0"/>
              </a:rPr>
              <a:t>END IF;</a:t>
            </a:r>
            <a:endParaRPr lang="hr-HR" dirty="0" smtClean="0">
              <a:latin typeface="Courier New" pitchFamily="49" charset="0"/>
              <a:cs typeface="Courier New" pitchFamily="49" charset="0"/>
            </a:endParaRPr>
          </a:p>
          <a:p>
            <a:pPr lvl="1">
              <a:lnSpc>
                <a:spcPct val="120000"/>
              </a:lnSpc>
              <a:buNone/>
            </a:pPr>
            <a:r>
              <a:rPr lang="hr-HR" sz="3200" dirty="0" smtClean="0">
                <a:latin typeface="Courier New" pitchFamily="49" charset="0"/>
                <a:cs typeface="Courier New" pitchFamily="49" charset="0"/>
              </a:rPr>
              <a:t>END;</a:t>
            </a:r>
          </a:p>
          <a:p>
            <a:pPr lvl="1">
              <a:lnSpc>
                <a:spcPct val="120000"/>
              </a:lnSpc>
              <a:buNone/>
            </a:pPr>
            <a:r>
              <a:rPr lang="hr-HR" sz="3200" dirty="0" smtClean="0">
                <a:latin typeface="Courier New" pitchFamily="49" charset="0"/>
                <a:cs typeface="Courier New" pitchFamily="49" charset="0"/>
              </a:rPr>
              <a:t>$$</a:t>
            </a:r>
          </a:p>
          <a:p>
            <a:pPr>
              <a:lnSpc>
                <a:spcPct val="120000"/>
              </a:lnSpc>
              <a:buNone/>
            </a:pPr>
            <a:r>
              <a:rPr lang="hr-HR" dirty="0" smtClean="0">
                <a:latin typeface="Courier New" pitchFamily="49" charset="0"/>
                <a:cs typeface="Courier New" pitchFamily="49" charset="0"/>
              </a:rPr>
              <a:t>DELIMITER ;</a:t>
            </a:r>
          </a:p>
          <a:p>
            <a:endParaRPr lang="hr-HR" dirty="0"/>
          </a:p>
        </p:txBody>
      </p:sp>
    </p:spTree>
    <p:extLst>
      <p:ext uri="{BB962C8B-B14F-4D97-AF65-F5344CB8AC3E}">
        <p14:creationId xmlns="" xmlns:p14="http://schemas.microsoft.com/office/powerpoint/2010/main" val="22324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down)">
                                      <p:cBhvr>
                                        <p:cTn id="34" dur="500"/>
                                        <p:tgtEl>
                                          <p:spTgt spid="3">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Primjer</a:t>
            </a:r>
            <a:endParaRPr lang="hr-HR" dirty="0"/>
          </a:p>
        </p:txBody>
      </p:sp>
      <p:sp>
        <p:nvSpPr>
          <p:cNvPr id="3" name="Content Placeholder 2"/>
          <p:cNvSpPr>
            <a:spLocks noGrp="1"/>
          </p:cNvSpPr>
          <p:nvPr>
            <p:ph idx="1"/>
          </p:nvPr>
        </p:nvSpPr>
        <p:spPr>
          <a:xfrm>
            <a:off x="230832" y="808364"/>
            <a:ext cx="8229600" cy="6049636"/>
          </a:xfrm>
        </p:spPr>
        <p:txBody>
          <a:bodyPr>
            <a:normAutofit fontScale="77500" lnSpcReduction="20000"/>
          </a:bodyPr>
          <a:lstStyle/>
          <a:p>
            <a:pPr lvl="0">
              <a:lnSpc>
                <a:spcPct val="120000"/>
              </a:lnSpc>
            </a:pPr>
            <a:r>
              <a:rPr lang="hr-HR" dirty="0" smtClean="0"/>
              <a:t>Napravite okidač za „mogućnosti napredovanja“. Ako se ažurira tablica radnik na način da se unosi koeficijent plaće povećan za više od 2, potrebno ga je odmah korigirati da je uvećan za točno 2. </a:t>
            </a:r>
          </a:p>
          <a:p>
            <a:pPr lvl="0">
              <a:lnSpc>
                <a:spcPct val="120000"/>
              </a:lnSpc>
            </a:pPr>
            <a:endParaRPr lang="hr-HR" dirty="0" smtClean="0"/>
          </a:p>
          <a:p>
            <a:pPr>
              <a:buNone/>
            </a:pPr>
            <a:r>
              <a:rPr lang="hr-HR" sz="2900" dirty="0" smtClean="0">
                <a:latin typeface="Courier New" pitchFamily="49" charset="0"/>
                <a:cs typeface="Courier New" pitchFamily="49" charset="0"/>
              </a:rPr>
              <a:t>DROP TRIGGER koef2;</a:t>
            </a:r>
          </a:p>
          <a:p>
            <a:pPr>
              <a:buNone/>
            </a:pPr>
            <a:r>
              <a:rPr lang="hr-HR" sz="2900" dirty="0" smtClean="0">
                <a:latin typeface="Courier New" pitchFamily="49" charset="0"/>
                <a:cs typeface="Courier New" pitchFamily="49" charset="0"/>
              </a:rPr>
              <a:t>DELIMITER $$</a:t>
            </a:r>
          </a:p>
          <a:p>
            <a:pPr>
              <a:buNone/>
            </a:pPr>
            <a:r>
              <a:rPr lang="hr-HR" sz="2900" dirty="0" smtClean="0">
                <a:latin typeface="Courier New" pitchFamily="49" charset="0"/>
                <a:cs typeface="Courier New" pitchFamily="49" charset="0"/>
              </a:rPr>
              <a:t>CREATE TRIGGER koef2 BEFORE UPDATE ON radnik</a:t>
            </a:r>
          </a:p>
          <a:p>
            <a:pPr>
              <a:buNone/>
            </a:pPr>
            <a:r>
              <a:rPr lang="hr-HR" sz="2900" dirty="0" smtClean="0">
                <a:latin typeface="Courier New" pitchFamily="49" charset="0"/>
                <a:cs typeface="Courier New" pitchFamily="49" charset="0"/>
              </a:rPr>
              <a:t>FOR EACH ROW</a:t>
            </a:r>
          </a:p>
          <a:p>
            <a:pPr>
              <a:buNone/>
            </a:pPr>
            <a:r>
              <a:rPr lang="hr-HR" sz="2900" dirty="0" smtClean="0">
                <a:latin typeface="Courier New" pitchFamily="49" charset="0"/>
                <a:cs typeface="Courier New" pitchFamily="49" charset="0"/>
              </a:rPr>
              <a:t>BEGIN</a:t>
            </a:r>
          </a:p>
          <a:p>
            <a:pPr>
              <a:buNone/>
            </a:pPr>
            <a:r>
              <a:rPr lang="hr-HR" sz="2900" dirty="0" smtClean="0">
                <a:latin typeface="Courier New" pitchFamily="49" charset="0"/>
                <a:cs typeface="Courier New" pitchFamily="49" charset="0"/>
              </a:rPr>
              <a:t>IF </a:t>
            </a:r>
            <a:r>
              <a:rPr lang="hr-HR" sz="2900" dirty="0" err="1" smtClean="0">
                <a:latin typeface="Courier New" pitchFamily="49" charset="0"/>
                <a:cs typeface="Courier New" pitchFamily="49" charset="0"/>
              </a:rPr>
              <a:t>NEW.KoefPlaca</a:t>
            </a:r>
            <a:r>
              <a:rPr lang="hr-HR" sz="2900" dirty="0" smtClean="0">
                <a:latin typeface="Courier New" pitchFamily="49" charset="0"/>
                <a:cs typeface="Courier New" pitchFamily="49" charset="0"/>
              </a:rPr>
              <a:t>-</a:t>
            </a:r>
            <a:r>
              <a:rPr lang="hr-HR" sz="2900" dirty="0" err="1" smtClean="0">
                <a:latin typeface="Courier New" pitchFamily="49" charset="0"/>
                <a:cs typeface="Courier New" pitchFamily="49" charset="0"/>
              </a:rPr>
              <a:t>OLD.KoefPlaca</a:t>
            </a:r>
            <a:r>
              <a:rPr lang="hr-HR" sz="2900" dirty="0" smtClean="0">
                <a:latin typeface="Courier New" pitchFamily="49" charset="0"/>
                <a:cs typeface="Courier New" pitchFamily="49" charset="0"/>
              </a:rPr>
              <a:t>&gt;2  THEN</a:t>
            </a:r>
          </a:p>
          <a:p>
            <a:pPr>
              <a:buNone/>
            </a:pPr>
            <a:r>
              <a:rPr lang="hr-HR" sz="2900" dirty="0" smtClean="0">
                <a:latin typeface="Courier New" pitchFamily="49" charset="0"/>
                <a:cs typeface="Courier New" pitchFamily="49" charset="0"/>
              </a:rPr>
              <a:t>	SET </a:t>
            </a:r>
            <a:r>
              <a:rPr lang="hr-HR" sz="2900" dirty="0" err="1" smtClean="0">
                <a:latin typeface="Courier New" pitchFamily="49" charset="0"/>
                <a:cs typeface="Courier New" pitchFamily="49" charset="0"/>
              </a:rPr>
              <a:t>NEW.KoefPlaca</a:t>
            </a:r>
            <a:r>
              <a:rPr lang="hr-HR" sz="2900" dirty="0" smtClean="0">
                <a:latin typeface="Courier New" pitchFamily="49" charset="0"/>
                <a:cs typeface="Courier New" pitchFamily="49" charset="0"/>
              </a:rPr>
              <a:t>=</a:t>
            </a:r>
            <a:r>
              <a:rPr lang="hr-HR" sz="2900" dirty="0" err="1" smtClean="0">
                <a:latin typeface="Courier New" pitchFamily="49" charset="0"/>
                <a:cs typeface="Courier New" pitchFamily="49" charset="0"/>
              </a:rPr>
              <a:t>OLD.KoefPlaca</a:t>
            </a:r>
            <a:r>
              <a:rPr lang="hr-HR" sz="2900" dirty="0" smtClean="0">
                <a:latin typeface="Courier New" pitchFamily="49" charset="0"/>
                <a:cs typeface="Courier New" pitchFamily="49" charset="0"/>
              </a:rPr>
              <a:t>+2;</a:t>
            </a:r>
          </a:p>
          <a:p>
            <a:pPr>
              <a:buNone/>
            </a:pPr>
            <a:r>
              <a:rPr lang="hr-HR" sz="2900" dirty="0" smtClean="0">
                <a:latin typeface="Courier New" pitchFamily="49" charset="0"/>
                <a:cs typeface="Courier New" pitchFamily="49" charset="0"/>
              </a:rPr>
              <a:t>END IF;</a:t>
            </a:r>
          </a:p>
          <a:p>
            <a:pPr>
              <a:buNone/>
            </a:pPr>
            <a:r>
              <a:rPr lang="hr-HR" sz="2900" dirty="0" smtClean="0">
                <a:latin typeface="Courier New" pitchFamily="49" charset="0"/>
                <a:cs typeface="Courier New" pitchFamily="49" charset="0"/>
              </a:rPr>
              <a:t>END;</a:t>
            </a:r>
          </a:p>
          <a:p>
            <a:pPr>
              <a:buNone/>
            </a:pPr>
            <a:r>
              <a:rPr lang="hr-HR" sz="2900" dirty="0" smtClean="0">
                <a:latin typeface="Courier New" pitchFamily="49" charset="0"/>
                <a:cs typeface="Courier New" pitchFamily="49" charset="0"/>
              </a:rPr>
              <a:t>$$</a:t>
            </a:r>
          </a:p>
          <a:p>
            <a:pPr>
              <a:buNone/>
            </a:pPr>
            <a:r>
              <a:rPr lang="hr-HR" sz="2900" dirty="0" smtClean="0">
                <a:latin typeface="Courier New" pitchFamily="49" charset="0"/>
                <a:cs typeface="Courier New" pitchFamily="49" charset="0"/>
              </a:rPr>
              <a:t>DELIMITER ;</a:t>
            </a:r>
          </a:p>
          <a:p>
            <a:endParaRPr lang="hr-HR" dirty="0"/>
          </a:p>
        </p:txBody>
      </p:sp>
    </p:spTree>
    <p:extLst>
      <p:ext uri="{BB962C8B-B14F-4D97-AF65-F5344CB8AC3E}">
        <p14:creationId xmlns="" xmlns:p14="http://schemas.microsoft.com/office/powerpoint/2010/main" val="305894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down)">
                                      <p:cBhvr>
                                        <p:cTn id="34" dur="500"/>
                                        <p:tgtEl>
                                          <p:spTgt spid="3">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Pohranjeni zadaci</a:t>
            </a:r>
            <a:endParaRPr lang="hr-HR" dirty="0"/>
          </a:p>
        </p:txBody>
      </p:sp>
      <p:sp>
        <p:nvSpPr>
          <p:cNvPr id="3" name="Content Placeholder 2"/>
          <p:cNvSpPr>
            <a:spLocks noGrp="1"/>
          </p:cNvSpPr>
          <p:nvPr>
            <p:ph idx="1"/>
          </p:nvPr>
        </p:nvSpPr>
        <p:spPr>
          <a:xfrm>
            <a:off x="145200" y="808364"/>
            <a:ext cx="8229600" cy="5428948"/>
          </a:xfrm>
        </p:spPr>
        <p:txBody>
          <a:bodyPr>
            <a:normAutofit/>
          </a:bodyPr>
          <a:lstStyle/>
          <a:p>
            <a:r>
              <a:rPr lang="hr-HR" dirty="0" smtClean="0"/>
              <a:t>Automatizirane radnje pohranjene u samu bazu podataka</a:t>
            </a:r>
          </a:p>
          <a:p>
            <a:r>
              <a:rPr lang="hr-HR" dirty="0" smtClean="0"/>
              <a:t>Dijele se na:</a:t>
            </a:r>
          </a:p>
          <a:p>
            <a:pPr lvl="1"/>
            <a:r>
              <a:rPr lang="hr-HR" dirty="0" smtClean="0"/>
              <a:t>Pohranjene rutine (stored routines)</a:t>
            </a:r>
          </a:p>
          <a:p>
            <a:pPr lvl="2"/>
            <a:r>
              <a:rPr lang="hr-HR" dirty="0" smtClean="0"/>
              <a:t>Pohranjene funkcije (stored functions)</a:t>
            </a:r>
          </a:p>
          <a:p>
            <a:pPr lvl="3"/>
            <a:r>
              <a:rPr lang="hr-HR" dirty="0" smtClean="0"/>
              <a:t>Ubacuju se u SQL naredbe </a:t>
            </a:r>
          </a:p>
          <a:p>
            <a:pPr lvl="2"/>
            <a:r>
              <a:rPr lang="hr-HR" dirty="0" smtClean="0"/>
              <a:t>Pohranjene procedure (stored subroutines)</a:t>
            </a:r>
          </a:p>
          <a:p>
            <a:pPr lvl="3"/>
            <a:r>
              <a:rPr lang="hr-HR" dirty="0" smtClean="0"/>
              <a:t>Pozivaju se naredbom CALL, </a:t>
            </a:r>
          </a:p>
          <a:p>
            <a:pPr lvl="3"/>
            <a:r>
              <a:rPr lang="hr-HR" dirty="0" smtClean="0"/>
              <a:t>Za razliku od funkcija, mogu vratiti više </a:t>
            </a:r>
            <a:r>
              <a:rPr lang="hr-HR" dirty="0" err="1" smtClean="0"/>
              <a:t>rezučtata</a:t>
            </a:r>
            <a:endParaRPr lang="hr-HR" dirty="0" smtClean="0"/>
          </a:p>
          <a:p>
            <a:pPr lvl="1"/>
            <a:r>
              <a:rPr lang="hr-HR" b="1" dirty="0" smtClean="0"/>
              <a:t>Okidači (trigger)</a:t>
            </a:r>
          </a:p>
          <a:p>
            <a:pPr lvl="1"/>
            <a:r>
              <a:rPr lang="hr-HR" dirty="0" smtClean="0"/>
              <a:t>Događaji (events)</a:t>
            </a:r>
          </a:p>
          <a:p>
            <a:pPr lvl="1"/>
            <a:endParaRPr lang="hr-HR" dirty="0"/>
          </a:p>
        </p:txBody>
      </p:sp>
    </p:spTree>
    <p:extLst>
      <p:ext uri="{BB962C8B-B14F-4D97-AF65-F5344CB8AC3E}">
        <p14:creationId xmlns="" xmlns:p14="http://schemas.microsoft.com/office/powerpoint/2010/main" val="1202007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fontScale="92500" lnSpcReduction="10000"/>
          </a:bodyPr>
          <a:lstStyle/>
          <a:p>
            <a:pPr>
              <a:buNone/>
            </a:pPr>
            <a:r>
              <a:rPr lang="hr-HR" sz="2400" i="1" dirty="0" smtClean="0"/>
              <a:t>Rješenja iduća tri zadatka objavljena su u kodovima uz predavanje.</a:t>
            </a:r>
          </a:p>
          <a:p>
            <a:pPr>
              <a:buNone/>
            </a:pPr>
            <a:endParaRPr lang="hr-HR" sz="2400" dirty="0" smtClean="0"/>
          </a:p>
          <a:p>
            <a:pPr>
              <a:buNone/>
            </a:pPr>
            <a:r>
              <a:rPr lang="hr-HR" sz="2400" dirty="0" smtClean="0"/>
              <a:t>Zadatak:</a:t>
            </a:r>
          </a:p>
          <a:p>
            <a:pPr>
              <a:buNone/>
            </a:pPr>
            <a:r>
              <a:rPr lang="hr-HR" sz="2400" dirty="0" smtClean="0"/>
              <a:t>U </a:t>
            </a:r>
            <a:r>
              <a:rPr lang="hr-HR" sz="2400" dirty="0" smtClean="0"/>
              <a:t>bazi studenti u tablicu nastavnici dodati novu kolonu </a:t>
            </a:r>
            <a:r>
              <a:rPr lang="hr-HR" sz="2400" dirty="0" smtClean="0"/>
              <a:t>'lozinkaTimestamp</a:t>
            </a:r>
            <a:r>
              <a:rPr lang="hr-HR" sz="2400" dirty="0" smtClean="0"/>
              <a:t>'. </a:t>
            </a:r>
          </a:p>
          <a:p>
            <a:pPr>
              <a:buNone/>
            </a:pPr>
            <a:r>
              <a:rPr lang="hr-HR" sz="2400" dirty="0" smtClean="0"/>
              <a:t>Potrebno je osigurati da se nakon svake promjene lozinke </a:t>
            </a:r>
            <a:r>
              <a:rPr lang="hr-HR" sz="2400" dirty="0" smtClean="0"/>
              <a:t>nekom </a:t>
            </a:r>
            <a:r>
              <a:rPr lang="hr-HR" sz="2400" dirty="0" smtClean="0"/>
              <a:t>od nastavnika, automatski </a:t>
            </a:r>
            <a:r>
              <a:rPr lang="hr-HR" sz="2400" dirty="0" smtClean="0"/>
              <a:t>upiše </a:t>
            </a:r>
            <a:r>
              <a:rPr lang="hr-HR" sz="2400" dirty="0" smtClean="0"/>
              <a:t>vremenska oznaka </a:t>
            </a:r>
            <a:r>
              <a:rPr lang="hr-HR" sz="2400" dirty="0" smtClean="0"/>
              <a:t>promjene lozinke u kolonu 'lozinkaTimestamp’ (za tog nastavnika).</a:t>
            </a:r>
          </a:p>
          <a:p>
            <a:pPr>
              <a:buNone/>
            </a:pPr>
            <a:endParaRPr lang="hr-HR" sz="2400" dirty="0" smtClean="0"/>
          </a:p>
          <a:p>
            <a:pPr>
              <a:buNone/>
            </a:pPr>
            <a:r>
              <a:rPr lang="hr-HR" sz="2400" dirty="0" smtClean="0"/>
              <a:t>Zadatak:</a:t>
            </a:r>
          </a:p>
          <a:p>
            <a:pPr>
              <a:buNone/>
            </a:pPr>
            <a:r>
              <a:rPr lang="hr-HR" sz="2400" dirty="0" smtClean="0"/>
              <a:t>U bazi studenti potrebno je osigurati da se prilikom unosa </a:t>
            </a:r>
          </a:p>
          <a:p>
            <a:pPr>
              <a:buNone/>
            </a:pPr>
            <a:r>
              <a:rPr lang="hr-HR" sz="2400" dirty="0" smtClean="0"/>
              <a:t>novog studenta u </a:t>
            </a:r>
            <a:r>
              <a:rPr lang="hr-HR" sz="2400" dirty="0" smtClean="0"/>
              <a:t>tablicu </a:t>
            </a:r>
            <a:r>
              <a:rPr lang="hr-HR" sz="2400" dirty="0" smtClean="0"/>
              <a:t>studenti ne može unijeti krivi podatak za datum upisa. </a:t>
            </a:r>
          </a:p>
          <a:p>
            <a:pPr>
              <a:buNone/>
            </a:pPr>
            <a:r>
              <a:rPr lang="hr-HR" sz="2400" dirty="0" smtClean="0"/>
              <a:t>Datum upisa uvijek mora biti postavljen na današnji dan.</a:t>
            </a:r>
            <a:endParaRPr lang="hr-H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r-HR"/>
          </a:p>
        </p:txBody>
      </p:sp>
      <p:sp>
        <p:nvSpPr>
          <p:cNvPr id="3" name="Content Placeholder 2"/>
          <p:cNvSpPr>
            <a:spLocks noGrp="1"/>
          </p:cNvSpPr>
          <p:nvPr>
            <p:ph idx="1"/>
          </p:nvPr>
        </p:nvSpPr>
        <p:spPr/>
        <p:txBody>
          <a:bodyPr>
            <a:normAutofit/>
          </a:bodyPr>
          <a:lstStyle/>
          <a:p>
            <a:pPr>
              <a:buNone/>
            </a:pPr>
            <a:r>
              <a:rPr lang="hr-HR" sz="2400" dirty="0" smtClean="0"/>
              <a:t>Zadatak :</a:t>
            </a:r>
          </a:p>
          <a:p>
            <a:pPr>
              <a:buNone/>
            </a:pPr>
            <a:r>
              <a:rPr lang="hr-HR" sz="2400" dirty="0" smtClean="0"/>
              <a:t>U tablicu kolegiji dodati novi atribut brPolozenih. </a:t>
            </a:r>
          </a:p>
          <a:p>
            <a:pPr>
              <a:buNone/>
            </a:pPr>
            <a:r>
              <a:rPr lang="hr-HR" sz="2400" dirty="0" smtClean="0"/>
              <a:t>Napisati proceduru koja će primiti naziv kolegija</a:t>
            </a:r>
            <a:r>
              <a:rPr lang="hr-HR" sz="2400" smtClean="0"/>
              <a:t>, </a:t>
            </a:r>
            <a:r>
              <a:rPr lang="hr-HR" sz="2400" smtClean="0"/>
              <a:t>te </a:t>
            </a:r>
            <a:r>
              <a:rPr lang="hr-HR" sz="2400" dirty="0" smtClean="0"/>
              <a:t>za taj kolegij popuniti atribut brPolozenih na način </a:t>
            </a:r>
            <a:r>
              <a:rPr lang="hr-HR" sz="2400" dirty="0" smtClean="0"/>
              <a:t>da </a:t>
            </a:r>
            <a:r>
              <a:rPr lang="hr-HR" sz="2400" dirty="0" smtClean="0"/>
              <a:t>upiše koliko studenata iz tog kolegija ima pozitivnu ocjenu.</a:t>
            </a:r>
          </a:p>
          <a:p>
            <a:pPr>
              <a:buNone/>
            </a:pPr>
            <a:r>
              <a:rPr lang="hr-HR" sz="2400" dirty="0" smtClean="0"/>
              <a:t>Napisati okidač koji će korištenjem prethodne procedure držati </a:t>
            </a:r>
            <a:r>
              <a:rPr lang="hr-HR" sz="2400" dirty="0" smtClean="0"/>
              <a:t>vrijednost </a:t>
            </a:r>
            <a:r>
              <a:rPr lang="hr-HR" sz="2400" dirty="0" smtClean="0"/>
              <a:t>tog atributa uvijek točnim (ažurnim).</a:t>
            </a:r>
            <a:endParaRPr lang="hr-H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Zaštita baze podataka</a:t>
            </a:r>
            <a:endParaRPr lang="hr-HR" dirty="0"/>
          </a:p>
        </p:txBody>
      </p:sp>
      <p:sp>
        <p:nvSpPr>
          <p:cNvPr id="3" name="Content Placeholder 2"/>
          <p:cNvSpPr>
            <a:spLocks noGrp="1"/>
          </p:cNvSpPr>
          <p:nvPr>
            <p:ph idx="1"/>
          </p:nvPr>
        </p:nvSpPr>
        <p:spPr/>
        <p:txBody>
          <a:bodyPr/>
          <a:lstStyle/>
          <a:p>
            <a:r>
              <a:rPr lang="hr-HR" dirty="0" smtClean="0"/>
              <a:t>Zaštita integriteta</a:t>
            </a:r>
          </a:p>
          <a:p>
            <a:pPr lvl="1"/>
            <a:r>
              <a:rPr lang="hr-HR" sz="2800" dirty="0" smtClean="0"/>
              <a:t>Pravila integriteta</a:t>
            </a:r>
          </a:p>
          <a:p>
            <a:pPr lvl="1"/>
            <a:r>
              <a:rPr lang="hr-HR" sz="2800" dirty="0" smtClean="0"/>
              <a:t>Zaštita integriteta pomoću okidača i pohranjenih procedura</a:t>
            </a:r>
          </a:p>
          <a:p>
            <a:r>
              <a:rPr lang="hr-HR" dirty="0" smtClean="0"/>
              <a:t>Zaštita od neovlaštenog korištenja</a:t>
            </a:r>
          </a:p>
          <a:p>
            <a:r>
              <a:rPr lang="hr-HR" dirty="0" smtClean="0"/>
              <a:t>Kontrola paralelnog pristupa</a:t>
            </a:r>
          </a:p>
          <a:p>
            <a:r>
              <a:rPr lang="hr-HR" dirty="0" smtClean="0"/>
              <a:t>Obnova baze u slučaju </a:t>
            </a:r>
            <a:r>
              <a:rPr lang="hr-HR" dirty="0" err="1" smtClean="0"/>
              <a:t>razrušenja</a:t>
            </a:r>
            <a:endParaRPr lang="hr-HR" dirty="0"/>
          </a:p>
        </p:txBody>
      </p:sp>
    </p:spTree>
    <p:extLst>
      <p:ext uri="{BB962C8B-B14F-4D97-AF65-F5344CB8AC3E}">
        <p14:creationId xmlns="" xmlns:p14="http://schemas.microsoft.com/office/powerpoint/2010/main" val="495592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rrowheads="1"/>
          </p:cNvSpPr>
          <p:nvPr>
            <p:ph type="title"/>
          </p:nvPr>
        </p:nvSpPr>
        <p:spPr/>
        <p:txBody>
          <a:bodyPr/>
          <a:lstStyle/>
          <a:p>
            <a:r>
              <a:rPr lang="hr-HR"/>
              <a:t>Pravila integriteta</a:t>
            </a:r>
          </a:p>
        </p:txBody>
      </p:sp>
      <p:sp>
        <p:nvSpPr>
          <p:cNvPr id="746499" name="Rectangle 3"/>
          <p:cNvSpPr>
            <a:spLocks noGrp="1" noChangeArrowheads="1"/>
          </p:cNvSpPr>
          <p:nvPr>
            <p:ph idx="1"/>
          </p:nvPr>
        </p:nvSpPr>
        <p:spPr>
          <a:xfrm>
            <a:off x="145200" y="808364"/>
            <a:ext cx="8603264" cy="6049636"/>
          </a:xfrm>
        </p:spPr>
        <p:txBody>
          <a:bodyPr>
            <a:normAutofit fontScale="92500" lnSpcReduction="10000"/>
          </a:bodyPr>
          <a:lstStyle/>
          <a:p>
            <a:r>
              <a:rPr lang="hr-HR" sz="2400" b="1" dirty="0">
                <a:effectLst/>
              </a:rPr>
              <a:t>Pojam integriteta baze podataka odnosi se na ispravnost i istinitost podataka sadržanih u </a:t>
            </a:r>
            <a:r>
              <a:rPr lang="hr-HR" sz="2400" b="1" dirty="0" smtClean="0">
                <a:effectLst/>
              </a:rPr>
              <a:t>bazi</a:t>
            </a:r>
            <a:endParaRPr lang="hr-HR" sz="2400" b="1" dirty="0">
              <a:effectLst/>
            </a:endParaRPr>
          </a:p>
          <a:p>
            <a:r>
              <a:rPr lang="hr-HR" sz="2400" dirty="0">
                <a:effectLst/>
              </a:rPr>
              <a:t>Neispravni ili netočni </a:t>
            </a:r>
            <a:r>
              <a:rPr lang="hr-HR" sz="2400" dirty="0" smtClean="0">
                <a:effectLst/>
              </a:rPr>
              <a:t>podaci </a:t>
            </a:r>
            <a:r>
              <a:rPr lang="hr-HR" sz="2400" dirty="0">
                <a:effectLst/>
              </a:rPr>
              <a:t>mogu biti posljedica:</a:t>
            </a:r>
          </a:p>
          <a:p>
            <a:pPr lvl="1"/>
            <a:r>
              <a:rPr lang="hr-HR" sz="2400" dirty="0">
                <a:effectLst/>
              </a:rPr>
              <a:t>slučajne pogreške kod unosa ili ažuriranja</a:t>
            </a:r>
          </a:p>
          <a:p>
            <a:pPr lvl="1"/>
            <a:r>
              <a:rPr lang="hr-HR" sz="2400" dirty="0">
                <a:effectLst/>
              </a:rPr>
              <a:t>pogreške programera</a:t>
            </a:r>
          </a:p>
          <a:p>
            <a:pPr lvl="1"/>
            <a:r>
              <a:rPr lang="hr-HR" sz="2400" dirty="0">
                <a:effectLst/>
              </a:rPr>
              <a:t>pogreške sustava</a:t>
            </a:r>
          </a:p>
          <a:p>
            <a:r>
              <a:rPr lang="hr-HR" sz="2400" dirty="0">
                <a:effectLst/>
              </a:rPr>
              <a:t>Integritet baze podataka može biti narušen </a:t>
            </a:r>
            <a:r>
              <a:rPr lang="hr-HR" sz="2400" dirty="0" smtClean="0">
                <a:effectLst/>
              </a:rPr>
              <a:t>i </a:t>
            </a:r>
            <a:r>
              <a:rPr lang="hr-HR" sz="2400" dirty="0">
                <a:effectLst/>
              </a:rPr>
              <a:t>zbog posljedica diverzije ili sabotaže, međutim o tome brine poseban dio </a:t>
            </a:r>
            <a:r>
              <a:rPr lang="hr-HR" sz="2400" dirty="0" smtClean="0">
                <a:effectLst/>
              </a:rPr>
              <a:t>DBMS</a:t>
            </a:r>
            <a:r>
              <a:rPr lang="hr-HR" sz="2400" dirty="0" smtClean="0"/>
              <a:t> (SUBP)</a:t>
            </a:r>
            <a:r>
              <a:rPr lang="hr-HR" sz="2400" dirty="0" smtClean="0">
                <a:effectLst/>
              </a:rPr>
              <a:t> koji </a:t>
            </a:r>
            <a:r>
              <a:rPr lang="hr-HR" sz="2400" dirty="0">
                <a:effectLst/>
              </a:rPr>
              <a:t>je zadužen za sigurnost baze </a:t>
            </a:r>
            <a:r>
              <a:rPr lang="hr-HR" sz="2400" dirty="0" smtClean="0">
                <a:effectLst/>
              </a:rPr>
              <a:t>podataka</a:t>
            </a:r>
          </a:p>
          <a:p>
            <a:endParaRPr lang="hr-HR" sz="2400" dirty="0">
              <a:effectLst/>
            </a:endParaRPr>
          </a:p>
          <a:p>
            <a:r>
              <a:rPr lang="hr-HR" sz="2400" dirty="0">
                <a:effectLst/>
              </a:rPr>
              <a:t>Opća pravila integriteta</a:t>
            </a:r>
          </a:p>
          <a:p>
            <a:pPr lvl="1"/>
            <a:r>
              <a:rPr lang="hr-HR" sz="2400" dirty="0">
                <a:effectLst/>
              </a:rPr>
              <a:t>Pravilo entitetskog integriteta</a:t>
            </a:r>
          </a:p>
          <a:p>
            <a:pPr lvl="1"/>
            <a:r>
              <a:rPr lang="hr-HR" sz="2400" dirty="0">
                <a:effectLst/>
              </a:rPr>
              <a:t>Pravilo </a:t>
            </a:r>
            <a:r>
              <a:rPr lang="hr-HR" sz="2400" dirty="0" err="1">
                <a:effectLst/>
              </a:rPr>
              <a:t>referencijskog</a:t>
            </a:r>
            <a:r>
              <a:rPr lang="hr-HR" sz="2400" dirty="0">
                <a:effectLst/>
              </a:rPr>
              <a:t> integriteta</a:t>
            </a:r>
          </a:p>
          <a:p>
            <a:r>
              <a:rPr lang="hr-HR" sz="2400" dirty="0">
                <a:effectLst/>
              </a:rPr>
              <a:t>Korisnička pravila integriteta</a:t>
            </a:r>
          </a:p>
          <a:p>
            <a:pPr lvl="1"/>
            <a:r>
              <a:rPr lang="hr-HR" sz="2400" dirty="0">
                <a:effectLst/>
              </a:rPr>
              <a:t>Pravilo domenskog integriteta</a:t>
            </a:r>
          </a:p>
          <a:p>
            <a:pPr lvl="1"/>
            <a:r>
              <a:rPr lang="hr-HR" sz="2400" dirty="0">
                <a:effectLst/>
              </a:rPr>
              <a:t>Pravilo odnosnog integriteta</a:t>
            </a:r>
          </a:p>
          <a:p>
            <a:endParaRPr lang="hr-HR" sz="2000" b="1" dirty="0"/>
          </a:p>
        </p:txBody>
      </p:sp>
    </p:spTree>
    <p:extLst>
      <p:ext uri="{BB962C8B-B14F-4D97-AF65-F5344CB8AC3E}">
        <p14:creationId xmlns="" xmlns:p14="http://schemas.microsoft.com/office/powerpoint/2010/main" val="855575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rrowheads="1"/>
          </p:cNvSpPr>
          <p:nvPr>
            <p:ph type="title"/>
          </p:nvPr>
        </p:nvSpPr>
        <p:spPr>
          <a:xfrm>
            <a:off x="457200" y="228600"/>
            <a:ext cx="8229600" cy="1143000"/>
          </a:xfrm>
        </p:spPr>
        <p:txBody>
          <a:bodyPr/>
          <a:lstStyle/>
          <a:p>
            <a:r>
              <a:rPr lang="hr-HR"/>
              <a:t>Entitetski integritet</a:t>
            </a:r>
          </a:p>
        </p:txBody>
      </p:sp>
      <p:sp>
        <p:nvSpPr>
          <p:cNvPr id="748547" name="Rectangle 3"/>
          <p:cNvSpPr>
            <a:spLocks noGrp="1" noChangeArrowheads="1"/>
          </p:cNvSpPr>
          <p:nvPr>
            <p:ph idx="1"/>
          </p:nvPr>
        </p:nvSpPr>
        <p:spPr>
          <a:xfrm>
            <a:off x="381000" y="1524000"/>
            <a:ext cx="8229600" cy="4525963"/>
          </a:xfrm>
        </p:spPr>
        <p:txBody>
          <a:bodyPr/>
          <a:lstStyle/>
          <a:p>
            <a:r>
              <a:rPr lang="hr-HR" sz="2400" i="1" dirty="0">
                <a:effectLst/>
              </a:rPr>
              <a:t>(Codd, 1970) - Vrijednost primarnog ključa kao </a:t>
            </a:r>
            <a:r>
              <a:rPr lang="hr-HR" sz="2400" i="1" dirty="0" smtClean="0">
                <a:effectLst/>
              </a:rPr>
              <a:t>cjeline </a:t>
            </a:r>
            <a:r>
              <a:rPr lang="hr-HR" sz="2400" i="1" dirty="0">
                <a:effectLst/>
              </a:rPr>
              <a:t>ne smije biti jednaka NULL vrijednosti.</a:t>
            </a:r>
          </a:p>
          <a:p>
            <a:r>
              <a:rPr lang="hr-HR" sz="2400" i="1" dirty="0">
                <a:effectLst/>
              </a:rPr>
              <a:t> Ako je primarni ključ relacije složen, </a:t>
            </a:r>
            <a:r>
              <a:rPr lang="hr-HR" sz="2400" i="1" dirty="0" smtClean="0">
                <a:effectLst/>
              </a:rPr>
              <a:t>ni </a:t>
            </a:r>
            <a:r>
              <a:rPr lang="hr-HR" sz="2400" i="1" dirty="0">
                <a:effectLst/>
              </a:rPr>
              <a:t>jedna njegova komponenta ne smije poprimiti NULL vrijednost.</a:t>
            </a:r>
          </a:p>
          <a:p>
            <a:endParaRPr lang="hr-HR" sz="2400" dirty="0"/>
          </a:p>
          <a:p>
            <a:pPr marL="0" indent="0">
              <a:buNone/>
            </a:pPr>
            <a:r>
              <a:rPr lang="hr-HR" sz="2400" dirty="0"/>
              <a:t> </a:t>
            </a:r>
            <a:r>
              <a:rPr lang="hr-HR" sz="2400" dirty="0" smtClean="0"/>
              <a:t> Primjer:</a:t>
            </a:r>
            <a:endParaRPr lang="hr-HR" sz="2400" dirty="0"/>
          </a:p>
          <a:p>
            <a:r>
              <a:rPr lang="hr-HR" sz="2400" dirty="0"/>
              <a:t>Matbr, jmbg, sifra ni u jednom zapisu ne smiju </a:t>
            </a:r>
            <a:r>
              <a:rPr lang="hr-HR" sz="2400" dirty="0" smtClean="0"/>
              <a:t>poprimiti NULL </a:t>
            </a:r>
            <a:r>
              <a:rPr lang="hr-HR" sz="2400" dirty="0"/>
              <a:t>vrijednost</a:t>
            </a:r>
          </a:p>
        </p:txBody>
      </p:sp>
    </p:spTree>
    <p:extLst>
      <p:ext uri="{BB962C8B-B14F-4D97-AF65-F5344CB8AC3E}">
        <p14:creationId xmlns="" xmlns:p14="http://schemas.microsoft.com/office/powerpoint/2010/main" val="2497191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rrowheads="1"/>
          </p:cNvSpPr>
          <p:nvPr>
            <p:ph type="title"/>
          </p:nvPr>
        </p:nvSpPr>
        <p:spPr>
          <a:xfrm>
            <a:off x="457200" y="228600"/>
            <a:ext cx="8229600" cy="1143000"/>
          </a:xfrm>
        </p:spPr>
        <p:txBody>
          <a:bodyPr/>
          <a:lstStyle/>
          <a:p>
            <a:r>
              <a:rPr lang="hr-HR" dirty="0" err="1"/>
              <a:t>Referencijski</a:t>
            </a:r>
            <a:r>
              <a:rPr lang="hr-HR" dirty="0"/>
              <a:t> integritet</a:t>
            </a:r>
          </a:p>
        </p:txBody>
      </p:sp>
      <p:sp>
        <p:nvSpPr>
          <p:cNvPr id="750595" name="Rectangle 3"/>
          <p:cNvSpPr>
            <a:spLocks noGrp="1" noChangeArrowheads="1"/>
          </p:cNvSpPr>
          <p:nvPr>
            <p:ph idx="1"/>
          </p:nvPr>
        </p:nvSpPr>
        <p:spPr>
          <a:xfrm>
            <a:off x="381000" y="1340768"/>
            <a:ext cx="8511480" cy="5517232"/>
          </a:xfrm>
        </p:spPr>
        <p:txBody>
          <a:bodyPr>
            <a:noAutofit/>
          </a:bodyPr>
          <a:lstStyle/>
          <a:p>
            <a:r>
              <a:rPr lang="hr-HR" sz="2100" i="1" dirty="0">
                <a:effectLst/>
              </a:rPr>
              <a:t>Ako u relacijskoj shemi R postoji strani ključ koji odgovara primarnom ključu rel. sheme S, tada svaka vrijednost stranog ključa u relaciji r(R) mora biti:</a:t>
            </a:r>
          </a:p>
          <a:p>
            <a:pPr lvl="1"/>
            <a:r>
              <a:rPr lang="hr-HR" sz="2100" i="1" dirty="0">
                <a:effectLst/>
              </a:rPr>
              <a:t>ili jednaka vrijednosti primarnog ključa neke n-torke iz relacije s(S)</a:t>
            </a:r>
          </a:p>
          <a:p>
            <a:pPr lvl="1"/>
            <a:r>
              <a:rPr lang="hr-HR" sz="2100" i="1" dirty="0">
                <a:effectLst/>
              </a:rPr>
              <a:t>ili jednaka NULL vrijednosti</a:t>
            </a:r>
          </a:p>
          <a:p>
            <a:pPr lvl="1"/>
            <a:endParaRPr lang="hr-HR" sz="2100" dirty="0">
              <a:effectLst/>
            </a:endParaRPr>
          </a:p>
          <a:p>
            <a:pPr lvl="1"/>
            <a:endParaRPr lang="hr-HR" sz="2100" dirty="0">
              <a:effectLst/>
            </a:endParaRPr>
          </a:p>
          <a:p>
            <a:pPr lvl="1"/>
            <a:endParaRPr lang="hr-HR" sz="2100" dirty="0">
              <a:effectLst/>
            </a:endParaRPr>
          </a:p>
          <a:p>
            <a:pPr lvl="1"/>
            <a:endParaRPr lang="hr-HR" sz="2100" dirty="0">
              <a:effectLst/>
            </a:endParaRPr>
          </a:p>
          <a:p>
            <a:pPr lvl="1"/>
            <a:endParaRPr lang="hr-HR" sz="2100" dirty="0" smtClean="0">
              <a:effectLst/>
            </a:endParaRPr>
          </a:p>
          <a:p>
            <a:pPr lvl="1"/>
            <a:r>
              <a:rPr lang="hr-HR" sz="2100" dirty="0" smtClean="0">
                <a:effectLst/>
              </a:rPr>
              <a:t>U </a:t>
            </a:r>
            <a:r>
              <a:rPr lang="hr-HR" sz="2100" dirty="0">
                <a:effectLst/>
              </a:rPr>
              <a:t>relaciji r </a:t>
            </a:r>
            <a:r>
              <a:rPr lang="hr-HR" sz="2100" dirty="0" smtClean="0">
                <a:effectLst/>
              </a:rPr>
              <a:t>nalazi se upisan </a:t>
            </a:r>
            <a:r>
              <a:rPr lang="hr-HR" sz="2100" dirty="0">
                <a:effectLst/>
              </a:rPr>
              <a:t>poštanski broj 20000 za koji ne postoji zapis u relaciji </a:t>
            </a:r>
            <a:r>
              <a:rPr lang="hr-HR" sz="2100" dirty="0" smtClean="0">
                <a:effectLst/>
              </a:rPr>
              <a:t>s  </a:t>
            </a:r>
            <a:r>
              <a:rPr lang="hr-HR" sz="2100" b="1" dirty="0"/>
              <a:t>-&gt;</a:t>
            </a:r>
            <a:r>
              <a:rPr lang="hr-HR" sz="2400" b="1" dirty="0">
                <a:solidFill>
                  <a:schemeClr val="tx1"/>
                </a:solidFill>
                <a:latin typeface="Perpetua" pitchFamily="18" charset="0"/>
              </a:rPr>
              <a:t> </a:t>
            </a:r>
            <a:r>
              <a:rPr lang="hr-HR" sz="2100" b="1" dirty="0"/>
              <a:t>narušen </a:t>
            </a:r>
            <a:r>
              <a:rPr lang="hr-HR" sz="2100" b="1" dirty="0" err="1"/>
              <a:t>referencijski</a:t>
            </a:r>
            <a:r>
              <a:rPr lang="hr-HR" sz="2100" b="1" dirty="0"/>
              <a:t> </a:t>
            </a:r>
            <a:r>
              <a:rPr lang="hr-HR" sz="2100" b="1" dirty="0" smtClean="0"/>
              <a:t>integritet!</a:t>
            </a:r>
            <a:endParaRPr lang="hr-HR" sz="2100" dirty="0">
              <a:effectLst/>
            </a:endParaRPr>
          </a:p>
          <a:p>
            <a:r>
              <a:rPr lang="hr-HR" sz="2100" dirty="0">
                <a:effectLst/>
              </a:rPr>
              <a:t>Postoje slučajevi </a:t>
            </a:r>
            <a:r>
              <a:rPr lang="hr-HR" sz="2100" dirty="0" smtClean="0">
                <a:effectLst/>
              </a:rPr>
              <a:t>kada </a:t>
            </a:r>
            <a:r>
              <a:rPr lang="hr-HR" sz="2100" dirty="0">
                <a:effectLst/>
              </a:rPr>
              <a:t>strani ključ iz r(R) ne smije biti jednak NULL vrijednosti. To vrijedi za slučaj kad se pravila referencijskog integriteta sukobe s pravilom entitetskog </a:t>
            </a:r>
            <a:r>
              <a:rPr lang="hr-HR" sz="2100" dirty="0" smtClean="0">
                <a:effectLst/>
              </a:rPr>
              <a:t>integriteta</a:t>
            </a:r>
            <a:endParaRPr lang="hr-HR" sz="2100" dirty="0">
              <a:effectLst/>
            </a:endParaRPr>
          </a:p>
        </p:txBody>
      </p:sp>
      <p:pic>
        <p:nvPicPr>
          <p:cNvPr id="750596" name="Picture 4"/>
          <p:cNvPicPr>
            <a:picLocks noChangeAspect="1" noChangeArrowheads="1"/>
          </p:cNvPicPr>
          <p:nvPr/>
        </p:nvPicPr>
        <p:blipFill>
          <a:blip r:embed="rId3" cstate="print"/>
          <a:srcRect/>
          <a:stretch>
            <a:fillRect/>
          </a:stretch>
        </p:blipFill>
        <p:spPr bwMode="auto">
          <a:xfrm>
            <a:off x="1043608" y="3068960"/>
            <a:ext cx="7137433" cy="1512168"/>
          </a:xfrm>
          <a:prstGeom prst="rect">
            <a:avLst/>
          </a:prstGeom>
          <a:noFill/>
          <a:ln w="9525">
            <a:noFill/>
            <a:miter lim="800000"/>
            <a:headEnd/>
            <a:tailEnd/>
          </a:ln>
          <a:effectLst/>
        </p:spPr>
      </p:pic>
    </p:spTree>
    <p:extLst>
      <p:ext uri="{BB962C8B-B14F-4D97-AF65-F5344CB8AC3E}">
        <p14:creationId xmlns="" xmlns:p14="http://schemas.microsoft.com/office/powerpoint/2010/main" val="21543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Effect transition="in" filter="fade">
                                      <p:cBhvr>
                                        <p:cTn id="7" dur="2000"/>
                                        <p:tgtEl>
                                          <p:spTgt spid="7505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0595">
                                            <p:txEl>
                                              <p:pRg st="1" end="1"/>
                                            </p:txEl>
                                          </p:spTgt>
                                        </p:tgtEl>
                                        <p:attrNameLst>
                                          <p:attrName>style.visibility</p:attrName>
                                        </p:attrNameLst>
                                      </p:cBhvr>
                                      <p:to>
                                        <p:strVal val="visible"/>
                                      </p:to>
                                    </p:set>
                                    <p:animEffect transition="in" filter="fade">
                                      <p:cBhvr>
                                        <p:cTn id="10" dur="2000"/>
                                        <p:tgtEl>
                                          <p:spTgt spid="7505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0595">
                                            <p:txEl>
                                              <p:pRg st="2" end="2"/>
                                            </p:txEl>
                                          </p:spTgt>
                                        </p:tgtEl>
                                        <p:attrNameLst>
                                          <p:attrName>style.visibility</p:attrName>
                                        </p:attrNameLst>
                                      </p:cBhvr>
                                      <p:to>
                                        <p:strVal val="visible"/>
                                      </p:to>
                                    </p:set>
                                    <p:animEffect transition="in" filter="fade">
                                      <p:cBhvr>
                                        <p:cTn id="13" dur="2000"/>
                                        <p:tgtEl>
                                          <p:spTgt spid="7505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50596"/>
                                        </p:tgtEl>
                                        <p:attrNameLst>
                                          <p:attrName>style.visibility</p:attrName>
                                        </p:attrNameLst>
                                      </p:cBhvr>
                                      <p:to>
                                        <p:strVal val="visible"/>
                                      </p:to>
                                    </p:set>
                                    <p:animEffect transition="in" filter="fade">
                                      <p:cBhvr>
                                        <p:cTn id="18" dur="2000"/>
                                        <p:tgtEl>
                                          <p:spTgt spid="7505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0595">
                                            <p:txEl>
                                              <p:pRg st="8" end="8"/>
                                            </p:txEl>
                                          </p:spTgt>
                                        </p:tgtEl>
                                        <p:attrNameLst>
                                          <p:attrName>style.visibility</p:attrName>
                                        </p:attrNameLst>
                                      </p:cBhvr>
                                      <p:to>
                                        <p:strVal val="visible"/>
                                      </p:to>
                                    </p:set>
                                    <p:animEffect transition="in" filter="fade">
                                      <p:cBhvr>
                                        <p:cTn id="23" dur="2000"/>
                                        <p:tgtEl>
                                          <p:spTgt spid="750595">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0595">
                                            <p:txEl>
                                              <p:pRg st="9" end="9"/>
                                            </p:txEl>
                                          </p:spTgt>
                                        </p:tgtEl>
                                        <p:attrNameLst>
                                          <p:attrName>style.visibility</p:attrName>
                                        </p:attrNameLst>
                                      </p:cBhvr>
                                      <p:to>
                                        <p:strVal val="visible"/>
                                      </p:to>
                                    </p:set>
                                    <p:animEffect transition="in" filter="fade">
                                      <p:cBhvr>
                                        <p:cTn id="26" dur="2000"/>
                                        <p:tgtEl>
                                          <p:spTgt spid="75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rrowheads="1"/>
          </p:cNvSpPr>
          <p:nvPr>
            <p:ph type="title"/>
          </p:nvPr>
        </p:nvSpPr>
        <p:spPr>
          <a:xfrm>
            <a:off x="457200" y="228600"/>
            <a:ext cx="8229600" cy="1143000"/>
          </a:xfrm>
        </p:spPr>
        <p:txBody>
          <a:bodyPr/>
          <a:lstStyle/>
          <a:p>
            <a:r>
              <a:rPr lang="hr-HR" dirty="0" smtClean="0"/>
              <a:t>Integritet (korisnička pravila)</a:t>
            </a:r>
            <a:endParaRPr lang="hr-HR" dirty="0"/>
          </a:p>
        </p:txBody>
      </p:sp>
      <p:sp>
        <p:nvSpPr>
          <p:cNvPr id="752643" name="Rectangle 3"/>
          <p:cNvSpPr>
            <a:spLocks noGrp="1" noChangeArrowheads="1"/>
          </p:cNvSpPr>
          <p:nvPr>
            <p:ph idx="1"/>
          </p:nvPr>
        </p:nvSpPr>
        <p:spPr>
          <a:xfrm>
            <a:off x="381000" y="1196752"/>
            <a:ext cx="8367464" cy="5472608"/>
          </a:xfrm>
        </p:spPr>
        <p:txBody>
          <a:bodyPr>
            <a:normAutofit/>
          </a:bodyPr>
          <a:lstStyle/>
          <a:p>
            <a:r>
              <a:rPr lang="hr-HR" sz="2400" dirty="0">
                <a:effectLst/>
              </a:rPr>
              <a:t>Domenski integritet</a:t>
            </a:r>
          </a:p>
          <a:p>
            <a:pPr lvl="1"/>
            <a:r>
              <a:rPr lang="hr-HR" sz="2400" i="1" dirty="0">
                <a:effectLst/>
              </a:rPr>
              <a:t>Definira domenu atributa - specificira skup  vrijednosti koje atribut smije poprimiti</a:t>
            </a:r>
          </a:p>
          <a:p>
            <a:r>
              <a:rPr lang="hr-HR" sz="2400" dirty="0">
                <a:effectLst/>
              </a:rPr>
              <a:t>Odnosni integritet</a:t>
            </a:r>
          </a:p>
          <a:p>
            <a:pPr lvl="1"/>
            <a:r>
              <a:rPr lang="hr-HR" sz="2400" i="1" dirty="0">
                <a:effectLst/>
              </a:rPr>
              <a:t>Određuju se dozvoljeni odnosi među pojedinim atributima</a:t>
            </a:r>
          </a:p>
          <a:p>
            <a:pPr>
              <a:buNone/>
            </a:pPr>
            <a:r>
              <a:rPr lang="hr-HR" sz="2400" dirty="0" smtClean="0">
                <a:effectLst/>
              </a:rPr>
              <a:t>	</a:t>
            </a:r>
          </a:p>
          <a:p>
            <a:pPr>
              <a:buNone/>
            </a:pPr>
            <a:r>
              <a:rPr lang="hr-HR" sz="2400" dirty="0" smtClean="0">
                <a:effectLst/>
              </a:rPr>
              <a:t>Primjer:  </a:t>
            </a:r>
          </a:p>
          <a:p>
            <a:r>
              <a:rPr lang="hr-HR" sz="2400" dirty="0" smtClean="0">
                <a:effectLst/>
              </a:rPr>
              <a:t>DJELATNIK </a:t>
            </a:r>
            <a:r>
              <a:rPr lang="hr-HR" sz="2400" dirty="0">
                <a:effectLst/>
              </a:rPr>
              <a:t>= {</a:t>
            </a:r>
            <a:r>
              <a:rPr lang="hr-HR" sz="2400" dirty="0" err="1">
                <a:effectLst/>
              </a:rPr>
              <a:t>Sifra</a:t>
            </a:r>
            <a:r>
              <a:rPr lang="hr-HR" sz="2400" dirty="0">
                <a:effectLst/>
              </a:rPr>
              <a:t>, Prezime, Starost, </a:t>
            </a:r>
            <a:r>
              <a:rPr lang="hr-HR" sz="2400" dirty="0" err="1">
                <a:effectLst/>
              </a:rPr>
              <a:t>Staz</a:t>
            </a:r>
            <a:r>
              <a:rPr lang="hr-HR" sz="2400" dirty="0">
                <a:effectLst/>
              </a:rPr>
              <a:t> } može se definirati:</a:t>
            </a:r>
          </a:p>
          <a:p>
            <a:pPr lvl="1"/>
            <a:r>
              <a:rPr lang="hr-HR" sz="2000" dirty="0">
                <a:effectLst/>
              </a:rPr>
              <a:t>Domenski integritet za atribut Starost - domena je skup cijelih brojeva iz intervala 16 do </a:t>
            </a:r>
            <a:r>
              <a:rPr lang="hr-HR" sz="2000" dirty="0" smtClean="0">
                <a:effectLst/>
              </a:rPr>
              <a:t>80</a:t>
            </a:r>
            <a:endParaRPr lang="hr-HR" sz="2000" dirty="0">
              <a:effectLst/>
            </a:endParaRPr>
          </a:p>
          <a:p>
            <a:pPr lvl="1"/>
            <a:r>
              <a:rPr lang="hr-HR" sz="2000" dirty="0">
                <a:effectLst/>
              </a:rPr>
              <a:t>Odnosni integritet između atributa Staz i </a:t>
            </a:r>
            <a:r>
              <a:rPr lang="hr-HR" sz="2000" dirty="0" smtClean="0">
                <a:effectLst/>
              </a:rPr>
              <a:t>Starost, </a:t>
            </a:r>
            <a:r>
              <a:rPr lang="hr-HR" sz="2000" dirty="0">
                <a:effectLst/>
              </a:rPr>
              <a:t>npr. Starost &gt;= </a:t>
            </a:r>
            <a:r>
              <a:rPr lang="hr-HR" sz="2000" dirty="0" err="1">
                <a:effectLst/>
              </a:rPr>
              <a:t>Staz</a:t>
            </a:r>
            <a:r>
              <a:rPr lang="hr-HR" sz="2000" dirty="0">
                <a:effectLst/>
              </a:rPr>
              <a:t> + </a:t>
            </a:r>
            <a:r>
              <a:rPr lang="hr-HR" sz="2000" dirty="0" smtClean="0">
                <a:effectLst/>
              </a:rPr>
              <a:t>16 </a:t>
            </a:r>
            <a:r>
              <a:rPr lang="hr-HR" sz="2000" dirty="0" smtClean="0"/>
              <a:t>        </a:t>
            </a:r>
            <a:r>
              <a:rPr lang="hr-HR" sz="2000" dirty="0" smtClean="0">
                <a:effectLst/>
              </a:rPr>
              <a:t>(Općenito </a:t>
            </a:r>
            <a:r>
              <a:rPr lang="hr-HR" sz="2000" dirty="0">
                <a:effectLst/>
              </a:rPr>
              <a:t>staž i starost nisu dobri atributi jer su vremenski </a:t>
            </a:r>
            <a:r>
              <a:rPr lang="hr-HR" sz="2000" dirty="0" smtClean="0">
                <a:effectLst/>
              </a:rPr>
              <a:t>promjenjivi)</a:t>
            </a:r>
            <a:endParaRPr lang="hr-HR" sz="2000" dirty="0">
              <a:effectLst/>
            </a:endParaRPr>
          </a:p>
        </p:txBody>
      </p:sp>
    </p:spTree>
    <p:extLst>
      <p:ext uri="{BB962C8B-B14F-4D97-AF65-F5344CB8AC3E}">
        <p14:creationId xmlns="" xmlns:p14="http://schemas.microsoft.com/office/powerpoint/2010/main" val="15541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wipe(down)">
                                      <p:cBhvr>
                                        <p:cTn id="7" dur="500"/>
                                        <p:tgtEl>
                                          <p:spTgt spid="75264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52643">
                                            <p:txEl>
                                              <p:pRg st="1" end="1"/>
                                            </p:txEl>
                                          </p:spTgt>
                                        </p:tgtEl>
                                        <p:attrNameLst>
                                          <p:attrName>style.visibility</p:attrName>
                                        </p:attrNameLst>
                                      </p:cBhvr>
                                      <p:to>
                                        <p:strVal val="visible"/>
                                      </p:to>
                                    </p:set>
                                    <p:animEffect transition="in" filter="wipe(down)">
                                      <p:cBhvr>
                                        <p:cTn id="10" dur="500"/>
                                        <p:tgtEl>
                                          <p:spTgt spid="7526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52643">
                                            <p:txEl>
                                              <p:pRg st="2" end="2"/>
                                            </p:txEl>
                                          </p:spTgt>
                                        </p:tgtEl>
                                        <p:attrNameLst>
                                          <p:attrName>style.visibility</p:attrName>
                                        </p:attrNameLst>
                                      </p:cBhvr>
                                      <p:to>
                                        <p:strVal val="visible"/>
                                      </p:to>
                                    </p:set>
                                    <p:animEffect transition="in" filter="wipe(down)">
                                      <p:cBhvr>
                                        <p:cTn id="15" dur="500"/>
                                        <p:tgtEl>
                                          <p:spTgt spid="75264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52643">
                                            <p:txEl>
                                              <p:pRg st="3" end="3"/>
                                            </p:txEl>
                                          </p:spTgt>
                                        </p:tgtEl>
                                        <p:attrNameLst>
                                          <p:attrName>style.visibility</p:attrName>
                                        </p:attrNameLst>
                                      </p:cBhvr>
                                      <p:to>
                                        <p:strVal val="visible"/>
                                      </p:to>
                                    </p:set>
                                    <p:animEffect transition="in" filter="wipe(down)">
                                      <p:cBhvr>
                                        <p:cTn id="18" dur="500"/>
                                        <p:tgtEl>
                                          <p:spTgt spid="75264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52643">
                                            <p:txEl>
                                              <p:pRg st="4" end="4"/>
                                            </p:txEl>
                                          </p:spTgt>
                                        </p:tgtEl>
                                        <p:attrNameLst>
                                          <p:attrName>style.visibility</p:attrName>
                                        </p:attrNameLst>
                                      </p:cBhvr>
                                      <p:to>
                                        <p:strVal val="visible"/>
                                      </p:to>
                                    </p:set>
                                    <p:animEffect transition="in" filter="wipe(down)">
                                      <p:cBhvr>
                                        <p:cTn id="21" dur="500"/>
                                        <p:tgtEl>
                                          <p:spTgt spid="7526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52643">
                                            <p:txEl>
                                              <p:pRg st="5" end="5"/>
                                            </p:txEl>
                                          </p:spTgt>
                                        </p:tgtEl>
                                        <p:attrNameLst>
                                          <p:attrName>style.visibility</p:attrName>
                                        </p:attrNameLst>
                                      </p:cBhvr>
                                      <p:to>
                                        <p:strVal val="visible"/>
                                      </p:to>
                                    </p:set>
                                    <p:animEffect transition="in" filter="wipe(down)">
                                      <p:cBhvr>
                                        <p:cTn id="26" dur="500"/>
                                        <p:tgtEl>
                                          <p:spTgt spid="7526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52643">
                                            <p:txEl>
                                              <p:pRg st="6" end="6"/>
                                            </p:txEl>
                                          </p:spTgt>
                                        </p:tgtEl>
                                        <p:attrNameLst>
                                          <p:attrName>style.visibility</p:attrName>
                                        </p:attrNameLst>
                                      </p:cBhvr>
                                      <p:to>
                                        <p:strVal val="visible"/>
                                      </p:to>
                                    </p:set>
                                    <p:animEffect transition="in" filter="wipe(down)">
                                      <p:cBhvr>
                                        <p:cTn id="31" dur="500"/>
                                        <p:tgtEl>
                                          <p:spTgt spid="75264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52643">
                                            <p:txEl>
                                              <p:pRg st="7" end="7"/>
                                            </p:txEl>
                                          </p:spTgt>
                                        </p:tgtEl>
                                        <p:attrNameLst>
                                          <p:attrName>style.visibility</p:attrName>
                                        </p:attrNameLst>
                                      </p:cBhvr>
                                      <p:to>
                                        <p:strVal val="visible"/>
                                      </p:to>
                                    </p:set>
                                    <p:animEffect transition="in" filter="wipe(down)">
                                      <p:cBhvr>
                                        <p:cTn id="34" dur="500"/>
                                        <p:tgtEl>
                                          <p:spTgt spid="752643">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52643">
                                            <p:txEl>
                                              <p:pRg st="8" end="8"/>
                                            </p:txEl>
                                          </p:spTgt>
                                        </p:tgtEl>
                                        <p:attrNameLst>
                                          <p:attrName>style.visibility</p:attrName>
                                        </p:attrNameLst>
                                      </p:cBhvr>
                                      <p:to>
                                        <p:strVal val="visible"/>
                                      </p:to>
                                    </p:set>
                                    <p:animEffect transition="in" filter="wipe(down)">
                                      <p:cBhvr>
                                        <p:cTn id="37" dur="500"/>
                                        <p:tgtEl>
                                          <p:spTgt spid="75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rrowheads="1"/>
          </p:cNvSpPr>
          <p:nvPr>
            <p:ph type="title"/>
          </p:nvPr>
        </p:nvSpPr>
        <p:spPr/>
        <p:txBody>
          <a:bodyPr/>
          <a:lstStyle/>
          <a:p>
            <a:r>
              <a:rPr lang="hr-HR"/>
              <a:t>Implementacija pravila integriteta</a:t>
            </a:r>
          </a:p>
        </p:txBody>
      </p:sp>
      <p:sp>
        <p:nvSpPr>
          <p:cNvPr id="754691" name="Rectangle 3"/>
          <p:cNvSpPr>
            <a:spLocks noGrp="1" noChangeArrowheads="1"/>
          </p:cNvSpPr>
          <p:nvPr>
            <p:ph idx="1"/>
          </p:nvPr>
        </p:nvSpPr>
        <p:spPr>
          <a:xfrm>
            <a:off x="145200" y="808364"/>
            <a:ext cx="8229600" cy="6049636"/>
          </a:xfrm>
        </p:spPr>
        <p:txBody>
          <a:bodyPr>
            <a:normAutofit/>
          </a:bodyPr>
          <a:lstStyle/>
          <a:p>
            <a:r>
              <a:rPr lang="hr-HR" sz="2000" dirty="0">
                <a:effectLst/>
              </a:rPr>
              <a:t>Potrebno je definirati: </a:t>
            </a:r>
          </a:p>
          <a:p>
            <a:pPr marL="914400" lvl="1" indent="-457200">
              <a:buFont typeface="+mj-lt"/>
              <a:buAutoNum type="arabicPeriod"/>
            </a:pPr>
            <a:r>
              <a:rPr lang="hr-HR" sz="2000" dirty="0">
                <a:effectLst/>
              </a:rPr>
              <a:t>pod kojim </a:t>
            </a:r>
            <a:r>
              <a:rPr lang="hr-HR" sz="2000" dirty="0" smtClean="0">
                <a:effectLst/>
              </a:rPr>
              <a:t>se uvjetima definitivno </a:t>
            </a:r>
            <a:r>
              <a:rPr lang="hr-HR" sz="2000" dirty="0">
                <a:effectLst/>
              </a:rPr>
              <a:t>odbija obavljanje operacije koja bi narušila pravila integriteta</a:t>
            </a:r>
          </a:p>
          <a:p>
            <a:pPr marL="914400" lvl="1" indent="-457200">
              <a:buFont typeface="+mj-lt"/>
              <a:buAutoNum type="arabicPeriod"/>
            </a:pPr>
            <a:r>
              <a:rPr lang="hr-HR" sz="2000" dirty="0">
                <a:effectLst/>
              </a:rPr>
              <a:t>pod kojim </a:t>
            </a:r>
            <a:r>
              <a:rPr lang="hr-HR" sz="2000" dirty="0" smtClean="0">
                <a:effectLst/>
              </a:rPr>
              <a:t>se uvjetima obavlja </a:t>
            </a:r>
            <a:r>
              <a:rPr lang="hr-HR" sz="2000" dirty="0">
                <a:effectLst/>
              </a:rPr>
              <a:t>operacija uz obavljanje nekih kompenzacijskih operacija</a:t>
            </a:r>
          </a:p>
          <a:p>
            <a:pPr marL="914400" lvl="1" indent="-457200">
              <a:buFont typeface="+mj-lt"/>
              <a:buAutoNum type="arabicPeriod"/>
            </a:pPr>
            <a:r>
              <a:rPr lang="hr-HR" sz="2000" dirty="0"/>
              <a:t>p</a:t>
            </a:r>
            <a:r>
              <a:rPr lang="hr-HR" sz="2000" dirty="0" smtClean="0">
                <a:effectLst/>
              </a:rPr>
              <a:t>ravila </a:t>
            </a:r>
            <a:r>
              <a:rPr lang="hr-HR" sz="2000" dirty="0">
                <a:effectLst/>
              </a:rPr>
              <a:t>entitetskog integriteta nužno moraju </a:t>
            </a:r>
            <a:r>
              <a:rPr lang="hr-HR" sz="2000" dirty="0" smtClean="0">
                <a:effectLst/>
              </a:rPr>
              <a:t>biti zadovoljena - </a:t>
            </a:r>
            <a:r>
              <a:rPr lang="hr-HR" sz="2000" dirty="0">
                <a:effectLst/>
              </a:rPr>
              <a:t>ne smije biti nikakvog </a:t>
            </a:r>
            <a:r>
              <a:rPr lang="hr-HR" sz="2000" dirty="0" smtClean="0">
                <a:effectLst/>
              </a:rPr>
              <a:t>odstupanja</a:t>
            </a:r>
          </a:p>
          <a:p>
            <a:pPr lvl="1"/>
            <a:endParaRPr lang="hr-HR" sz="2000" dirty="0">
              <a:effectLst/>
            </a:endParaRPr>
          </a:p>
          <a:p>
            <a:r>
              <a:rPr lang="hr-HR" sz="2000" i="1" dirty="0" err="1">
                <a:effectLst/>
              </a:rPr>
              <a:t>Referencijski</a:t>
            </a:r>
            <a:r>
              <a:rPr lang="hr-HR" sz="2000" dirty="0">
                <a:effectLst/>
              </a:rPr>
              <a:t> integritet za kritične operacije, </a:t>
            </a:r>
            <a:r>
              <a:rPr lang="hr-HR" sz="2000" dirty="0" err="1">
                <a:effectLst/>
              </a:rPr>
              <a:t>npr</a:t>
            </a:r>
            <a:r>
              <a:rPr lang="hr-HR" sz="2000" dirty="0">
                <a:effectLst/>
              </a:rPr>
              <a:t>. operaciju </a:t>
            </a:r>
            <a:r>
              <a:rPr lang="hr-HR" sz="2000" i="1" dirty="0" smtClean="0">
                <a:effectLst/>
              </a:rPr>
              <a:t>brisanja</a:t>
            </a:r>
            <a:r>
              <a:rPr lang="hr-HR" sz="2000" dirty="0" smtClean="0">
                <a:effectLst/>
              </a:rPr>
              <a:t>, </a:t>
            </a:r>
            <a:r>
              <a:rPr lang="hr-HR" sz="2000" dirty="0">
                <a:effectLst/>
              </a:rPr>
              <a:t>dozvoljava </a:t>
            </a:r>
            <a:r>
              <a:rPr lang="hr-HR" sz="2000" dirty="0" smtClean="0">
                <a:effectLst/>
              </a:rPr>
              <a:t>sljedeće strategije:</a:t>
            </a:r>
            <a:endParaRPr lang="hr-HR" sz="2000" dirty="0">
              <a:effectLst/>
            </a:endParaRPr>
          </a:p>
          <a:p>
            <a:pPr marL="971550" lvl="1" indent="-514350">
              <a:buFont typeface="+mj-lt"/>
              <a:buAutoNum type="romanLcPeriod"/>
            </a:pPr>
            <a:r>
              <a:rPr lang="hr-HR" sz="2000" dirty="0">
                <a:effectLst/>
              </a:rPr>
              <a:t>ciljna </a:t>
            </a:r>
            <a:r>
              <a:rPr lang="hr-HR" sz="2000" dirty="0" smtClean="0">
                <a:effectLst/>
              </a:rPr>
              <a:t>n-torka </a:t>
            </a:r>
            <a:r>
              <a:rPr lang="hr-HR" sz="2000" dirty="0">
                <a:effectLst/>
              </a:rPr>
              <a:t>ne može se obrisati ako u bazi postoje odgovarajuće pozivajuće </a:t>
            </a:r>
            <a:r>
              <a:rPr lang="hr-HR" sz="2000" dirty="0" smtClean="0">
                <a:effectLst/>
              </a:rPr>
              <a:t>n-torke</a:t>
            </a:r>
            <a:endParaRPr lang="hr-HR" sz="2000" dirty="0">
              <a:effectLst/>
            </a:endParaRPr>
          </a:p>
          <a:p>
            <a:pPr marL="971550" lvl="1" indent="-514350">
              <a:buFont typeface="+mj-lt"/>
              <a:buAutoNum type="romanLcPeriod"/>
            </a:pPr>
            <a:r>
              <a:rPr lang="hr-HR" sz="2000" dirty="0">
                <a:effectLst/>
              </a:rPr>
              <a:t>uz brisanje ciljne </a:t>
            </a:r>
            <a:r>
              <a:rPr lang="hr-HR" sz="2000" dirty="0" smtClean="0">
                <a:effectLst/>
              </a:rPr>
              <a:t>n-torke </a:t>
            </a:r>
            <a:r>
              <a:rPr lang="hr-HR" sz="2000" dirty="0">
                <a:effectLst/>
              </a:rPr>
              <a:t>treba izvesti brisanje svih pozivajućih </a:t>
            </a:r>
            <a:r>
              <a:rPr lang="hr-HR" sz="2000" dirty="0" smtClean="0"/>
              <a:t>n-</a:t>
            </a:r>
            <a:r>
              <a:rPr lang="hr-HR" sz="2000" dirty="0" smtClean="0">
                <a:effectLst/>
              </a:rPr>
              <a:t>ntorki </a:t>
            </a:r>
            <a:r>
              <a:rPr lang="hr-HR" sz="2000" dirty="0">
                <a:effectLst/>
              </a:rPr>
              <a:t>kojima je vrijednost stranog ključa jednaka vrijednosti primarnog ključa ciljne </a:t>
            </a:r>
            <a:r>
              <a:rPr lang="hr-HR" sz="2000" dirty="0" smtClean="0">
                <a:effectLst/>
              </a:rPr>
              <a:t>n-torke</a:t>
            </a:r>
            <a:endParaRPr lang="hr-HR" sz="2000" dirty="0">
              <a:effectLst/>
            </a:endParaRPr>
          </a:p>
          <a:p>
            <a:pPr marL="971550" lvl="1" indent="-514350">
              <a:buFont typeface="+mj-lt"/>
              <a:buAutoNum type="romanLcPeriod"/>
            </a:pPr>
            <a:r>
              <a:rPr lang="hr-HR" sz="2000" dirty="0">
                <a:effectLst/>
              </a:rPr>
              <a:t>kao dio operacije brisanja ciljne </a:t>
            </a:r>
            <a:r>
              <a:rPr lang="hr-HR" sz="2000" dirty="0" smtClean="0">
                <a:effectLst/>
              </a:rPr>
              <a:t>n-torke</a:t>
            </a:r>
            <a:r>
              <a:rPr lang="hr-HR" sz="2000" dirty="0">
                <a:effectLst/>
              </a:rPr>
              <a:t>, vrijednosti stranih ključeva u pozivajućim </a:t>
            </a:r>
            <a:r>
              <a:rPr lang="hr-HR" sz="2000" dirty="0" smtClean="0">
                <a:effectLst/>
              </a:rPr>
              <a:t>n-torkama </a:t>
            </a:r>
            <a:r>
              <a:rPr lang="hr-HR" sz="2000" dirty="0">
                <a:effectLst/>
              </a:rPr>
              <a:t>postavljaju se na NULL</a:t>
            </a:r>
          </a:p>
          <a:p>
            <a:endParaRPr lang="hr-HR" sz="2000" dirty="0">
              <a:effectLst/>
            </a:endParaRPr>
          </a:p>
        </p:txBody>
      </p:sp>
    </p:spTree>
    <p:extLst>
      <p:ext uri="{BB962C8B-B14F-4D97-AF65-F5344CB8AC3E}">
        <p14:creationId xmlns="" xmlns:p14="http://schemas.microsoft.com/office/powerpoint/2010/main" val="17401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ze_zelena">
  <a:themeElements>
    <a:clrScheme name="custom">
      <a:dk1>
        <a:sysClr val="windowText" lastClr="000000"/>
      </a:dk1>
      <a:lt1>
        <a:sysClr val="window" lastClr="FFFFFF"/>
      </a:lt1>
      <a:dk2>
        <a:srgbClr val="04617B"/>
      </a:dk2>
      <a:lt2>
        <a:srgbClr val="DBF5F9"/>
      </a:lt2>
      <a:accent1>
        <a:srgbClr val="232F7C"/>
      </a:accent1>
      <a:accent2>
        <a:srgbClr val="237BD6"/>
      </a:accent2>
      <a:accent3>
        <a:srgbClr val="D0082B"/>
      </a:accent3>
      <a:accent4>
        <a:srgbClr val="CED008"/>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2400" b="0" i="0" u="none" strike="noStrike" kern="1200" cap="none" spc="0" normalizeH="0" baseline="0" noProof="0" dirty="0" smtClean="0">
            <a:ln>
              <a:noFill/>
            </a:ln>
            <a:solidFill>
              <a:schemeClr val="tx1"/>
            </a:solidFill>
            <a:effectLst/>
            <a:uLnTx/>
            <a:uFillTx/>
            <a:latin typeface="Perpetua" pitchFamily="18"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4A8C20-2BB2-4ED7-A688-DD1B39834E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baze_zelena</Template>
  <TotalTime>2176</TotalTime>
  <Words>1989</Words>
  <Application>Microsoft Office PowerPoint</Application>
  <PresentationFormat>On-screen Show (4:3)</PresentationFormat>
  <Paragraphs>392</Paragraphs>
  <Slides>31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Segoe UI</vt:lpstr>
      <vt:lpstr>Perpetua</vt:lpstr>
      <vt:lpstr>Courier New</vt:lpstr>
      <vt:lpstr>baze_zelena</vt:lpstr>
      <vt:lpstr>Napredne baze podataka</vt:lpstr>
      <vt:lpstr>Sadržaj predavanja</vt:lpstr>
      <vt:lpstr>Pohranjeni zadaci</vt:lpstr>
      <vt:lpstr>Zaštita baze podataka</vt:lpstr>
      <vt:lpstr>Pravila integriteta</vt:lpstr>
      <vt:lpstr>Entitetski integritet</vt:lpstr>
      <vt:lpstr>Referencijski integritet</vt:lpstr>
      <vt:lpstr>Integritet (korisnička pravila)</vt:lpstr>
      <vt:lpstr>Implementacija pravila integriteta</vt:lpstr>
      <vt:lpstr>Implementacija pravila integriteta</vt:lpstr>
      <vt:lpstr>Okidač</vt:lpstr>
      <vt:lpstr>Okidač omogućava</vt:lpstr>
      <vt:lpstr>Podjela</vt:lpstr>
      <vt:lpstr>Sintaksa</vt:lpstr>
      <vt:lpstr>Primjer – insert okidač</vt:lpstr>
      <vt:lpstr>Before okidači</vt:lpstr>
      <vt:lpstr>Okidači - primjer</vt:lpstr>
      <vt:lpstr>Before okidači</vt:lpstr>
      <vt:lpstr>After okidači</vt:lpstr>
      <vt:lpstr>After okidači</vt:lpstr>
      <vt:lpstr>Ograničenja okidača – MySQL 5,7</vt:lpstr>
      <vt:lpstr>Primjer okidača</vt:lpstr>
      <vt:lpstr>Primjer</vt:lpstr>
      <vt:lpstr>Primjer</vt:lpstr>
      <vt:lpstr>Primjer</vt:lpstr>
      <vt:lpstr>Primjer</vt:lpstr>
      <vt:lpstr>Primjer</vt:lpstr>
      <vt:lpstr>Primjer</vt:lpstr>
      <vt:lpstr>Primjer</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Napredne baze podataka</dc:title>
  <dc:creator>Sanja Duk</dc:creator>
  <cp:lastModifiedBy>Krikstudio DELL 1</cp:lastModifiedBy>
  <cp:revision>18</cp:revision>
  <dcterms:created xsi:type="dcterms:W3CDTF">2012-11-13T15:31:31Z</dcterms:created>
  <dcterms:modified xsi:type="dcterms:W3CDTF">2014-11-18T12:39:38Z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TC101857278</vt:lpwstr>
  </property>
</Properties>
</file>