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304" r:id="rId40"/>
    <p:sldId id="294" r:id="rId41"/>
    <p:sldId id="295" r:id="rId42"/>
    <p:sldId id="296" r:id="rId43"/>
    <p:sldId id="298" r:id="rId44"/>
    <p:sldId id="297" r:id="rId45"/>
    <p:sldId id="299" r:id="rId46"/>
    <p:sldId id="300" r:id="rId47"/>
    <p:sldId id="303" r:id="rId48"/>
    <p:sldId id="301" r:id="rId49"/>
    <p:sldId id="302" r:id="rId50"/>
    <p:sldId id="305" r:id="rId51"/>
    <p:sldId id="292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877BEF8-7F78-458E-9376-26FB253C82C0}">
  <a:tblStyle styleId="{1877BEF8-7F78-458E-9376-26FB253C82C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2" y="-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slov i sadržaj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ni slaj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64" name="Shape 16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Shape 16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7" name="Shape 16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8" name="Shape 16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0" name="Shape 17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sekcij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sadržaja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Usporedba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azno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Sadržaj s opisom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Slika s opiso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slov i opi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 s opis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rtica s naziv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rtica s nazivom citata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ili Fals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Naslov i okomiti teks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Okomiti naslov i teks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41" name="Shape 14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4" name="Shape 14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Shape 14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r-H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hr-H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graphicsmagick/fil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ubbles.notification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1507066" y="825116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Bubbles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400188" y="300580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hr-HR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Društvena mreža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6" name="Shape 3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2993" y="290916"/>
            <a:ext cx="10526850" cy="62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Naslovna stranica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77333" y="901470"/>
            <a:ext cx="8596668" cy="4681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prikazuje sav sadržaj(postove  i slike) korisnika i kontakata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omogućuje uređivanje, dodavanje, brisanje, komentiranje, lajkanje, dislajkanje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042" y="2222271"/>
            <a:ext cx="11249525" cy="48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Glavni izbornik (</a:t>
            </a:r>
            <a:r>
              <a:rPr lang="hr-HR" sz="3600" b="1" i="1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Main navbar</a:t>
            </a:r>
            <a:r>
              <a:rPr lang="hr-H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br>
              <a:rPr lang="hr-H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hr-HR" sz="3600" b="1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689969" y="5073514"/>
            <a:ext cx="458403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Prikaz Bubbleova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551" y="2916353"/>
            <a:ext cx="4446421" cy="215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152318" y="1360720"/>
            <a:ext cx="12650802" cy="94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240" b="1" i="1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Prikaz sadržaja, Like, Dislike, Comment</a:t>
            </a:r>
            <a:br>
              <a:rPr lang="hr-HR" sz="3240" b="1" i="1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hr-HR" sz="3240" b="1" i="1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7" name="Shape 3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3664" t="14879" r="57817" b="38708"/>
          <a:stretch/>
        </p:blipFill>
        <p:spPr>
          <a:xfrm>
            <a:off x="340450" y="1270000"/>
            <a:ext cx="4240078" cy="388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l="42416" t="38815" r="29349" b="29830"/>
          <a:stretch/>
        </p:blipFill>
        <p:spPr>
          <a:xfrm>
            <a:off x="0" y="4102767"/>
            <a:ext cx="5899234" cy="316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3823" y="1185779"/>
            <a:ext cx="6729155" cy="271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9683" y="3972426"/>
            <a:ext cx="5840020" cy="235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6" name="Shape 3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0"/>
            <a:ext cx="11342212" cy="692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Sadržaj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zahtjevi: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api/content/post/:post_id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api/content/image/:image_id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api/content/post/:bubble_id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api/content/image/:bubble_id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api/content/edit/post/:post_id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api/content/edit/image/:image_id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api/content/delete/:content_id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res/img/:filename</a:t>
            </a:r>
          </a:p>
        </p:txBody>
      </p:sp>
      <p:sp>
        <p:nvSpPr>
          <p:cNvPr id="373" name="Shape 373"/>
          <p:cNvSpPr/>
          <p:nvPr/>
        </p:nvSpPr>
        <p:spPr>
          <a:xfrm>
            <a:off x="5070764" y="2601883"/>
            <a:ext cx="116377" cy="60682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5286894" y="2720632"/>
            <a:ext cx="42936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Dohvaćanje opisnika sadržaja</a:t>
            </a:r>
          </a:p>
        </p:txBody>
      </p:sp>
      <p:sp>
        <p:nvSpPr>
          <p:cNvPr id="375" name="Shape 375"/>
          <p:cNvSpPr/>
          <p:nvPr/>
        </p:nvSpPr>
        <p:spPr>
          <a:xfrm>
            <a:off x="5286894" y="3346592"/>
            <a:ext cx="116377" cy="60682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5489171" y="3465339"/>
            <a:ext cx="42936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Objavljivanje sadržaja</a:t>
            </a:r>
          </a:p>
        </p:txBody>
      </p:sp>
      <p:sp>
        <p:nvSpPr>
          <p:cNvPr id="377" name="Shape 377"/>
          <p:cNvSpPr/>
          <p:nvPr/>
        </p:nvSpPr>
        <p:spPr>
          <a:xfrm>
            <a:off x="5492825" y="4064860"/>
            <a:ext cx="116377" cy="60682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08955" y="4183608"/>
            <a:ext cx="42936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Uređivanje postojećeg sadržaja</a:t>
            </a:r>
          </a:p>
        </p:txBody>
      </p:sp>
      <p:sp>
        <p:nvSpPr>
          <p:cNvPr id="379" name="Shape 379"/>
          <p:cNvSpPr/>
          <p:nvPr/>
        </p:nvSpPr>
        <p:spPr>
          <a:xfrm>
            <a:off x="5223164" y="4921191"/>
            <a:ext cx="63730" cy="152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403271" y="4802528"/>
            <a:ext cx="42936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Brisanje sadržaja (tip nije bitan!)</a:t>
            </a:r>
          </a:p>
        </p:txBody>
      </p:sp>
      <p:sp>
        <p:nvSpPr>
          <p:cNvPr id="381" name="Shape 381"/>
          <p:cNvSpPr/>
          <p:nvPr/>
        </p:nvSpPr>
        <p:spPr>
          <a:xfrm>
            <a:off x="3812771" y="5273096"/>
            <a:ext cx="63730" cy="152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992878" y="5164630"/>
            <a:ext cx="4943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Dohvaćanje binarnog zapisa (datoteke) slike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Pretvorba slika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Alata Graphics Magick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Nastao iz alata Image Magick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Aktivan 14 godina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Lako se instalirava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Podržane veličine: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89" name="Shape 389"/>
          <p:cNvGraphicFramePr/>
          <p:nvPr/>
        </p:nvGraphicFramePr>
        <p:xfrm>
          <a:off x="1109620" y="4100975"/>
          <a:ext cx="7169850" cy="1759500"/>
        </p:xfrm>
        <a:graphic>
          <a:graphicData uri="http://schemas.openxmlformats.org/drawingml/2006/table">
            <a:tbl>
              <a:tblPr firstRow="1" firstCol="1" bandRow="1">
                <a:noFill/>
                <a:tableStyleId>{1877BEF8-7F78-458E-9376-26FB253C82C0}</a:tableStyleId>
              </a:tblPr>
              <a:tblGrid>
                <a:gridCol w="1792075"/>
                <a:gridCol w="1792075"/>
                <a:gridCol w="1792850"/>
                <a:gridCol w="1792850"/>
              </a:tblGrid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Veličina slike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Duljina (px)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Širina (px)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Proporcije očuvane</a:t>
                      </a:r>
                    </a:p>
                  </a:txBody>
                  <a:tcPr marL="68575" marR="68575" marT="0" marB="0"/>
                </a:tc>
              </a:tr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avatar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64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64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NE</a:t>
                      </a:r>
                    </a:p>
                  </a:txBody>
                  <a:tcPr marL="68575" marR="68575" marT="0" marB="0"/>
                </a:tc>
              </a:tr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small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125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125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NE</a:t>
                      </a:r>
                    </a:p>
                  </a:txBody>
                  <a:tcPr marL="68575" marR="68575" marT="0" marB="0"/>
                </a:tc>
              </a:tr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medium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500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Ravna se po duljini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DA</a:t>
                      </a:r>
                    </a:p>
                  </a:txBody>
                  <a:tcPr marL="68575" marR="68575" marT="0" marB="0"/>
                </a:tc>
              </a:tr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large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1280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Ravna se po duljini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DA</a:t>
                      </a:r>
                    </a:p>
                  </a:txBody>
                  <a:tcPr marL="68575" marR="68575" marT="0" marB="0"/>
                </a:tc>
              </a:tr>
              <a:tr h="2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original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Originalna duljina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Originalna širina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hr-HR" sz="1100" u="none" strike="noStrike" cap="none"/>
                        <a:t>DA</a:t>
                      </a: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 Magick instalacija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Preuzeti alat sa stranice </a:t>
            </a:r>
            <a:r>
              <a:rPr lang="hr-HR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http://sourceforge.net/projects/graphicsmagick/files/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Pokrenuti instalacijski program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 potrebi dodati mjesto instalacije u varijablu sustava PATH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Stvaranje sadržaja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77333" y="141463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Korisnik može stvoriti tri vrste novog sadržaja: </a:t>
            </a:r>
            <a:r>
              <a:rPr lang="hr-HR" sz="18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postove</a:t>
            </a: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(objave), slike i mjehuriće(</a:t>
            </a:r>
            <a:r>
              <a:rPr lang="hr-HR" sz="18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bubbles</a:t>
            </a: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223" y="2612857"/>
            <a:ext cx="7259304" cy="286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Objavljivanje postova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77333" y="117374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koristi se vanjski, „forumski”, besplatni uređivač teksta otvorenog koda (</a:t>
            </a:r>
            <a:r>
              <a:rPr lang="hr-HR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SCEditor)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omogućuje puno različitih funkcionalnosti (dodavanje linkova, slika, videa, formatiranje teksta, itd.)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170" y="2494547"/>
            <a:ext cx="10009272" cy="436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Opis društvene mreže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77333" y="1395662"/>
            <a:ext cx="9633728" cy="49810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jednostavna društvena mreža u stilu već prisutnih društvenih mreža poput Facebooka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podržan je pristup mreži iz web preglednika i nativne Android aplikacije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funkcionalnosti koje mreža nudi korisniku: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Upravljanje korisničkim računom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Upravljanje kontaktima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Objavljivanje sadržaja i interakcija s tim sadržajem(</a:t>
            </a:r>
            <a:r>
              <a:rPr lang="hr-HR" sz="16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postovi</a:t>
            </a: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(objave) i slike)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Komunikacija između korisnika(posebno implementiran sustav poruka)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Stvaranje/Uređivanje slika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270000"/>
            <a:ext cx="10149892" cy="556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Stvaranje mjehurića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270000"/>
            <a:ext cx="10452006" cy="546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Pretraga</a:t>
            </a:r>
          </a:p>
        </p:txBody>
      </p:sp>
      <p:pic>
        <p:nvPicPr>
          <p:cNvPr id="428" name="Shape 4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5984" y="1930400"/>
            <a:ext cx="8298035" cy="421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Pretraživanje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Pretraživanje po imenu, prezimenu i/ili korisničkom imenu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zahtjev: GET api/search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Parametar: query -&gt; upit pretrage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 korisnika koji odgovaraju upitu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svi korisnici koji u imenu, prezimenu i/ili korisničkom imenu sadrže vrijednost parametra ‘query’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Pretraživanje-primjer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poziv: api/search?query=mat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Odgovor…</a:t>
            </a: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2160589"/>
            <a:ext cx="8596668" cy="2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Pretraživanje-primjer contd.</a:t>
            </a:r>
          </a:p>
        </p:txBody>
      </p:sp>
      <p:pic>
        <p:nvPicPr>
          <p:cNvPr id="447" name="Shape 4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5110" y="3059690"/>
            <a:ext cx="6826762" cy="24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Stranica profila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77333" y="1733266"/>
            <a:ext cx="8596668" cy="48373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nudi pristup svim informacijama o korisniku čiji se profil pregledava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podijeljena u nekoliko pododjeljaka (tabovi):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16" y="2667252"/>
            <a:ext cx="3044741" cy="41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1258" y="2470118"/>
            <a:ext cx="8625168" cy="436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Tabovi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268" y="1930400"/>
            <a:ext cx="5397415" cy="470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342" y="1077242"/>
            <a:ext cx="6925425" cy="246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4908" y="2682327"/>
            <a:ext cx="6797091" cy="436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28336"/>
            <a:ext cx="7369033" cy="445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2232" y="2356183"/>
            <a:ext cx="7081535" cy="459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Edit profil, Manage Account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1262" y="1149683"/>
            <a:ext cx="8253662" cy="489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2864" y="1270000"/>
            <a:ext cx="4399136" cy="544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9364" y="47616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Originalna funkcionalnost: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Mjehurići(</a:t>
            </a:r>
            <a:r>
              <a:rPr lang="hr-HR" sz="16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bubbles)</a:t>
            </a: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– kolekcije sadržaja grupiranog po nekoj tematici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Inbox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77333" y="12700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poruke, koje omogućuje komunikaciju korisnika porukama u stvarnom vremenu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9" y="1930400"/>
            <a:ext cx="11296649" cy="5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585408"/>
            <a:ext cx="2454441" cy="343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Poruke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zahtjevi: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api/message/my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api/message/my/:username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api/message/unread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api/message/:username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POST api/message/mark/:message_id</a:t>
            </a:r>
          </a:p>
        </p:txBody>
      </p:sp>
      <p:sp>
        <p:nvSpPr>
          <p:cNvPr id="494" name="Shape 494"/>
          <p:cNvSpPr/>
          <p:nvPr/>
        </p:nvSpPr>
        <p:spPr>
          <a:xfrm>
            <a:off x="5020887" y="2601883"/>
            <a:ext cx="166255" cy="99001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5328457" y="2961700"/>
            <a:ext cx="230262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Dohvaćanje poruka</a:t>
            </a:r>
          </a:p>
        </p:txBody>
      </p:sp>
      <p:sp>
        <p:nvSpPr>
          <p:cNvPr id="496" name="Shape 496"/>
          <p:cNvSpPr/>
          <p:nvPr/>
        </p:nvSpPr>
        <p:spPr>
          <a:xfrm>
            <a:off x="4591396" y="3762812"/>
            <a:ext cx="63730" cy="152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4753376" y="3663862"/>
            <a:ext cx="230262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Slanje poruka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446103" y="4023678"/>
            <a:ext cx="4221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hr-H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Označava poruku kao pročitanu</a:t>
            </a:r>
          </a:p>
        </p:txBody>
      </p:sp>
      <p:sp>
        <p:nvSpPr>
          <p:cNvPr id="499" name="Shape 499"/>
          <p:cNvSpPr/>
          <p:nvPr/>
        </p:nvSpPr>
        <p:spPr>
          <a:xfrm>
            <a:off x="5264726" y="4132144"/>
            <a:ext cx="63730" cy="152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Alternativni način implementacije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socket.io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Problemi sa spajanjem s Passportom -&gt; MemoryStore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Moguće rješenje: paralelno održavanje sjednica za chat i ostatak mreže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Komplicira postojeći kod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je jednostavniji ☺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Tehnologije i alati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829733" y="2388530"/>
            <a:ext cx="8596668" cy="1592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Studio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29725" y="3523225"/>
            <a:ext cx="8596800" cy="16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web-backend: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node-js, javascript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 web application framework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ORM : bookshelf</a:t>
            </a:r>
          </a:p>
          <a:p>
            <a:pPr marL="742950" marR="0" lvl="1" indent="-306069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Passport: povezivanje sjednica s modelima korisnika</a:t>
            </a:r>
          </a:p>
          <a:p>
            <a:pPr marL="742950" marR="0" lvl="1" indent="-306069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GraphicsMagick: pretvorba slika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829733" y="1270000"/>
            <a:ext cx="9632426" cy="1439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web-frontend: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HTML, CSS, </a:t>
            </a: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</a:t>
            </a: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&amp; jQuery</a:t>
            </a:r>
          </a:p>
          <a:p>
            <a:pPr marL="1371600" marR="0" lvl="2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</a:pP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EJS view engine, Magnific Popup, page.js router, doT.js client view engine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</a:pP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7250" y="5750100"/>
            <a:ext cx="8596800" cy="9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530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hr-H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komunikacija sa serverom:</a:t>
            </a:r>
          </a:p>
          <a:p>
            <a:pPr marL="742950" marR="0" lvl="1" indent="-3060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i post zahtjevi i ajax zahtjevi prema predefiniranom apiju</a:t>
            </a:r>
          </a:p>
          <a:p>
            <a:pPr marL="742950" marR="0" lvl="1" indent="-3060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razmjenjuju se JSON strukture podataka (ajax) ili EJS viewovi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</a:t>
            </a:r>
          </a:p>
        </p:txBody>
      </p:sp>
      <p:pic>
        <p:nvPicPr>
          <p:cNvPr id="520" name="Shape 5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75899" y="1127495"/>
            <a:ext cx="7891850" cy="879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50810"/>
            <a:ext cx="12192000" cy="700881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/>
              <a:t>ANDROID APLIKACIJA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hr-HR" sz="7200" dirty="0">
              <a:solidFill>
                <a:schemeClr val="accent4"/>
              </a:solidFill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4" y="620688"/>
            <a:ext cx="5513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Vuki\Desktop\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7488" y="1196752"/>
            <a:ext cx="6305193" cy="56612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472" y="548680"/>
            <a:ext cx="7272808" cy="678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Retrofit2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Retrofit retrofit = </a:t>
            </a:r>
            <a:r>
              <a:rPr lang="hr-HR" b="1" dirty="0" smtClean="0"/>
              <a:t>new </a:t>
            </a:r>
            <a:r>
              <a:rPr lang="hr-HR" dirty="0" smtClean="0"/>
              <a:t>Retrofit.Builder()</a:t>
            </a:r>
            <a:r>
              <a:rPr lang="hr-HR" i="1" dirty="0" smtClean="0"/>
              <a:t/>
            </a:r>
            <a:br>
              <a:rPr lang="hr-HR" i="1" dirty="0" smtClean="0"/>
            </a:br>
            <a:r>
              <a:rPr lang="hr-HR" i="1" dirty="0" smtClean="0"/>
              <a:t>        </a:t>
            </a:r>
            <a:r>
              <a:rPr lang="hr-HR" dirty="0" smtClean="0"/>
              <a:t>...</a:t>
            </a:r>
            <a:br>
              <a:rPr lang="hr-HR" dirty="0" smtClean="0"/>
            </a:br>
            <a:r>
              <a:rPr lang="hr-HR" dirty="0" smtClean="0"/>
              <a:t>        .baseUrl(</a:t>
            </a:r>
            <a:r>
              <a:rPr lang="hr-HR" b="1" i="1" dirty="0" smtClean="0"/>
              <a:t>BASE_URL</a:t>
            </a:r>
            <a:r>
              <a:rPr lang="hr-HR" dirty="0" smtClean="0"/>
              <a:t>)</a:t>
            </a:r>
            <a:br>
              <a:rPr lang="hr-HR" dirty="0" smtClean="0"/>
            </a:br>
            <a:r>
              <a:rPr lang="hr-HR" dirty="0" smtClean="0"/>
              <a:t>        .. </a:t>
            </a:r>
            <a:br>
              <a:rPr lang="hr-HR" dirty="0" smtClean="0"/>
            </a:br>
            <a:r>
              <a:rPr lang="hr-HR" dirty="0" smtClean="0"/>
              <a:t>.build();</a:t>
            </a:r>
            <a:br>
              <a:rPr lang="hr-HR" dirty="0" smtClean="0"/>
            </a:br>
            <a:r>
              <a:rPr lang="hr-HR" b="1" dirty="0" smtClean="0"/>
              <a:t>service </a:t>
            </a:r>
            <a:r>
              <a:rPr lang="hr-HR" dirty="0" smtClean="0"/>
              <a:t>= retrofit.create(ApiManagerService.</a:t>
            </a:r>
            <a:r>
              <a:rPr lang="hr-HR" b="1" dirty="0" smtClean="0"/>
              <a:t>class</a:t>
            </a:r>
            <a:r>
              <a:rPr lang="hr-HR" dirty="0" smtClean="0"/>
              <a:t>);</a:t>
            </a:r>
          </a:p>
          <a:p>
            <a:endParaRPr lang="hr-HR" dirty="0" smtClean="0"/>
          </a:p>
          <a:p>
            <a:r>
              <a:rPr lang="hr-HR" dirty="0" smtClean="0"/>
              <a:t>@GET(</a:t>
            </a:r>
            <a:r>
              <a:rPr lang="hr-HR" b="1" dirty="0" smtClean="0"/>
              <a:t>"api/isUsernameAvailable"</a:t>
            </a:r>
            <a:r>
              <a:rPr lang="hr-HR" dirty="0" smtClean="0"/>
              <a:t>)</a:t>
            </a:r>
            <a:br>
              <a:rPr lang="hr-HR" dirty="0" smtClean="0"/>
            </a:br>
            <a:r>
              <a:rPr lang="hr-HR" dirty="0" smtClean="0"/>
              <a:t>Call&lt;Boolean&gt; getIsUsernameAvailable(IsUsernameAvailable username);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@GET(</a:t>
            </a:r>
            <a:r>
              <a:rPr lang="hr-HR" b="1" dirty="0" smtClean="0"/>
              <a:t>"api/isEmailAvailable"</a:t>
            </a:r>
            <a:r>
              <a:rPr lang="hr-HR" dirty="0" smtClean="0"/>
              <a:t>)</a:t>
            </a:r>
            <a:br>
              <a:rPr lang="hr-HR" dirty="0" smtClean="0"/>
            </a:br>
            <a:r>
              <a:rPr lang="hr-HR" dirty="0" smtClean="0"/>
              <a:t>Call&lt;Boolean&gt; getIsEmailAvailable(IsEmailAvailable email);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endParaRPr lang="hr-HR" dirty="0"/>
          </a:p>
        </p:txBody>
      </p:sp>
      <p:pic>
        <p:nvPicPr>
          <p:cNvPr id="4" name="Picture 2" descr="C:\Users\Vuki\Desktop\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Login i registracija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logi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1700808"/>
            <a:ext cx="294433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Vuki\Pictures\Apps\Bubbles\registracij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936" y="1700808"/>
            <a:ext cx="309634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Vuki\Desktop\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Stvaranje korisničkog računa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45776" y="1930400"/>
            <a:ext cx="8596668" cy="1877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korisnik upisuje podatke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podaci računa - obavezni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osobni podaci - opcionalni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482071" y="4204769"/>
            <a:ext cx="8596668" cy="13291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podaci se provjeravaju na poslužitelju: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dostupnost korisničkog imena i emaila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formati podataka (korisničko ime, email, lozinka)</a:t>
            </a: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400" b="0" i="1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Home feed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home fee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772816"/>
            <a:ext cx="324036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Home feed/mogućnosti 1/2 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write pos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1700808"/>
            <a:ext cx="316835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Vuki\Pictures\Apps\Bubbles\slika full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3872" y="1700808"/>
            <a:ext cx="324036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Vuki\Desktop\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Home feed/mogućnosti </a:t>
            </a:r>
            <a:r>
              <a:rPr lang="hr-HR" dirty="0" smtClean="0"/>
              <a:t>2/2 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3140968"/>
            <a:ext cx="396044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Vuki\Pictures\Apps\Bubbles\commen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904" y="1772816"/>
            <a:ext cx="2952328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Vuki\Desktop\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Friends wall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friends wal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556792"/>
            <a:ext cx="324036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User wall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 descr="C:\Users\Vuki\Pictures\Apps\Bubbles\user wal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84784"/>
            <a:ext cx="331236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User wall - photos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12476082_10208549925808469_1657843380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556792"/>
            <a:ext cx="324036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Vuki\Pictures\Apps\Bubbles\galerija ful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9896" y="1556792"/>
            <a:ext cx="3384376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Vuki\Desktop\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Add new friend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dodaj frend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844824"/>
            <a:ext cx="3168352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Search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search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1772816"/>
            <a:ext cx="302433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Navigation view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C:\Users\Vuki\Pictures\Apps\Bubbles\navigation view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1700808"/>
            <a:ext cx="324036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Vuki\Desktop\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688"/>
            <a:ext cx="771487" cy="692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376" y="1009555"/>
            <a:ext cx="8352928" cy="584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933332" cy="66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1421" y="0"/>
            <a:ext cx="3733431" cy="70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Literatura</a:t>
            </a:r>
          </a:p>
        </p:txBody>
      </p:sp>
      <p:pic>
        <p:nvPicPr>
          <p:cNvPr id="539" name="Shape 5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2039903"/>
            <a:ext cx="9314985" cy="481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77333" y="231699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nakon uspješne registracije poslužitelj šalje email korisniku za potvrdu računa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izvorišna email adresa: </a:t>
            </a:r>
            <a:r>
              <a:rPr lang="hr-HR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bubbles.notification@gmail.com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potvrdom računa, račun korisnika postaje aktivan</a:t>
            </a: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400" b="0" i="1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45973"/>
            <a:ext cx="14938954" cy="61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64512" y="3309017"/>
            <a:ext cx="10300163" cy="252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528" y="258578"/>
            <a:ext cx="8975491" cy="296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hr-H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Prijava u korisnički račun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910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korisnik unosi podatke za prijavu: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hr-HR" sz="16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korisničko ime (username) i password (lozinka)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2818955" y="3934451"/>
            <a:ext cx="8596668" cy="1436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hr-H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poslužitelj autentificira korisnika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9" name="Shape 3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3731" y="130626"/>
            <a:ext cx="3832079" cy="645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5066" y="241484"/>
            <a:ext cx="5168817" cy="6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s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647</Words>
  <Application>Microsoft Office PowerPoint</Application>
  <PresentationFormat>Custom</PresentationFormat>
  <Paragraphs>174</Paragraphs>
  <Slides>50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Facet</vt:lpstr>
      <vt:lpstr>Faseta</vt:lpstr>
      <vt:lpstr>Bubbles</vt:lpstr>
      <vt:lpstr>Opis društvene mreže</vt:lpstr>
      <vt:lpstr>Slide 3</vt:lpstr>
      <vt:lpstr>Stvaranje korisničkog računa</vt:lpstr>
      <vt:lpstr>Slide 5</vt:lpstr>
      <vt:lpstr>Slide 6</vt:lpstr>
      <vt:lpstr>Slide 7</vt:lpstr>
      <vt:lpstr>Prijava u korisnički račun</vt:lpstr>
      <vt:lpstr>Slide 9</vt:lpstr>
      <vt:lpstr>Slide 10</vt:lpstr>
      <vt:lpstr>Naslovna stranica</vt:lpstr>
      <vt:lpstr>Glavni izbornik (Main navbar) </vt:lpstr>
      <vt:lpstr>Prikaz sadržaja, Like, Dislike, Comment </vt:lpstr>
      <vt:lpstr>Slide 14</vt:lpstr>
      <vt:lpstr>Sadržaj</vt:lpstr>
      <vt:lpstr>Pretvorba slika</vt:lpstr>
      <vt:lpstr>Graphics Magick instalacija</vt:lpstr>
      <vt:lpstr>Stvaranje sadržaja</vt:lpstr>
      <vt:lpstr>Objavljivanje postova</vt:lpstr>
      <vt:lpstr>Stvaranje/Uređivanje slika</vt:lpstr>
      <vt:lpstr>Stvaranje mjehurića</vt:lpstr>
      <vt:lpstr>Pretraga</vt:lpstr>
      <vt:lpstr>Pretraživanje</vt:lpstr>
      <vt:lpstr>Pretraživanje-primjer</vt:lpstr>
      <vt:lpstr>Pretraživanje-primjer contd.</vt:lpstr>
      <vt:lpstr>Stranica profila</vt:lpstr>
      <vt:lpstr>Tabovi</vt:lpstr>
      <vt:lpstr>Slide 28</vt:lpstr>
      <vt:lpstr>Edit profil, Manage Account</vt:lpstr>
      <vt:lpstr>Inbox</vt:lpstr>
      <vt:lpstr>Poruke</vt:lpstr>
      <vt:lpstr>Alternativni način implementacije</vt:lpstr>
      <vt:lpstr>Tehnologije i alati</vt:lpstr>
      <vt:lpstr>REST API</vt:lpstr>
      <vt:lpstr>Slide 35</vt:lpstr>
      <vt:lpstr>ANDROID APLIKACIJA</vt:lpstr>
      <vt:lpstr>Slide 37</vt:lpstr>
      <vt:lpstr>Retrofit2</vt:lpstr>
      <vt:lpstr>Login i registracija</vt:lpstr>
      <vt:lpstr>Home feed</vt:lpstr>
      <vt:lpstr>Home feed/mogućnosti 1/2 </vt:lpstr>
      <vt:lpstr>Home feed/mogućnosti 2/2 </vt:lpstr>
      <vt:lpstr>Friends wall</vt:lpstr>
      <vt:lpstr>User wall</vt:lpstr>
      <vt:lpstr>User wall - photos</vt:lpstr>
      <vt:lpstr>Add new friend</vt:lpstr>
      <vt:lpstr>Search</vt:lpstr>
      <vt:lpstr>Navigation view</vt:lpstr>
      <vt:lpstr>Slide 49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</dc:title>
  <cp:lastModifiedBy>Vuki</cp:lastModifiedBy>
  <cp:revision>5</cp:revision>
  <dcterms:modified xsi:type="dcterms:W3CDTF">2016-01-21T07:17:45Z</dcterms:modified>
</cp:coreProperties>
</file>