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261" r:id="rId4"/>
    <p:sldId id="262" r:id="rId5"/>
    <p:sldId id="281" r:id="rId6"/>
    <p:sldId id="263" r:id="rId7"/>
    <p:sldId id="264" r:id="rId8"/>
    <p:sldId id="282" r:id="rId9"/>
    <p:sldId id="266" r:id="rId10"/>
    <p:sldId id="276" r:id="rId11"/>
    <p:sldId id="268" r:id="rId12"/>
    <p:sldId id="265" r:id="rId13"/>
    <p:sldId id="277" r:id="rId14"/>
    <p:sldId id="270" r:id="rId15"/>
    <p:sldId id="278" r:id="rId16"/>
    <p:sldId id="284" r:id="rId17"/>
    <p:sldId id="285" r:id="rId18"/>
    <p:sldId id="279" r:id="rId19"/>
    <p:sldId id="286" r:id="rId20"/>
    <p:sldId id="287" r:id="rId21"/>
    <p:sldId id="288" r:id="rId22"/>
    <p:sldId id="289" r:id="rId23"/>
    <p:sldId id="290" r:id="rId24"/>
    <p:sldId id="280" r:id="rId25"/>
    <p:sldId id="283" r:id="rId26"/>
    <p:sldId id="292" r:id="rId27"/>
    <p:sldId id="293" r:id="rId2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5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1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39031-0BF2-42EE-A111-32E398F72642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75E5-45CD-4749-AE27-5E18A8CD129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996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33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084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64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89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416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881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02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42" y="403226"/>
            <a:ext cx="1449457" cy="402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09" y="2979738"/>
            <a:ext cx="10843591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294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78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10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834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09" y="365126"/>
            <a:ext cx="1084359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09" y="1457739"/>
            <a:ext cx="10843591" cy="471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5F5-AA5A-4391-A49E-03B177C59B30}" type="datetimeFigureOut">
              <a:rPr lang="hr-HR" smtClean="0"/>
              <a:t>13.5.2016.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871" y="365125"/>
            <a:ext cx="85725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11" y="2763078"/>
            <a:ext cx="3022750" cy="409492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FF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tom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Osnove JavaScripta</a:t>
            </a:r>
          </a:p>
        </p:txBody>
      </p:sp>
    </p:spTree>
    <p:extLst>
      <p:ext uri="{BB962C8B-B14F-4D97-AF65-F5344CB8AC3E}">
        <p14:creationId xmlns:p14="http://schemas.microsoft.com/office/powerpoint/2010/main" val="253368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</a:t>
            </a:r>
            <a:r>
              <a:rPr lang="en-US" dirty="0"/>
              <a:t>(</a:t>
            </a:r>
            <a:r>
              <a:rPr lang="hr-HR" dirty="0"/>
              <a:t>1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631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Definirati funkciju </a:t>
            </a:r>
            <a:r>
              <a:rPr lang="en-US" dirty="0" err="1">
                <a:solidFill>
                  <a:schemeClr val="accent6"/>
                </a:solidFill>
              </a:rPr>
              <a:t>numReverse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Prima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x</a:t>
            </a:r>
            <a:r>
              <a:rPr lang="en-US" dirty="0"/>
              <a:t>,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hr-HR" dirty="0"/>
              <a:t>vraća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/>
              <a:t>znamenke</a:t>
            </a:r>
            <a:r>
              <a:rPr lang="en-US" dirty="0"/>
              <a:t> u </a:t>
            </a:r>
            <a:r>
              <a:rPr lang="hr-HR" dirty="0"/>
              <a:t>zrcalnom redoslijedu</a:t>
            </a:r>
          </a:p>
          <a:p>
            <a:pPr lvl="1"/>
            <a:endParaRPr lang="hr-HR" dirty="0"/>
          </a:p>
          <a:p>
            <a:pPr lvl="1"/>
            <a:r>
              <a:rPr lang="hr-HR" dirty="0">
                <a:solidFill>
                  <a:srgbClr val="00B050"/>
                </a:solidFill>
              </a:rPr>
              <a:t>numReverse(123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== 4321</a:t>
            </a:r>
          </a:p>
          <a:p>
            <a:pPr lvl="1"/>
            <a:r>
              <a:rPr lang="en-US" u="sng" dirty="0"/>
              <a:t>Hint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-&gt; string</a:t>
            </a:r>
            <a:r>
              <a:rPr lang="hr-HR" dirty="0"/>
              <a:t> -</a:t>
            </a:r>
            <a:r>
              <a:rPr lang="en-US" dirty="0"/>
              <a:t>&gt; char list -&gt; reverse... pa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fleksibilniji</a:t>
            </a:r>
            <a:r>
              <a:rPr lang="en-US" dirty="0"/>
              <a:t> </a:t>
            </a:r>
            <a:r>
              <a:rPr lang="en-US" dirty="0" err="1"/>
              <a:t>malo</a:t>
            </a:r>
            <a:r>
              <a:rPr lang="en-US" dirty="0"/>
              <a:t> </a:t>
            </a:r>
          </a:p>
          <a:p>
            <a:pPr lvl="1"/>
            <a:endParaRPr lang="hr-HR" dirty="0"/>
          </a:p>
          <a:p>
            <a:endParaRPr lang="en-US" dirty="0"/>
          </a:p>
          <a:p>
            <a:r>
              <a:rPr lang="hr-HR" dirty="0"/>
              <a:t>Definirati funkciju </a:t>
            </a:r>
            <a:r>
              <a:rPr lang="en-US" dirty="0">
                <a:solidFill>
                  <a:schemeClr val="accent6"/>
                </a:solidFill>
              </a:rPr>
              <a:t>fact</a:t>
            </a:r>
            <a:r>
              <a:rPr lang="hr-HR" dirty="0"/>
              <a:t> </a:t>
            </a:r>
          </a:p>
          <a:p>
            <a:pPr lvl="1"/>
            <a:r>
              <a:rPr lang="hr-HR" dirty="0"/>
              <a:t>Prima </a:t>
            </a:r>
            <a:r>
              <a:rPr lang="hr-HR" u="sng" dirty="0"/>
              <a:t>pozitivan</a:t>
            </a:r>
            <a:r>
              <a:rPr lang="hr-HR" dirty="0"/>
              <a:t> broj </a:t>
            </a:r>
            <a:r>
              <a:rPr lang="hr-HR" dirty="0">
                <a:solidFill>
                  <a:schemeClr val="accent6"/>
                </a:solidFill>
              </a:rPr>
              <a:t>x</a:t>
            </a:r>
            <a:r>
              <a:rPr lang="hr-HR" dirty="0"/>
              <a:t>,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računa i vraća vrijednost </a:t>
            </a:r>
            <a:r>
              <a:rPr lang="hr-HR" dirty="0">
                <a:solidFill>
                  <a:schemeClr val="accent6"/>
                </a:solidFill>
              </a:rPr>
              <a:t>x!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Probajte funkciju implementirati rekurzivno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fact(0) == 1; fact(1) == 1; fact(5) == 120; fact(-20) == </a:t>
            </a:r>
            <a:r>
              <a:rPr lang="en-US" dirty="0" err="1">
                <a:solidFill>
                  <a:srgbClr val="00B050"/>
                </a:solidFill>
              </a:rPr>
              <a:t>NaN</a:t>
            </a:r>
            <a:endParaRPr lang="hr-HR" dirty="0">
              <a:solidFill>
                <a:srgbClr val="00B050"/>
              </a:solidFill>
            </a:endParaRP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184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Omogu</a:t>
            </a:r>
            <a:r>
              <a:rPr lang="hr-HR" dirty="0"/>
              <a:t>ćen nam je pristup</a:t>
            </a:r>
            <a:r>
              <a:rPr lang="en-US" dirty="0"/>
              <a:t> </a:t>
            </a:r>
            <a:r>
              <a:rPr lang="en-US" dirty="0" err="1"/>
              <a:t>varijablama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hr-HR" dirty="0"/>
              <a:t>što su definirane</a:t>
            </a:r>
            <a:endParaRPr lang="en-US" dirty="0"/>
          </a:p>
          <a:p>
            <a:r>
              <a:rPr lang="hr-HR" dirty="0"/>
              <a:t>Prevođenje se odvija u dva koraka</a:t>
            </a:r>
          </a:p>
          <a:p>
            <a:pPr lvl="1"/>
            <a:r>
              <a:rPr lang="hr-HR" dirty="0"/>
              <a:t>1. korak - interpreter skenira deklaracije</a:t>
            </a:r>
          </a:p>
          <a:p>
            <a:pPr lvl="1"/>
            <a:r>
              <a:rPr lang="hr-HR" dirty="0"/>
              <a:t>2. korak - izvršava kod (svijestan deklaracija pokupljenih u prvom koraku)</a:t>
            </a:r>
          </a:p>
          <a:p>
            <a:pPr lvl="1"/>
            <a:endParaRPr lang="hr-HR" dirty="0"/>
          </a:p>
          <a:p>
            <a:r>
              <a:rPr lang="hr-HR" dirty="0"/>
              <a:t>Dobro je znati za ovo svojstvo, nije dobro oslanjati se na njega</a:t>
            </a:r>
          </a:p>
          <a:p>
            <a:pPr lvl="1"/>
            <a:r>
              <a:rPr lang="hr-HR" dirty="0"/>
              <a:t>Može biti zbunjujuće</a:t>
            </a:r>
            <a:r>
              <a:rPr lang="en-US" dirty="0"/>
              <a:t>, </a:t>
            </a:r>
            <a:r>
              <a:rPr lang="en-US" dirty="0" err="1"/>
              <a:t>lako</a:t>
            </a:r>
            <a:r>
              <a:rPr lang="en-US" dirty="0"/>
              <a:t> </a:t>
            </a:r>
            <a:r>
              <a:rPr lang="en-US" dirty="0" err="1"/>
              <a:t>pogrije</a:t>
            </a:r>
            <a:r>
              <a:rPr lang="hr-HR" dirty="0"/>
              <a:t>šiti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0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Polja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523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Definirati funkciju </a:t>
            </a:r>
            <a:r>
              <a:rPr lang="en-US" dirty="0" err="1">
                <a:solidFill>
                  <a:schemeClr val="accent6"/>
                </a:solidFill>
              </a:rPr>
              <a:t>cloneArray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Prima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array</a:t>
            </a:r>
            <a:r>
              <a:rPr lang="en-US" dirty="0"/>
              <a:t>,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hr-HR" dirty="0"/>
              <a:t>vraća</a:t>
            </a:r>
            <a:r>
              <a:rPr lang="en-US" dirty="0"/>
              <a:t> </a:t>
            </a:r>
            <a:r>
              <a:rPr lang="en-US" dirty="0" err="1"/>
              <a:t>njegovu</a:t>
            </a:r>
            <a:r>
              <a:rPr lang="en-US" dirty="0"/>
              <a:t> </a:t>
            </a:r>
            <a:r>
              <a:rPr lang="en-US" dirty="0" err="1"/>
              <a:t>kopiju</a:t>
            </a:r>
            <a:endParaRPr lang="en-US" dirty="0"/>
          </a:p>
          <a:p>
            <a:pPr lvl="1"/>
            <a:r>
              <a:rPr lang="en-US" dirty="0"/>
              <a:t>U </a:t>
            </a:r>
            <a:r>
              <a:rPr lang="en-US" dirty="0" err="1"/>
              <a:t>slu</a:t>
            </a:r>
            <a:r>
              <a:rPr lang="hr-HR" dirty="0"/>
              <a:t>čaju da se nije predalo polje, baciti grešku</a:t>
            </a:r>
          </a:p>
          <a:p>
            <a:pPr lvl="1"/>
            <a:endParaRPr lang="hr-HR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clone</a:t>
            </a:r>
            <a:r>
              <a:rPr lang="hr-HR" dirty="0">
                <a:solidFill>
                  <a:srgbClr val="00B050"/>
                </a:solidFill>
              </a:rPr>
              <a:t>Array(</a:t>
            </a:r>
            <a:r>
              <a:rPr lang="en-US" dirty="0">
                <a:solidFill>
                  <a:srgbClr val="00B050"/>
                </a:solidFill>
              </a:rPr>
              <a:t>[1,2,3,4]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vra</a:t>
            </a:r>
            <a:r>
              <a:rPr lang="hr-HR" dirty="0">
                <a:solidFill>
                  <a:srgbClr val="00B050"/>
                </a:solidFill>
              </a:rPr>
              <a:t>ća novo polje </a:t>
            </a:r>
            <a:r>
              <a:rPr lang="en-US" dirty="0">
                <a:solidFill>
                  <a:srgbClr val="00B050"/>
                </a:solidFill>
              </a:rPr>
              <a:t>[1,2,3,4]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clone</a:t>
            </a:r>
            <a:r>
              <a:rPr lang="hr-HR" dirty="0">
                <a:solidFill>
                  <a:srgbClr val="00B050"/>
                </a:solidFill>
              </a:rPr>
              <a:t>Array(</a:t>
            </a:r>
            <a:r>
              <a:rPr lang="en-US" dirty="0">
                <a:solidFill>
                  <a:srgbClr val="00B050"/>
                </a:solidFill>
              </a:rPr>
              <a:t>"test"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baca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gre</a:t>
            </a:r>
            <a:r>
              <a:rPr lang="hr-HR" dirty="0">
                <a:solidFill>
                  <a:srgbClr val="00B050"/>
                </a:solidFill>
              </a:rPr>
              <a:t>šku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Definirati funkciju </a:t>
            </a:r>
            <a:r>
              <a:rPr lang="hr-HR" dirty="0">
                <a:solidFill>
                  <a:schemeClr val="accent6"/>
                </a:solidFill>
              </a:rPr>
              <a:t>sortArray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Prima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array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i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funkciju usporedbe</a:t>
            </a:r>
            <a:r>
              <a:rPr lang="hr-HR" dirty="0">
                <a:solidFill>
                  <a:schemeClr val="accent6"/>
                </a:solidFill>
              </a:rPr>
              <a:t> cmp</a:t>
            </a:r>
            <a:r>
              <a:rPr lang="en-US" dirty="0"/>
              <a:t>,</a:t>
            </a:r>
            <a:r>
              <a:rPr lang="hr-HR" dirty="0"/>
              <a:t> 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hr-HR" dirty="0"/>
              <a:t>vraća</a:t>
            </a:r>
            <a:r>
              <a:rPr lang="en-US" dirty="0"/>
              <a:t> novo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err="1"/>
              <a:t>sortirano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hr-HR" dirty="0"/>
              <a:t> toj funkciji.</a:t>
            </a:r>
            <a:endParaRPr lang="en-US" dirty="0"/>
          </a:p>
          <a:p>
            <a:pPr lvl="1"/>
            <a:r>
              <a:rPr lang="en-US" dirty="0"/>
              <a:t>ne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"sort"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poljem</a:t>
            </a:r>
            <a:r>
              <a:rPr lang="en-US" dirty="0"/>
              <a:t> :)</a:t>
            </a:r>
          </a:p>
          <a:p>
            <a:pPr lvl="1"/>
            <a:r>
              <a:rPr lang="en-US" dirty="0"/>
              <a:t>ne </a:t>
            </a:r>
            <a:r>
              <a:rPr lang="en-US" dirty="0" err="1"/>
              <a:t>mijenjati</a:t>
            </a:r>
            <a:r>
              <a:rPr lang="en-US" dirty="0"/>
              <a:t> </a:t>
            </a:r>
            <a:r>
              <a:rPr lang="en-US" dirty="0" err="1"/>
              <a:t>originalno</a:t>
            </a:r>
            <a:r>
              <a:rPr lang="en-US" dirty="0"/>
              <a:t> </a:t>
            </a:r>
            <a:r>
              <a:rPr lang="en-US" dirty="0" err="1"/>
              <a:t>polje</a:t>
            </a:r>
            <a:r>
              <a:rPr lang="en-US" dirty="0"/>
              <a:t> (</a:t>
            </a:r>
            <a:r>
              <a:rPr lang="en-US" dirty="0" err="1"/>
              <a:t>iskoristite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prethodnog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)</a:t>
            </a:r>
          </a:p>
          <a:p>
            <a:pPr lvl="1"/>
            <a:endParaRPr lang="hr-HR" dirty="0"/>
          </a:p>
          <a:p>
            <a:pPr lvl="1"/>
            <a:r>
              <a:rPr lang="hr-HR" dirty="0">
                <a:solidFill>
                  <a:srgbClr val="00B050"/>
                </a:solidFill>
              </a:rPr>
              <a:t>sortArray (</a:t>
            </a:r>
            <a:r>
              <a:rPr lang="en-US" dirty="0">
                <a:solidFill>
                  <a:srgbClr val="00B050"/>
                </a:solidFill>
              </a:rPr>
              <a:t>[4,3,2,1], function(v1,v2){ return v1-v2; } 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vra</a:t>
            </a:r>
            <a:r>
              <a:rPr lang="hr-HR" dirty="0">
                <a:solidFill>
                  <a:srgbClr val="00B050"/>
                </a:solidFill>
              </a:rPr>
              <a:t>ća novo polje </a:t>
            </a:r>
            <a:r>
              <a:rPr lang="en-US" dirty="0">
                <a:solidFill>
                  <a:srgbClr val="00B050"/>
                </a:solidFill>
              </a:rPr>
              <a:t>[1,2,3,4]</a:t>
            </a:r>
            <a:endParaRPr lang="hr-HR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Definirati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removeSmallest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/>
              <a:t>Funkcija</a:t>
            </a:r>
            <a:r>
              <a:rPr lang="en-US" dirty="0"/>
              <a:t> mi</a:t>
            </a:r>
            <a:r>
              <a:rPr lang="hr-HR" dirty="0"/>
              <a:t>če najmanju vrijednost iz zadanog polja bez da dira poredak preostalih vrijednosti</a:t>
            </a:r>
          </a:p>
          <a:p>
            <a:pPr lvl="1"/>
            <a:r>
              <a:rPr lang="hr-HR" dirty="0">
                <a:solidFill>
                  <a:srgbClr val="00B050"/>
                </a:solidFill>
              </a:rPr>
              <a:t>removeSmallest([5,3,2,1,4]) = [5,3,2,4] </a:t>
            </a:r>
            <a:br>
              <a:rPr lang="hr-HR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28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Globalni i funkcijski prostori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068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Globalni prostor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Drži sve članove koji nisu definirani unutar funkcija</a:t>
            </a:r>
          </a:p>
          <a:p>
            <a:pPr lvl="1"/>
            <a:r>
              <a:rPr lang="hr-HR" dirty="0">
                <a:solidFill>
                  <a:schemeClr val="accent6"/>
                </a:solidFill>
              </a:rPr>
              <a:t>window</a:t>
            </a:r>
            <a:r>
              <a:rPr lang="hr-HR" dirty="0"/>
              <a:t> objekt (browseri) odnosno </a:t>
            </a:r>
            <a:r>
              <a:rPr lang="hr-HR" dirty="0">
                <a:solidFill>
                  <a:schemeClr val="accent6"/>
                </a:solidFill>
              </a:rPr>
              <a:t>global</a:t>
            </a:r>
            <a:r>
              <a:rPr lang="hr-HR" dirty="0"/>
              <a:t> objekt (nodejs)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Ako ne deklariramo varijablu, JS ju asocira uz globalni prostor imena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(bez </a:t>
            </a:r>
            <a:r>
              <a:rPr lang="en-US" dirty="0" err="1"/>
              <a:t>obzira</a:t>
            </a:r>
            <a:r>
              <a:rPr lang="en-US" dirty="0"/>
              <a:t> bio on u </a:t>
            </a:r>
            <a:r>
              <a:rPr lang="en-US" dirty="0" err="1"/>
              <a:t>funkciji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ne)</a:t>
            </a:r>
          </a:p>
          <a:p>
            <a:endParaRPr lang="en-US" dirty="0"/>
          </a:p>
          <a:p>
            <a:r>
              <a:rPr lang="en-US" dirty="0"/>
              <a:t>use strict</a:t>
            </a:r>
          </a:p>
        </p:txBody>
      </p:sp>
    </p:spTree>
    <p:extLst>
      <p:ext uri="{BB962C8B-B14F-4D97-AF65-F5344CB8AC3E}">
        <p14:creationId xmlns:p14="http://schemas.microsoft.com/office/powerpoint/2010/main" val="326781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Funkcijski</a:t>
            </a:r>
            <a:r>
              <a:rPr lang="hr-HR" dirty="0"/>
              <a:t> prostor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Funkcije dolaze sa svojim prostorom</a:t>
            </a:r>
          </a:p>
          <a:p>
            <a:r>
              <a:rPr lang="hr-HR" dirty="0"/>
              <a:t>Varijable definirane unutar ovog prostora neće biti vidljive izvan funkcije</a:t>
            </a:r>
          </a:p>
          <a:p>
            <a:pPr lvl="1"/>
            <a:r>
              <a:rPr lang="hr-HR" dirty="0"/>
              <a:t>Očekivano ponašanje</a:t>
            </a:r>
          </a:p>
          <a:p>
            <a:endParaRPr lang="hr-HR" dirty="0"/>
          </a:p>
          <a:p>
            <a:r>
              <a:rPr lang="hr-HR" dirty="0"/>
              <a:t>Prilikom pristupa varijabli, ona se traži u:</a:t>
            </a:r>
          </a:p>
          <a:p>
            <a:pPr lvl="1"/>
            <a:r>
              <a:rPr lang="hr-HR" dirty="0"/>
              <a:t>Prostoru funkcije gdje se pristupa</a:t>
            </a:r>
          </a:p>
          <a:p>
            <a:pPr lvl="1"/>
            <a:r>
              <a:rPr lang="hr-HR" dirty="0"/>
              <a:t>Prostoru vanjskih funkcija gdje se pristupa</a:t>
            </a:r>
          </a:p>
          <a:p>
            <a:pPr lvl="1"/>
            <a:r>
              <a:rPr lang="hr-HR" dirty="0"/>
              <a:t>Globalnom prostoru</a:t>
            </a:r>
          </a:p>
          <a:p>
            <a:pPr marL="457200" lvl="1" indent="0">
              <a:buNone/>
            </a:pPr>
            <a:endParaRPr lang="hr-H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Objekti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09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Jednostavne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hr-HR" dirty="0"/>
              <a:t>će je kreirati na više</a:t>
            </a:r>
            <a:r>
              <a:rPr lang="en-US" dirty="0"/>
              <a:t> </a:t>
            </a:r>
            <a:r>
              <a:rPr lang="hr-HR" dirty="0"/>
              <a:t>načina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hr-HR" dirty="0"/>
              <a:t>new Object()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Object.create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new Object();</a:t>
            </a:r>
            <a:r>
              <a:rPr lang="hr-HR" sz="2000" dirty="0">
                <a:latin typeface="Consolas" panose="020B0609020204030204" pitchFamily="49" charset="0"/>
              </a:rPr>
              <a:t> ili </a:t>
            </a:r>
            <a:r>
              <a:rPr lang="en-US" sz="2000" dirty="0">
                <a:latin typeface="Consolas" panose="020B0609020204030204" pitchFamily="49" charset="0"/>
              </a:rPr>
              <a:t>{};</a:t>
            </a:r>
            <a:r>
              <a:rPr lang="hr-HR" sz="2000" dirty="0">
                <a:latin typeface="Consolas" panose="020B0609020204030204" pitchFamily="49" charset="0"/>
              </a:rPr>
              <a:t> ili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Object.create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foo.x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1316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najpopularnijih</a:t>
            </a:r>
            <a:r>
              <a:rPr lang="hr-HR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danas</a:t>
            </a:r>
            <a:r>
              <a:rPr lang="hr-HR" dirty="0"/>
              <a:t>	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Zamišljen kao programski jezik weba - uvodi dinamiku u statičnu prirodu web stranica</a:t>
            </a:r>
          </a:p>
          <a:p>
            <a:pPr lvl="1"/>
            <a:r>
              <a:rPr lang="hr-HR" dirty="0"/>
              <a:t>Svi web preglednici znaju interpretirati i izvršiti JavaScript kod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Danas: razvoj mobilnih aplikacija, web poslužitelja...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Svaki</a:t>
            </a:r>
            <a:r>
              <a:rPr lang="hr-HR" dirty="0"/>
              <a:t> JavaScript objekt ima član tipa objekt s nazivom prototype (nije uvijek javno dostupan)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sz="2000" dirty="0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object = </a:t>
            </a:r>
            <a:r>
              <a:rPr lang="en-US" sz="2000" dirty="0" err="1">
                <a:latin typeface="Consolas" panose="020B0609020204030204" pitchFamily="49" charset="0"/>
              </a:rPr>
              <a:t>someObject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object.</a:t>
            </a:r>
            <a:r>
              <a:rPr lang="hr-HR" sz="2000" dirty="0">
                <a:latin typeface="Consolas" panose="020B0609020204030204" pitchFamily="49" charset="0"/>
              </a:rPr>
              <a:t>s</a:t>
            </a:r>
            <a:r>
              <a:rPr lang="en-US" sz="2000" dirty="0" err="1">
                <a:latin typeface="Consolas" panose="020B0609020204030204" pitchFamily="49" charset="0"/>
              </a:rPr>
              <a:t>omeFunction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razlu</a:t>
            </a:r>
            <a:r>
              <a:rPr lang="hr-HR" dirty="0"/>
              <a:t>čivanje poziva metode:</a:t>
            </a:r>
          </a:p>
          <a:p>
            <a:pPr lvl="1"/>
            <a:r>
              <a:rPr lang="hr-HR" dirty="0"/>
              <a:t>object.SomeFunction ?</a:t>
            </a:r>
          </a:p>
          <a:p>
            <a:pPr lvl="1"/>
            <a:r>
              <a:rPr lang="hr-HR" dirty="0"/>
              <a:t>object.prototype.someFunction() ?</a:t>
            </a:r>
          </a:p>
          <a:p>
            <a:pPr lvl="1"/>
            <a:r>
              <a:rPr lang="hr-HR" dirty="0"/>
              <a:t>object.prototype.prototype.someFunction() ?</a:t>
            </a:r>
          </a:p>
          <a:p>
            <a:pPr lvl="1"/>
            <a:r>
              <a:rPr lang="hr-H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502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Zgodno za realizaciju nasljeđivanja (koje nije podržano u </a:t>
            </a:r>
            <a:r>
              <a:rPr lang="en-US" dirty="0"/>
              <a:t>&lt;</a:t>
            </a:r>
            <a:r>
              <a:rPr lang="hr-HR" dirty="0"/>
              <a:t>ES6</a:t>
            </a:r>
            <a:r>
              <a:rPr lang="en-US" dirty="0"/>
              <a:t> JS-u)</a:t>
            </a:r>
          </a:p>
          <a:p>
            <a:endParaRPr lang="en-US" dirty="0"/>
          </a:p>
          <a:p>
            <a:r>
              <a:rPr lang="en-US" dirty="0"/>
              <a:t>Prototype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uvijek</a:t>
            </a:r>
            <a:r>
              <a:rPr lang="en-US" dirty="0"/>
              <a:t> </a:t>
            </a:r>
            <a:r>
              <a:rPr lang="en-US" dirty="0" err="1"/>
              <a:t>javan</a:t>
            </a:r>
            <a:endParaRPr lang="en-US" dirty="0"/>
          </a:p>
          <a:p>
            <a:pPr lvl="1"/>
            <a:r>
              <a:rPr lang="hr-HR" dirty="0"/>
              <a:t>__proto__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014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Konstruktorske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konstruiranje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(</a:t>
            </a:r>
            <a:r>
              <a:rPr lang="hr-HR" dirty="0"/>
              <a:t>prema nekom nacrtu, poput klasa)</a:t>
            </a:r>
            <a:endParaRPr lang="en-US" dirty="0"/>
          </a:p>
          <a:p>
            <a:pPr marL="0" indent="0">
              <a:buNone/>
            </a:pPr>
            <a:r>
              <a:rPr lang="hr-HR" sz="2000" dirty="0">
                <a:latin typeface="Consolas" panose="020B0609020204030204" pitchFamily="49" charset="0"/>
              </a:rPr>
              <a:t>var Student </a:t>
            </a:r>
            <a:r>
              <a:rPr lang="en-US" sz="2000" dirty="0">
                <a:latin typeface="Consolas" panose="020B0609020204030204" pitchFamily="49" charset="0"/>
              </a:rPr>
              <a:t>= function(name){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this.name = name;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pero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new Student("</a:t>
            </a:r>
            <a:r>
              <a:rPr lang="en-US" sz="2000" dirty="0" err="1">
                <a:latin typeface="Consolas" panose="020B0609020204030204" pitchFamily="49" charset="0"/>
              </a:rPr>
              <a:t>pero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  <a:endParaRPr lang="hr-H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r-HR" sz="2000" dirty="0">
              <a:latin typeface="Consolas" panose="020B0609020204030204" pitchFamily="49" charset="0"/>
            </a:endParaRPr>
          </a:p>
          <a:p>
            <a:r>
              <a:rPr lang="hr-HR" dirty="0"/>
              <a:t>New operator:</a:t>
            </a:r>
          </a:p>
          <a:p>
            <a:pPr lvl="1"/>
            <a:r>
              <a:rPr lang="hr-HR" dirty="0"/>
              <a:t>Kreira novi prazan objekt</a:t>
            </a:r>
          </a:p>
          <a:p>
            <a:pPr lvl="1"/>
            <a:r>
              <a:rPr lang="hr-HR" dirty="0"/>
              <a:t>P</a:t>
            </a:r>
            <a:r>
              <a:rPr lang="en-US" dirty="0" err="1"/>
              <a:t>ostavlja</a:t>
            </a:r>
            <a:r>
              <a:rPr lang="en-US" dirty="0"/>
              <a:t> </a:t>
            </a:r>
            <a:r>
              <a:rPr lang="hr-HR" dirty="0">
                <a:solidFill>
                  <a:schemeClr val="accent6"/>
                </a:solidFill>
              </a:rPr>
              <a:t>this</a:t>
            </a:r>
            <a:r>
              <a:rPr lang="hr-HR" dirty="0"/>
              <a:t> Student funkcije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prazni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hr-HR" dirty="0"/>
              <a:t>kt </a:t>
            </a:r>
          </a:p>
          <a:p>
            <a:pPr lvl="1"/>
            <a:r>
              <a:rPr lang="hr-HR" dirty="0"/>
              <a:t>Izvršava funkciju koja puni prazan objekt</a:t>
            </a:r>
          </a:p>
          <a:p>
            <a:pPr lvl="1"/>
            <a:r>
              <a:rPr lang="hr-HR" dirty="0"/>
              <a:t>Postavlja prototype  novoizgrađenog objekta na Student.prototype i vraća ga</a:t>
            </a:r>
          </a:p>
          <a:p>
            <a:pPr marL="0" indent="0">
              <a:buNone/>
            </a:pPr>
            <a:endParaRPr lang="hr-H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Definirati funkciju </a:t>
            </a:r>
            <a:r>
              <a:rPr lang="en-US" dirty="0" err="1">
                <a:solidFill>
                  <a:schemeClr val="accent6"/>
                </a:solidFill>
              </a:rPr>
              <a:t>printObject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Prima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objekt</a:t>
            </a:r>
            <a:r>
              <a:rPr lang="en-US" dirty="0"/>
              <a:t>,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hr-HR" dirty="0"/>
              <a:t>članove</a:t>
            </a:r>
            <a:r>
              <a:rPr lang="en-US" dirty="0"/>
              <a:t> </a:t>
            </a:r>
            <a:r>
              <a:rPr lang="en-US" dirty="0" err="1"/>
              <a:t>uporabom</a:t>
            </a:r>
            <a:r>
              <a:rPr lang="en-US" dirty="0"/>
              <a:t> for </a:t>
            </a:r>
            <a:r>
              <a:rPr lang="en-US" dirty="0" err="1"/>
              <a:t>petlje</a:t>
            </a:r>
            <a:endParaRPr lang="hr-HR" dirty="0"/>
          </a:p>
          <a:p>
            <a:pPr lvl="1"/>
            <a:r>
              <a:rPr lang="hr-HR" dirty="0">
                <a:solidFill>
                  <a:srgbClr val="00B050"/>
                </a:solidFill>
              </a:rPr>
              <a:t>printObject (</a:t>
            </a:r>
            <a:r>
              <a:rPr lang="en-US" dirty="0">
                <a:solidFill>
                  <a:srgbClr val="00B050"/>
                </a:solidFill>
              </a:rPr>
              <a:t>{ x : 0, y: 0 }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 err="1">
                <a:solidFill>
                  <a:srgbClr val="00B050"/>
                </a:solidFill>
              </a:rPr>
              <a:t>ispisuje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konzolu</a:t>
            </a:r>
            <a:r>
              <a:rPr lang="en-US" dirty="0">
                <a:solidFill>
                  <a:srgbClr val="00B050"/>
                </a:solidFill>
              </a:rPr>
              <a:t> { x : 0, y: 0 } 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en-US" dirty="0" err="1"/>
              <a:t>Kreirati</a:t>
            </a:r>
            <a:r>
              <a:rPr lang="hr-HR" dirty="0"/>
              <a:t> JS </a:t>
            </a:r>
            <a:r>
              <a:rPr lang="en-US" dirty="0" err="1"/>
              <a:t>implementaciju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Person </a:t>
            </a:r>
          </a:p>
          <a:p>
            <a:pPr lvl="1"/>
            <a:r>
              <a:rPr lang="en-US" b="1" dirty="0" err="1"/>
              <a:t>Konstruktor</a:t>
            </a:r>
            <a:r>
              <a:rPr lang="en-US" dirty="0"/>
              <a:t> - </a:t>
            </a:r>
            <a:r>
              <a:rPr lang="en-US" dirty="0" err="1"/>
              <a:t>ime</a:t>
            </a:r>
            <a:r>
              <a:rPr lang="en-US" dirty="0"/>
              <a:t>, </a:t>
            </a:r>
            <a:r>
              <a:rPr lang="en-US" dirty="0" err="1"/>
              <a:t>prezime</a:t>
            </a:r>
            <a:r>
              <a:rPr lang="en-US" dirty="0"/>
              <a:t>, datum </a:t>
            </a:r>
            <a:r>
              <a:rPr lang="en-US" dirty="0" err="1"/>
              <a:t>ro</a:t>
            </a:r>
            <a:r>
              <a:rPr lang="hr-HR" dirty="0"/>
              <a:t>đenja</a:t>
            </a:r>
            <a:endParaRPr lang="en-US" dirty="0"/>
          </a:p>
          <a:p>
            <a:pPr lvl="1"/>
            <a:r>
              <a:rPr lang="hr-HR" dirty="0"/>
              <a:t>metoda </a:t>
            </a:r>
            <a:r>
              <a:rPr lang="hr-HR" b="1" dirty="0"/>
              <a:t>getName</a:t>
            </a:r>
            <a:r>
              <a:rPr lang="hr-HR" dirty="0"/>
              <a:t> - vraća puno ime osobe</a:t>
            </a:r>
          </a:p>
          <a:p>
            <a:pPr lvl="1"/>
            <a:r>
              <a:rPr lang="hr-HR" dirty="0"/>
              <a:t>metoda </a:t>
            </a:r>
            <a:r>
              <a:rPr lang="hr-HR" b="1" dirty="0"/>
              <a:t>getAge</a:t>
            </a:r>
            <a:r>
              <a:rPr lang="hr-HR" dirty="0"/>
              <a:t> - vraća trenutnu starost osobe</a:t>
            </a:r>
          </a:p>
          <a:p>
            <a:pPr lvl="1"/>
            <a:r>
              <a:rPr lang="hr-HR" dirty="0">
                <a:solidFill>
                  <a:srgbClr val="00B050"/>
                </a:solidFill>
              </a:rPr>
              <a:t>var </a:t>
            </a:r>
            <a:r>
              <a:rPr lang="en-US" dirty="0" err="1">
                <a:solidFill>
                  <a:srgbClr val="00B050"/>
                </a:solidFill>
              </a:rPr>
              <a:t>ivan</a:t>
            </a:r>
            <a:r>
              <a:rPr lang="en-US" dirty="0">
                <a:solidFill>
                  <a:srgbClr val="00B050"/>
                </a:solidFill>
              </a:rPr>
              <a:t> = new Person("Ivan", "</a:t>
            </a:r>
            <a:r>
              <a:rPr lang="en-US" dirty="0" err="1">
                <a:solidFill>
                  <a:srgbClr val="00B050"/>
                </a:solidFill>
              </a:rPr>
              <a:t>Horvat</a:t>
            </a:r>
            <a:r>
              <a:rPr lang="en-US" dirty="0">
                <a:solidFill>
                  <a:srgbClr val="00B050"/>
                </a:solidFill>
              </a:rPr>
              <a:t>", new Date(91, 9, 15));</a:t>
            </a:r>
          </a:p>
          <a:p>
            <a:pPr marL="457200" lvl="1" indent="0">
              <a:buNone/>
            </a:pPr>
            <a:endParaRPr lang="hr-H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66257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</a:t>
            </a:r>
            <a:r>
              <a:rPr lang="en-US" dirty="0"/>
              <a:t>(</a:t>
            </a:r>
            <a:r>
              <a:rPr lang="hr-HR" dirty="0"/>
              <a:t>2</a:t>
            </a:r>
            <a:r>
              <a:rPr lang="en-US" dirty="0"/>
              <a:t>) - Closures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595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0085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Unutar</a:t>
            </a:r>
            <a:r>
              <a:rPr lang="en-US" dirty="0"/>
              <a:t> JS-a, </a:t>
            </a:r>
            <a:r>
              <a:rPr lang="en-US" dirty="0" err="1"/>
              <a:t>pristup</a:t>
            </a:r>
            <a:r>
              <a:rPr lang="en-US" dirty="0"/>
              <a:t> DOM-u </a:t>
            </a:r>
            <a:r>
              <a:rPr lang="en-US" dirty="0" err="1"/>
              <a:t>mogu</a:t>
            </a:r>
            <a:r>
              <a:rPr lang="hr-HR" dirty="0"/>
              <a:t>ć preko</a:t>
            </a:r>
            <a:r>
              <a:rPr lang="en-US" dirty="0"/>
              <a:t> document </a:t>
            </a:r>
            <a:r>
              <a:rPr lang="en-US" dirty="0" err="1"/>
              <a:t>objekt</a:t>
            </a:r>
            <a:r>
              <a:rPr lang="hr-HR" dirty="0"/>
              <a:t>a</a:t>
            </a:r>
            <a:endParaRPr lang="en-US" dirty="0"/>
          </a:p>
          <a:p>
            <a:pPr lvl="1"/>
            <a:r>
              <a:rPr lang="en-US" dirty="0" err="1"/>
              <a:t>getElementById</a:t>
            </a:r>
            <a:r>
              <a:rPr lang="en-US" dirty="0"/>
              <a:t>, </a:t>
            </a:r>
            <a:r>
              <a:rPr lang="en-US" dirty="0" err="1"/>
              <a:t>getElementsByTagName</a:t>
            </a:r>
            <a:r>
              <a:rPr lang="en-US" dirty="0"/>
              <a:t>, </a:t>
            </a:r>
            <a:r>
              <a:rPr lang="en-US" dirty="0" err="1"/>
              <a:t>getElementsByClassName</a:t>
            </a:r>
            <a:endParaRPr lang="en-US" dirty="0"/>
          </a:p>
          <a:p>
            <a:pPr lvl="1"/>
            <a:r>
              <a:rPr lang="en-US" dirty="0" err="1"/>
              <a:t>getAttribute</a:t>
            </a:r>
            <a:r>
              <a:rPr lang="en-US" dirty="0"/>
              <a:t>, </a:t>
            </a:r>
            <a:r>
              <a:rPr lang="en-US" dirty="0" err="1"/>
              <a:t>setAttribute</a:t>
            </a:r>
            <a:endParaRPr lang="en-US" dirty="0"/>
          </a:p>
          <a:p>
            <a:pPr lvl="1"/>
            <a:r>
              <a:rPr lang="en-US" dirty="0" err="1"/>
              <a:t>addEventListener</a:t>
            </a:r>
            <a:r>
              <a:rPr lang="en-US" dirty="0"/>
              <a:t>, </a:t>
            </a:r>
            <a:r>
              <a:rPr lang="en-US" dirty="0" err="1"/>
              <a:t>removeEventListener</a:t>
            </a:r>
            <a:endParaRPr lang="en-US" dirty="0"/>
          </a:p>
          <a:p>
            <a:pPr lvl="1"/>
            <a:r>
              <a:rPr lang="en-US" dirty="0"/>
              <a:t>...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&lt;input id="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submitButton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 type="button" /&gt;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button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submitButton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button.addEventListener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('click', function(){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console.log("button clicked");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hr-HR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2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9" y="1457738"/>
            <a:ext cx="7991240" cy="339434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3800" dirty="0"/>
              <a:t>&lt;html&gt;</a:t>
            </a:r>
          </a:p>
          <a:p>
            <a:pPr marL="0" indent="0">
              <a:buNone/>
            </a:pPr>
            <a:r>
              <a:rPr lang="hr-HR" sz="3800" dirty="0"/>
              <a:t>    &lt;body&gt;</a:t>
            </a:r>
          </a:p>
          <a:p>
            <a:pPr marL="0" indent="0">
              <a:buNone/>
            </a:pPr>
            <a:r>
              <a:rPr lang="hr-HR" sz="3800" dirty="0"/>
              <a:t>        &lt;input id="first" type="text" /&gt;</a:t>
            </a:r>
          </a:p>
          <a:p>
            <a:pPr marL="0" indent="0">
              <a:buNone/>
            </a:pPr>
            <a:r>
              <a:rPr lang="hr-HR" sz="3800" dirty="0"/>
              <a:t>        &lt;input id="second" type="text" /&gt;</a:t>
            </a:r>
          </a:p>
          <a:p>
            <a:pPr marL="0" indent="0">
              <a:buNone/>
            </a:pPr>
            <a:r>
              <a:rPr lang="hr-HR" sz="3800" dirty="0"/>
              <a:t>        &lt;input id="addButton" type="button" value="+" /&gt;</a:t>
            </a:r>
          </a:p>
          <a:p>
            <a:pPr marL="0" indent="0">
              <a:buNone/>
            </a:pPr>
            <a:r>
              <a:rPr lang="hr-HR" sz="3800" dirty="0"/>
              <a:t>        &lt;input id="subtractButton" type="button" value="-" /&gt;</a:t>
            </a:r>
          </a:p>
          <a:p>
            <a:pPr marL="0" indent="0">
              <a:buNone/>
            </a:pPr>
            <a:endParaRPr lang="hr-HR" sz="3800" dirty="0"/>
          </a:p>
          <a:p>
            <a:pPr marL="0" indent="0">
              <a:buNone/>
            </a:pPr>
            <a:r>
              <a:rPr lang="hr-HR" sz="3800" dirty="0"/>
              <a:t>        &lt;div id="result"&gt;&lt;/div&gt;</a:t>
            </a:r>
          </a:p>
          <a:p>
            <a:pPr marL="0" indent="0">
              <a:buNone/>
            </a:pPr>
            <a:r>
              <a:rPr lang="hr-HR" sz="3800" dirty="0"/>
              <a:t>    &lt;/body&gt;</a:t>
            </a:r>
          </a:p>
          <a:p>
            <a:pPr marL="0" indent="0">
              <a:buNone/>
            </a:pPr>
            <a:r>
              <a:rPr lang="hr-HR" sz="3800" dirty="0"/>
              <a:t>&lt;/html&gt;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209" y="4324865"/>
            <a:ext cx="10843591" cy="185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dirty="0"/>
          </a:p>
          <a:p>
            <a:r>
              <a:rPr lang="en-US" dirty="0" err="1"/>
              <a:t>Dovr</a:t>
            </a:r>
            <a:r>
              <a:rPr lang="hr-HR" dirty="0"/>
              <a:t>šiti logiku:</a:t>
            </a:r>
          </a:p>
          <a:p>
            <a:pPr lvl="1"/>
            <a:r>
              <a:rPr lang="hr-HR" dirty="0"/>
              <a:t>Na klik gumba + ili -, uzeti vrijednost iz prvog i drugog input boxa, odraditi odgovarajuću operaciju i spremiti rezultat u div result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741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radionica</a:t>
            </a:r>
            <a:r>
              <a:rPr lang="en-US" dirty="0"/>
              <a:t>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Osnove</a:t>
            </a:r>
            <a:r>
              <a:rPr lang="en-US" dirty="0"/>
              <a:t> JavaScript </a:t>
            </a:r>
            <a:r>
              <a:rPr lang="en-US" dirty="0" err="1"/>
              <a:t>jezika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ES6 JavaScript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Serverske aplikacije 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NodeJS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Klijentske aplikacije 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ReactJS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Overview projekt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Bootstrap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Trebat</a:t>
            </a:r>
            <a:r>
              <a:rPr lang="en-US" dirty="0"/>
              <a:t> </a:t>
            </a:r>
            <a:r>
              <a:rPr lang="hr-HR" dirty="0"/>
              <a:t>će nam browser i editor po izboru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Preporuka</a:t>
            </a:r>
            <a:endParaRPr lang="hr-HR" dirty="0"/>
          </a:p>
          <a:p>
            <a:pPr lvl="1"/>
            <a:r>
              <a:rPr lang="en-US" dirty="0">
                <a:hlinkClick r:id="rId2"/>
              </a:rPr>
              <a:t>https://www.google.com/chrome/</a:t>
            </a:r>
          </a:p>
          <a:p>
            <a:pPr lvl="1"/>
            <a:r>
              <a:rPr lang="hr-HR" dirty="0">
                <a:hlinkClick r:id="rId2"/>
              </a:rPr>
              <a:t>http:</a:t>
            </a:r>
            <a:r>
              <a:rPr lang="en-US" dirty="0">
                <a:hlinkClick r:id="rId2"/>
              </a:rPr>
              <a:t>//atom.io</a:t>
            </a:r>
            <a:endParaRPr lang="en-US" dirty="0"/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2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Varijable i tipovi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708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 </a:t>
            </a:r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hr-HR" dirty="0"/>
              <a:t>đuje se dinamički</a:t>
            </a:r>
            <a:endParaRPr lang="en-US" dirty="0"/>
          </a:p>
          <a:p>
            <a:r>
              <a:rPr lang="en-US" dirty="0" err="1"/>
              <a:t>Primitivni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-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hr-HR" dirty="0"/>
              <a:t>živanja dolazi do </a:t>
            </a:r>
            <a:r>
              <a:rPr lang="en-US" dirty="0" err="1"/>
              <a:t>kopiranja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memorijsku</a:t>
            </a:r>
            <a:r>
              <a:rPr lang="en-US" dirty="0"/>
              <a:t> </a:t>
            </a:r>
            <a:r>
              <a:rPr lang="en-US" dirty="0" err="1"/>
              <a:t>adresu</a:t>
            </a:r>
            <a:endParaRPr lang="en-US" dirty="0"/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endParaRPr lang="en-US" dirty="0"/>
          </a:p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referenci</a:t>
            </a:r>
            <a:r>
              <a:rPr lang="en-US" dirty="0"/>
              <a:t> -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hr-HR" dirty="0"/>
              <a:t>živanja dolazi do kopiranja pokazivača na memorijsku adresu</a:t>
            </a:r>
          </a:p>
          <a:p>
            <a:pPr lvl="1"/>
            <a:r>
              <a:rPr lang="hr-HR" dirty="0"/>
              <a:t>Obje</a:t>
            </a:r>
            <a:r>
              <a:rPr lang="en-US" dirty="0" err="1"/>
              <a:t>kti</a:t>
            </a:r>
            <a:r>
              <a:rPr lang="hr-HR" dirty="0"/>
              <a:t> (</a:t>
            </a:r>
            <a:r>
              <a:rPr lang="en-US" dirty="0" err="1"/>
              <a:t>funkcije</a:t>
            </a:r>
            <a:r>
              <a:rPr lang="en-US" dirty="0"/>
              <a:t>, </a:t>
            </a:r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objekti</a:t>
            </a:r>
            <a:r>
              <a:rPr lang="en-US" dirty="0"/>
              <a:t>, </a:t>
            </a:r>
            <a:r>
              <a:rPr lang="en-US" dirty="0" err="1"/>
              <a:t>datumi</a:t>
            </a:r>
            <a:r>
              <a:rPr lang="en-US" dirty="0"/>
              <a:t>...</a:t>
            </a:r>
            <a:r>
              <a:rPr lang="hr-HR" dirty="0"/>
              <a:t>)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583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Primitivni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referenci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objekti</a:t>
            </a:r>
            <a:r>
              <a:rPr lang="en-US" dirty="0"/>
              <a:t>, </a:t>
            </a:r>
            <a:r>
              <a:rPr lang="en-US" dirty="0" err="1"/>
              <a:t>funkcije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5651449" y="1825625"/>
            <a:ext cx="5904656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5465" y="4921969"/>
            <a:ext cx="5616624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5465" y="1897633"/>
            <a:ext cx="5616624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7865" y="5074369"/>
            <a:ext cx="1121296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3177" y="5074369"/>
            <a:ext cx="1102568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4793" y="2041649"/>
            <a:ext cx="3719104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0x1234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58027" y="2149661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77545" y="2149661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793" y="3436550"/>
            <a:ext cx="3719104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0x1234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8027" y="3540647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77545" y="3540647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Y</a:t>
            </a:r>
          </a:p>
        </p:txBody>
      </p:sp>
      <p:cxnSp>
        <p:nvCxnSpPr>
          <p:cNvPr id="15" name="Curved Connector 14"/>
          <p:cNvCxnSpPr>
            <a:endCxn id="9" idx="1"/>
          </p:cNvCxnSpPr>
          <p:nvPr/>
        </p:nvCxnSpPr>
        <p:spPr>
          <a:xfrm rot="16200000" flipV="1">
            <a:off x="4723809" y="3854505"/>
            <a:ext cx="3032720" cy="550752"/>
          </a:xfrm>
          <a:prstGeom prst="curvedConnector4">
            <a:avLst>
              <a:gd name="adj1" fmla="val 23630"/>
              <a:gd name="adj2" fmla="val 14150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809" y="23764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39526" y="23764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6036" y="5447165"/>
            <a:ext cx="1136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5E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cxnSp>
        <p:nvCxnSpPr>
          <p:cNvPr id="19" name="Curved Connector 18"/>
          <p:cNvCxnSpPr>
            <a:endCxn id="9" idx="3"/>
          </p:cNvCxnSpPr>
          <p:nvPr/>
        </p:nvCxnSpPr>
        <p:spPr>
          <a:xfrm rot="5400000" flipH="1" flipV="1">
            <a:off x="7198720" y="3161065"/>
            <a:ext cx="3032720" cy="1937633"/>
          </a:xfrm>
          <a:prstGeom prst="curvedConnector4">
            <a:avLst>
              <a:gd name="adj1" fmla="val 40572"/>
              <a:gd name="adj2" fmla="val 111798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3884" y="3791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8601" y="3791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2075" y="237776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0794" y="23770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4365" y="237776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</a:t>
            </a:r>
          </a:p>
        </p:txBody>
      </p:sp>
      <p:cxnSp>
        <p:nvCxnSpPr>
          <p:cNvPr id="25" name="Curved Connector 24"/>
          <p:cNvCxnSpPr>
            <a:endCxn id="12" idx="3"/>
          </p:cNvCxnSpPr>
          <p:nvPr/>
        </p:nvCxnSpPr>
        <p:spPr>
          <a:xfrm flipV="1">
            <a:off x="7756794" y="4008422"/>
            <a:ext cx="1927103" cy="1633321"/>
          </a:xfrm>
          <a:prstGeom prst="curvedConnector3">
            <a:avLst>
              <a:gd name="adj1" fmla="val 111862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12" idx="1"/>
          </p:cNvCxnSpPr>
          <p:nvPr/>
        </p:nvCxnSpPr>
        <p:spPr>
          <a:xfrm rot="16200000" flipV="1">
            <a:off x="5420244" y="4552971"/>
            <a:ext cx="1641456" cy="552358"/>
          </a:xfrm>
          <a:prstGeom prst="curvedConnector4">
            <a:avLst>
              <a:gd name="adj1" fmla="val 32580"/>
              <a:gd name="adj2" fmla="val 141386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771" y="2613520"/>
            <a:ext cx="361825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{x:0, y:0}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a;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{x:0, y:0}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b;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1" grpId="0"/>
      <p:bldP spid="22" grpId="0"/>
      <p:bldP spid="22" grpId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Petlje, uvjeti i grananja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5707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</a:t>
            </a:r>
            <a:r>
              <a:rPr lang="hr-HR" dirty="0"/>
              <a:t> else,</a:t>
            </a:r>
            <a:r>
              <a:rPr lang="en-US" dirty="0"/>
              <a:t> while, do while, for 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 klasa jezika - sintaksa bi trebala biti poznata!</a:t>
            </a:r>
          </a:p>
          <a:p>
            <a:r>
              <a:rPr lang="hr-HR" dirty="0"/>
              <a:t>Specifičnost: "</a:t>
            </a:r>
            <a:r>
              <a:rPr lang="hr-HR" b="1" dirty="0"/>
              <a:t>for in</a:t>
            </a:r>
            <a:r>
              <a:rPr lang="hr-HR" dirty="0"/>
              <a:t>" petlja</a:t>
            </a:r>
          </a:p>
        </p:txBody>
      </p:sp>
    </p:spTree>
    <p:extLst>
      <p:ext uri="{BB962C8B-B14F-4D97-AF65-F5344CB8AC3E}">
        <p14:creationId xmlns:p14="http://schemas.microsoft.com/office/powerpoint/2010/main" val="47620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918</Words>
  <Application>Microsoft Office PowerPoint</Application>
  <PresentationFormat>Widescreen</PresentationFormat>
  <Paragraphs>212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JavaScript</vt:lpstr>
      <vt:lpstr>JavaScript radionica </vt:lpstr>
      <vt:lpstr>JavaScript Bootstrap</vt:lpstr>
      <vt:lpstr>Varijable i tipovi</vt:lpstr>
      <vt:lpstr>Varijable i tipovi</vt:lpstr>
      <vt:lpstr>Primitivni tipovi i tipovi po referenci</vt:lpstr>
      <vt:lpstr>Petlje, uvjeti i grananja</vt:lpstr>
      <vt:lpstr>If, else, while, do while, for ...</vt:lpstr>
      <vt:lpstr>Funkcije (1)</vt:lpstr>
      <vt:lpstr>Zadatak</vt:lpstr>
      <vt:lpstr>Hoisting</vt:lpstr>
      <vt:lpstr>Polja</vt:lpstr>
      <vt:lpstr>Zadatak</vt:lpstr>
      <vt:lpstr>Globalni i funkcijski prostori</vt:lpstr>
      <vt:lpstr>Globalni prostor</vt:lpstr>
      <vt:lpstr>Funkcijski prostor</vt:lpstr>
      <vt:lpstr>Objekti</vt:lpstr>
      <vt:lpstr>Objekti</vt:lpstr>
      <vt:lpstr>Prototype</vt:lpstr>
      <vt:lpstr>Prototype</vt:lpstr>
      <vt:lpstr>Konstruktorske funkcije</vt:lpstr>
      <vt:lpstr>Zadatak</vt:lpstr>
      <vt:lpstr>Funkcije (2) - Closures</vt:lpstr>
      <vt:lpstr>DOM</vt:lpstr>
      <vt:lpstr>DOM 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Kovacic</dc:creator>
  <cp:lastModifiedBy>Petar Kovačević</cp:lastModifiedBy>
  <cp:revision>70</cp:revision>
  <dcterms:created xsi:type="dcterms:W3CDTF">2016-05-13T11:47:11Z</dcterms:created>
  <dcterms:modified xsi:type="dcterms:W3CDTF">2016-05-14T00:03:43Z</dcterms:modified>
</cp:coreProperties>
</file>