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301" r:id="rId3"/>
    <p:sldId id="284" r:id="rId4"/>
    <p:sldId id="276" r:id="rId5"/>
    <p:sldId id="277" r:id="rId6"/>
    <p:sldId id="302" r:id="rId7"/>
    <p:sldId id="278" r:id="rId8"/>
    <p:sldId id="303" r:id="rId9"/>
    <p:sldId id="279" r:id="rId10"/>
    <p:sldId id="280" r:id="rId11"/>
    <p:sldId id="281" r:id="rId12"/>
    <p:sldId id="300" r:id="rId13"/>
    <p:sldId id="282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304" r:id="rId25"/>
    <p:sldId id="295" r:id="rId26"/>
    <p:sldId id="296" r:id="rId27"/>
    <p:sldId id="297" r:id="rId28"/>
    <p:sldId id="298" r:id="rId29"/>
    <p:sldId id="299" r:id="rId30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286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084E2C-11DD-40BC-933F-786F6934745E}" type="doc">
      <dgm:prSet loTypeId="urn:microsoft.com/office/officeart/2005/8/layout/vList3" loCatId="list" qsTypeId="urn:microsoft.com/office/officeart/2005/8/quickstyle/simple4" qsCatId="simple" csTypeId="urn:microsoft.com/office/officeart/2005/8/colors/accent5_5" csCatId="accent5" phldr="1"/>
      <dgm:spPr/>
    </dgm:pt>
    <dgm:pt modelId="{D58E9630-4BE0-4EBB-B076-06F685A9C145}">
      <dgm:prSet phldrT="[Text]" custT="1"/>
      <dgm:spPr>
        <a:solidFill>
          <a:schemeClr val="accent3"/>
        </a:solidFill>
      </dgm:spPr>
      <dgm:t>
        <a:bodyPr/>
        <a:lstStyle/>
        <a:p>
          <a:r>
            <a:rPr lang="sk-SK" sz="3600" b="1" dirty="0">
              <a:latin typeface="+mj-lt"/>
            </a:rPr>
            <a:t>OU</a:t>
          </a:r>
        </a:p>
      </dgm:t>
    </dgm:pt>
    <dgm:pt modelId="{B7CA825D-7DB2-4C7C-AD3F-0B68C28E4E78}" type="parTrans" cxnId="{558CEC68-95FE-4826-AECF-2822E4646DD7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FC5DE600-7F32-4CDC-A1DF-176DACD738D6}" type="sibTrans" cxnId="{558CEC68-95FE-4826-AECF-2822E4646DD7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E96E95E1-A199-4B70-B36C-915236B6C008}">
      <dgm:prSet phldrT="[Text]" custT="1"/>
      <dgm:spPr>
        <a:solidFill>
          <a:schemeClr val="accent3"/>
        </a:solidFill>
      </dgm:spPr>
      <dgm:t>
        <a:bodyPr/>
        <a:lstStyle/>
        <a:p>
          <a:r>
            <a:rPr lang="sk-SK" sz="3600" b="1" dirty="0">
              <a:latin typeface="+mj-lt"/>
            </a:rPr>
            <a:t>Doména</a:t>
          </a:r>
        </a:p>
      </dgm:t>
    </dgm:pt>
    <dgm:pt modelId="{DADAF0FC-A357-46AA-B1B0-989F2E86866C}" type="parTrans" cxnId="{D4B119EC-D32D-4557-BE77-0B88F7A8EA04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FB60E956-F84B-4013-A429-5585BB6381B7}" type="sibTrans" cxnId="{D4B119EC-D32D-4557-BE77-0B88F7A8EA04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0F2EBABD-ECAE-4EF5-872A-881EAAFE1171}">
      <dgm:prSet phldrT="[Text]" custT="1"/>
      <dgm:spPr>
        <a:solidFill>
          <a:schemeClr val="accent1"/>
        </a:solidFill>
      </dgm:spPr>
      <dgm:t>
        <a:bodyPr/>
        <a:lstStyle/>
        <a:p>
          <a:r>
            <a:rPr lang="sk-SK" sz="3600" b="1" dirty="0">
              <a:latin typeface="+mj-lt"/>
            </a:rPr>
            <a:t>Site (lokalita)</a:t>
          </a:r>
        </a:p>
      </dgm:t>
    </dgm:pt>
    <dgm:pt modelId="{A6955142-24BC-4285-82D0-BF35B7136DB0}" type="parTrans" cxnId="{47352153-223E-49B9-9380-DFBECCBF735B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B175A6F4-2EFA-4B0F-B267-668E06740B0A}" type="sibTrans" cxnId="{47352153-223E-49B9-9380-DFBECCBF735B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6B75EFD8-B801-4454-8086-927027F7C9DA}">
      <dgm:prSet phldrT="[Text]" custT="1"/>
      <dgm:spPr>
        <a:solidFill>
          <a:schemeClr val="accent2"/>
        </a:solidFill>
      </dgm:spPr>
      <dgm:t>
        <a:bodyPr/>
        <a:lstStyle/>
        <a:p>
          <a:r>
            <a:rPr lang="sk-SK" sz="3600" b="1" dirty="0">
              <a:latin typeface="+mj-lt"/>
            </a:rPr>
            <a:t>Lokálne politiky</a:t>
          </a:r>
        </a:p>
      </dgm:t>
    </dgm:pt>
    <dgm:pt modelId="{E29D7BDC-2025-42BC-843E-B30072DB69B0}" type="parTrans" cxnId="{E57B7D8D-D897-4618-9FE4-447F0B11DECC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4F5375C1-C967-4F1F-8B39-2A301A75F962}" type="sibTrans" cxnId="{E57B7D8D-D897-4618-9FE4-447F0B11DECC}">
      <dgm:prSet/>
      <dgm:spPr/>
      <dgm:t>
        <a:bodyPr/>
        <a:lstStyle/>
        <a:p>
          <a:endParaRPr lang="sk-SK" sz="1400" b="1">
            <a:latin typeface="+mj-lt"/>
          </a:endParaRPr>
        </a:p>
      </dgm:t>
    </dgm:pt>
    <dgm:pt modelId="{DAD37D07-C672-426F-9F9C-7E8D21A742BF}" type="pres">
      <dgm:prSet presAssocID="{37084E2C-11DD-40BC-933F-786F6934745E}" presName="linearFlow" presStyleCnt="0">
        <dgm:presLayoutVars>
          <dgm:dir/>
          <dgm:resizeHandles val="exact"/>
        </dgm:presLayoutVars>
      </dgm:prSet>
      <dgm:spPr/>
    </dgm:pt>
    <dgm:pt modelId="{B32886CC-CB53-451E-95EE-CC9D907C220E}" type="pres">
      <dgm:prSet presAssocID="{D58E9630-4BE0-4EBB-B076-06F685A9C145}" presName="composite" presStyleCnt="0"/>
      <dgm:spPr/>
    </dgm:pt>
    <dgm:pt modelId="{1042354C-E82F-496A-A10F-4370BD415202}" type="pres">
      <dgm:prSet presAssocID="{D58E9630-4BE0-4EBB-B076-06F685A9C145}" presName="imgShp" presStyleLbl="fgImgPlace1" presStyleIdx="0" presStyleCnt="4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C32C401-6062-4774-884E-D67872A79C6E}" type="pres">
      <dgm:prSet presAssocID="{D58E9630-4BE0-4EBB-B076-06F685A9C145}" presName="txShp" presStyleLbl="node1" presStyleIdx="0" presStyleCnt="4">
        <dgm:presLayoutVars>
          <dgm:bulletEnabled val="1"/>
        </dgm:presLayoutVars>
      </dgm:prSet>
      <dgm:spPr/>
    </dgm:pt>
    <dgm:pt modelId="{248F3806-0643-4660-85D0-EB7AA6E2B031}" type="pres">
      <dgm:prSet presAssocID="{FC5DE600-7F32-4CDC-A1DF-176DACD738D6}" presName="spacing" presStyleCnt="0"/>
      <dgm:spPr/>
    </dgm:pt>
    <dgm:pt modelId="{62CFF5A8-1552-4418-9BC0-BA740CF7966A}" type="pres">
      <dgm:prSet presAssocID="{E96E95E1-A199-4B70-B36C-915236B6C008}" presName="composite" presStyleCnt="0"/>
      <dgm:spPr/>
    </dgm:pt>
    <dgm:pt modelId="{21CBDADD-FB57-481C-9A5E-C012BF1F4C0C}" type="pres">
      <dgm:prSet presAssocID="{E96E95E1-A199-4B70-B36C-915236B6C008}" presName="imgShp" presStyleLbl="fgImgPlace1" presStyleIdx="1" presStyleCnt="4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9F68C7A-F614-4BF6-84F3-79601B8A3C1E}" type="pres">
      <dgm:prSet presAssocID="{E96E95E1-A199-4B70-B36C-915236B6C008}" presName="txShp" presStyleLbl="node1" presStyleIdx="1" presStyleCnt="4">
        <dgm:presLayoutVars>
          <dgm:bulletEnabled val="1"/>
        </dgm:presLayoutVars>
      </dgm:prSet>
      <dgm:spPr/>
    </dgm:pt>
    <dgm:pt modelId="{B69BF9EA-DAEA-4360-9928-D2FF1F093E72}" type="pres">
      <dgm:prSet presAssocID="{FB60E956-F84B-4013-A429-5585BB6381B7}" presName="spacing" presStyleCnt="0"/>
      <dgm:spPr/>
    </dgm:pt>
    <dgm:pt modelId="{3AB5D8D7-374E-422A-918C-8C7616DB77B3}" type="pres">
      <dgm:prSet presAssocID="{0F2EBABD-ECAE-4EF5-872A-881EAAFE1171}" presName="composite" presStyleCnt="0"/>
      <dgm:spPr/>
    </dgm:pt>
    <dgm:pt modelId="{B46FB115-9400-4115-8B3A-42B7B367122C}" type="pres">
      <dgm:prSet presAssocID="{0F2EBABD-ECAE-4EF5-872A-881EAAFE1171}" presName="imgShp" presStyleLbl="fgImgPlace1" presStyleIdx="2" presStyleCnt="4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E35C4B49-FCA6-4789-8C36-8024CEAB274E}" type="pres">
      <dgm:prSet presAssocID="{0F2EBABD-ECAE-4EF5-872A-881EAAFE1171}" presName="txShp" presStyleLbl="node1" presStyleIdx="2" presStyleCnt="4">
        <dgm:presLayoutVars>
          <dgm:bulletEnabled val="1"/>
        </dgm:presLayoutVars>
      </dgm:prSet>
      <dgm:spPr/>
    </dgm:pt>
    <dgm:pt modelId="{4FFF8888-C9BF-426E-B706-CE2097E8808C}" type="pres">
      <dgm:prSet presAssocID="{B175A6F4-2EFA-4B0F-B267-668E06740B0A}" presName="spacing" presStyleCnt="0"/>
      <dgm:spPr/>
    </dgm:pt>
    <dgm:pt modelId="{CA42B239-292D-4954-BD99-67498491ED1D}" type="pres">
      <dgm:prSet presAssocID="{6B75EFD8-B801-4454-8086-927027F7C9DA}" presName="composite" presStyleCnt="0"/>
      <dgm:spPr/>
    </dgm:pt>
    <dgm:pt modelId="{7C03CE7B-BD36-4835-A110-0888957FF12C}" type="pres">
      <dgm:prSet presAssocID="{6B75EFD8-B801-4454-8086-927027F7C9DA}" presName="imgShp" presStyleLbl="fgImgPlace1" presStyleIdx="3" presStyleCnt="4"/>
      <dgm:spPr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7C8BC8D2-C312-4F02-9F50-F93A4FF59B04}" type="pres">
      <dgm:prSet presAssocID="{6B75EFD8-B801-4454-8086-927027F7C9DA}" presName="txShp" presStyleLbl="node1" presStyleIdx="3" presStyleCnt="4">
        <dgm:presLayoutVars>
          <dgm:bulletEnabled val="1"/>
        </dgm:presLayoutVars>
      </dgm:prSet>
      <dgm:spPr/>
    </dgm:pt>
  </dgm:ptLst>
  <dgm:cxnLst>
    <dgm:cxn modelId="{D8C6C844-31A6-4A57-BB34-B41713F8B644}" type="presOf" srcId="{E96E95E1-A199-4B70-B36C-915236B6C008}" destId="{69F68C7A-F614-4BF6-84F3-79601B8A3C1E}" srcOrd="0" destOrd="0" presId="urn:microsoft.com/office/officeart/2005/8/layout/vList3"/>
    <dgm:cxn modelId="{558CEC68-95FE-4826-AECF-2822E4646DD7}" srcId="{37084E2C-11DD-40BC-933F-786F6934745E}" destId="{D58E9630-4BE0-4EBB-B076-06F685A9C145}" srcOrd="0" destOrd="0" parTransId="{B7CA825D-7DB2-4C7C-AD3F-0B68C28E4E78}" sibTransId="{FC5DE600-7F32-4CDC-A1DF-176DACD738D6}"/>
    <dgm:cxn modelId="{47352153-223E-49B9-9380-DFBECCBF735B}" srcId="{37084E2C-11DD-40BC-933F-786F6934745E}" destId="{0F2EBABD-ECAE-4EF5-872A-881EAAFE1171}" srcOrd="2" destOrd="0" parTransId="{A6955142-24BC-4285-82D0-BF35B7136DB0}" sibTransId="{B175A6F4-2EFA-4B0F-B267-668E06740B0A}"/>
    <dgm:cxn modelId="{E57B7D8D-D897-4618-9FE4-447F0B11DECC}" srcId="{37084E2C-11DD-40BC-933F-786F6934745E}" destId="{6B75EFD8-B801-4454-8086-927027F7C9DA}" srcOrd="3" destOrd="0" parTransId="{E29D7BDC-2025-42BC-843E-B30072DB69B0}" sibTransId="{4F5375C1-C967-4F1F-8B39-2A301A75F962}"/>
    <dgm:cxn modelId="{342C7592-1F93-4449-ABE4-D1024FC7C19D}" type="presOf" srcId="{37084E2C-11DD-40BC-933F-786F6934745E}" destId="{DAD37D07-C672-426F-9F9C-7E8D21A742BF}" srcOrd="0" destOrd="0" presId="urn:microsoft.com/office/officeart/2005/8/layout/vList3"/>
    <dgm:cxn modelId="{B945BEBA-9575-4D88-BFAE-5ADCA86E818A}" type="presOf" srcId="{0F2EBABD-ECAE-4EF5-872A-881EAAFE1171}" destId="{E35C4B49-FCA6-4789-8C36-8024CEAB274E}" srcOrd="0" destOrd="0" presId="urn:microsoft.com/office/officeart/2005/8/layout/vList3"/>
    <dgm:cxn modelId="{5E72C4E6-0041-4900-946E-3F2F4C988782}" type="presOf" srcId="{D58E9630-4BE0-4EBB-B076-06F685A9C145}" destId="{4C32C401-6062-4774-884E-D67872A79C6E}" srcOrd="0" destOrd="0" presId="urn:microsoft.com/office/officeart/2005/8/layout/vList3"/>
    <dgm:cxn modelId="{126DF9E6-115E-4544-908A-424F9C459288}" type="presOf" srcId="{6B75EFD8-B801-4454-8086-927027F7C9DA}" destId="{7C8BC8D2-C312-4F02-9F50-F93A4FF59B04}" srcOrd="0" destOrd="0" presId="urn:microsoft.com/office/officeart/2005/8/layout/vList3"/>
    <dgm:cxn modelId="{D4B119EC-D32D-4557-BE77-0B88F7A8EA04}" srcId="{37084E2C-11DD-40BC-933F-786F6934745E}" destId="{E96E95E1-A199-4B70-B36C-915236B6C008}" srcOrd="1" destOrd="0" parTransId="{DADAF0FC-A357-46AA-B1B0-989F2E86866C}" sibTransId="{FB60E956-F84B-4013-A429-5585BB6381B7}"/>
    <dgm:cxn modelId="{EE996D4A-9974-41AA-9726-E59689EB3216}" type="presParOf" srcId="{DAD37D07-C672-426F-9F9C-7E8D21A742BF}" destId="{B32886CC-CB53-451E-95EE-CC9D907C220E}" srcOrd="0" destOrd="0" presId="urn:microsoft.com/office/officeart/2005/8/layout/vList3"/>
    <dgm:cxn modelId="{270E7A7D-3BCD-49AD-ABC3-1F9D36912391}" type="presParOf" srcId="{B32886CC-CB53-451E-95EE-CC9D907C220E}" destId="{1042354C-E82F-496A-A10F-4370BD415202}" srcOrd="0" destOrd="0" presId="urn:microsoft.com/office/officeart/2005/8/layout/vList3"/>
    <dgm:cxn modelId="{DDC0BB4A-0583-4D4B-BD7D-96941EAE024D}" type="presParOf" srcId="{B32886CC-CB53-451E-95EE-CC9D907C220E}" destId="{4C32C401-6062-4774-884E-D67872A79C6E}" srcOrd="1" destOrd="0" presId="urn:microsoft.com/office/officeart/2005/8/layout/vList3"/>
    <dgm:cxn modelId="{F5156209-9487-461B-A7C6-BD66A7FA6EEA}" type="presParOf" srcId="{DAD37D07-C672-426F-9F9C-7E8D21A742BF}" destId="{248F3806-0643-4660-85D0-EB7AA6E2B031}" srcOrd="1" destOrd="0" presId="urn:microsoft.com/office/officeart/2005/8/layout/vList3"/>
    <dgm:cxn modelId="{038A0AFA-5673-4A14-8EFE-4BC7009246B2}" type="presParOf" srcId="{DAD37D07-C672-426F-9F9C-7E8D21A742BF}" destId="{62CFF5A8-1552-4418-9BC0-BA740CF7966A}" srcOrd="2" destOrd="0" presId="urn:microsoft.com/office/officeart/2005/8/layout/vList3"/>
    <dgm:cxn modelId="{F503E0A4-174C-4B82-9C26-1F020ECA1467}" type="presParOf" srcId="{62CFF5A8-1552-4418-9BC0-BA740CF7966A}" destId="{21CBDADD-FB57-481C-9A5E-C012BF1F4C0C}" srcOrd="0" destOrd="0" presId="urn:microsoft.com/office/officeart/2005/8/layout/vList3"/>
    <dgm:cxn modelId="{C1DF5AC5-921B-49A0-88C3-4D3E1AEBAA04}" type="presParOf" srcId="{62CFF5A8-1552-4418-9BC0-BA740CF7966A}" destId="{69F68C7A-F614-4BF6-84F3-79601B8A3C1E}" srcOrd="1" destOrd="0" presId="urn:microsoft.com/office/officeart/2005/8/layout/vList3"/>
    <dgm:cxn modelId="{F651B4F6-B58F-4AB0-8530-ACFCF898BEBA}" type="presParOf" srcId="{DAD37D07-C672-426F-9F9C-7E8D21A742BF}" destId="{B69BF9EA-DAEA-4360-9928-D2FF1F093E72}" srcOrd="3" destOrd="0" presId="urn:microsoft.com/office/officeart/2005/8/layout/vList3"/>
    <dgm:cxn modelId="{5CE14A33-2910-427A-A2A3-5AB7A083CF54}" type="presParOf" srcId="{DAD37D07-C672-426F-9F9C-7E8D21A742BF}" destId="{3AB5D8D7-374E-422A-918C-8C7616DB77B3}" srcOrd="4" destOrd="0" presId="urn:microsoft.com/office/officeart/2005/8/layout/vList3"/>
    <dgm:cxn modelId="{4D57BC68-CE7A-40ED-ABBE-18644EA05B37}" type="presParOf" srcId="{3AB5D8D7-374E-422A-918C-8C7616DB77B3}" destId="{B46FB115-9400-4115-8B3A-42B7B367122C}" srcOrd="0" destOrd="0" presId="urn:microsoft.com/office/officeart/2005/8/layout/vList3"/>
    <dgm:cxn modelId="{289B359B-3A84-44CF-B9AF-73B317004F9B}" type="presParOf" srcId="{3AB5D8D7-374E-422A-918C-8C7616DB77B3}" destId="{E35C4B49-FCA6-4789-8C36-8024CEAB274E}" srcOrd="1" destOrd="0" presId="urn:microsoft.com/office/officeart/2005/8/layout/vList3"/>
    <dgm:cxn modelId="{63A94611-3416-49F6-91C9-D507DFA54BEA}" type="presParOf" srcId="{DAD37D07-C672-426F-9F9C-7E8D21A742BF}" destId="{4FFF8888-C9BF-426E-B706-CE2097E8808C}" srcOrd="5" destOrd="0" presId="urn:microsoft.com/office/officeart/2005/8/layout/vList3"/>
    <dgm:cxn modelId="{CDBC317E-8F8B-4EBA-AE48-08D2A57511A4}" type="presParOf" srcId="{DAD37D07-C672-426F-9F9C-7E8D21A742BF}" destId="{CA42B239-292D-4954-BD99-67498491ED1D}" srcOrd="6" destOrd="0" presId="urn:microsoft.com/office/officeart/2005/8/layout/vList3"/>
    <dgm:cxn modelId="{DDA16101-E5AD-4752-83C2-D4CDE4C0A110}" type="presParOf" srcId="{CA42B239-292D-4954-BD99-67498491ED1D}" destId="{7C03CE7B-BD36-4835-A110-0888957FF12C}" srcOrd="0" destOrd="0" presId="urn:microsoft.com/office/officeart/2005/8/layout/vList3"/>
    <dgm:cxn modelId="{6FAF41C3-2659-4A02-9376-CC8988920CD6}" type="presParOf" srcId="{CA42B239-292D-4954-BD99-67498491ED1D}" destId="{7C8BC8D2-C312-4F02-9F50-F93A4FF59B04}" srcOrd="1" destOrd="0" presId="urn:microsoft.com/office/officeart/2005/8/layout/vList3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2C401-6062-4774-884E-D67872A79C6E}">
      <dsp:nvSpPr>
        <dsp:cNvPr id="0" name=""/>
        <dsp:cNvSpPr/>
      </dsp:nvSpPr>
      <dsp:spPr>
        <a:xfrm rot="10800000">
          <a:off x="1517811" y="2861"/>
          <a:ext cx="5027958" cy="1005484"/>
        </a:xfrm>
        <a:prstGeom prst="homePlate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391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b="1" kern="1200" dirty="0">
              <a:latin typeface="+mj-lt"/>
            </a:rPr>
            <a:t>OU</a:t>
          </a:r>
        </a:p>
      </dsp:txBody>
      <dsp:txXfrm rot="10800000">
        <a:off x="1769182" y="2861"/>
        <a:ext cx="4776587" cy="1005484"/>
      </dsp:txXfrm>
    </dsp:sp>
    <dsp:sp modelId="{1042354C-E82F-496A-A10F-4370BD415202}">
      <dsp:nvSpPr>
        <dsp:cNvPr id="0" name=""/>
        <dsp:cNvSpPr/>
      </dsp:nvSpPr>
      <dsp:spPr>
        <a:xfrm>
          <a:off x="1015069" y="2861"/>
          <a:ext cx="1005484" cy="1005484"/>
        </a:xfrm>
        <a:prstGeom prst="ellipse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9F68C7A-F614-4BF6-84F3-79601B8A3C1E}">
      <dsp:nvSpPr>
        <dsp:cNvPr id="0" name=""/>
        <dsp:cNvSpPr/>
      </dsp:nvSpPr>
      <dsp:spPr>
        <a:xfrm rot="10800000">
          <a:off x="1517811" y="1308491"/>
          <a:ext cx="5027958" cy="1005484"/>
        </a:xfrm>
        <a:prstGeom prst="homePlate">
          <a:avLst/>
        </a:prstGeom>
        <a:solidFill>
          <a:schemeClr val="accent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391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b="1" kern="1200" dirty="0">
              <a:latin typeface="+mj-lt"/>
            </a:rPr>
            <a:t>Doména</a:t>
          </a:r>
        </a:p>
      </dsp:txBody>
      <dsp:txXfrm rot="10800000">
        <a:off x="1769182" y="1308491"/>
        <a:ext cx="4776587" cy="1005484"/>
      </dsp:txXfrm>
    </dsp:sp>
    <dsp:sp modelId="{21CBDADD-FB57-481C-9A5E-C012BF1F4C0C}">
      <dsp:nvSpPr>
        <dsp:cNvPr id="0" name=""/>
        <dsp:cNvSpPr/>
      </dsp:nvSpPr>
      <dsp:spPr>
        <a:xfrm>
          <a:off x="1015069" y="1308491"/>
          <a:ext cx="1005484" cy="1005484"/>
        </a:xfrm>
        <a:prstGeom prst="ellipse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35C4B49-FCA6-4789-8C36-8024CEAB274E}">
      <dsp:nvSpPr>
        <dsp:cNvPr id="0" name=""/>
        <dsp:cNvSpPr/>
      </dsp:nvSpPr>
      <dsp:spPr>
        <a:xfrm rot="10800000">
          <a:off x="1517811" y="2614120"/>
          <a:ext cx="5027958" cy="1005484"/>
        </a:xfrm>
        <a:prstGeom prst="homePlate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391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b="1" kern="1200" dirty="0">
              <a:latin typeface="+mj-lt"/>
            </a:rPr>
            <a:t>Site (lokalita)</a:t>
          </a:r>
        </a:p>
      </dsp:txBody>
      <dsp:txXfrm rot="10800000">
        <a:off x="1769182" y="2614120"/>
        <a:ext cx="4776587" cy="1005484"/>
      </dsp:txXfrm>
    </dsp:sp>
    <dsp:sp modelId="{B46FB115-9400-4115-8B3A-42B7B367122C}">
      <dsp:nvSpPr>
        <dsp:cNvPr id="0" name=""/>
        <dsp:cNvSpPr/>
      </dsp:nvSpPr>
      <dsp:spPr>
        <a:xfrm>
          <a:off x="1015069" y="2614120"/>
          <a:ext cx="1005484" cy="1005484"/>
        </a:xfrm>
        <a:prstGeom prst="ellipse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C8BC8D2-C312-4F02-9F50-F93A4FF59B04}">
      <dsp:nvSpPr>
        <dsp:cNvPr id="0" name=""/>
        <dsp:cNvSpPr/>
      </dsp:nvSpPr>
      <dsp:spPr>
        <a:xfrm rot="10800000">
          <a:off x="1517811" y="3919749"/>
          <a:ext cx="5027958" cy="1005484"/>
        </a:xfrm>
        <a:prstGeom prst="homePlate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3391" tIns="137160" rIns="256032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600" b="1" kern="1200" dirty="0">
              <a:latin typeface="+mj-lt"/>
            </a:rPr>
            <a:t>Lokálne politiky</a:t>
          </a:r>
        </a:p>
      </dsp:txBody>
      <dsp:txXfrm rot="10800000">
        <a:off x="1769182" y="3919749"/>
        <a:ext cx="4776587" cy="1005484"/>
      </dsp:txXfrm>
    </dsp:sp>
    <dsp:sp modelId="{7C03CE7B-BD36-4835-A110-0888957FF12C}">
      <dsp:nvSpPr>
        <dsp:cNvPr id="0" name=""/>
        <dsp:cNvSpPr/>
      </dsp:nvSpPr>
      <dsp:spPr>
        <a:xfrm>
          <a:off x="1015069" y="3919749"/>
          <a:ext cx="1005484" cy="1005484"/>
        </a:xfrm>
        <a:prstGeom prst="ellipse">
          <a:avLst/>
        </a:prstGeom>
        <a:blipFill dpi="0" rotWithShape="1"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DBA9-CE4E-4B71-82B0-4AD36E0276CB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2326-7341-4D85-A1F2-0D1E4E7F0C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016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Lokality sú časťou fyzickej štruktúry</a:t>
            </a:r>
            <a:r>
              <a:rPr lang="sk-SK" baseline="0" dirty="0"/>
              <a:t> AD.  Teda je to delenie počítačov v doméne podľa fyzického umiestnenia resp. </a:t>
            </a:r>
            <a:r>
              <a:rPr lang="sk-SK" baseline="0" dirty="0" err="1"/>
              <a:t>subnetu</a:t>
            </a:r>
            <a:r>
              <a:rPr lang="sk-SK" baseline="0" dirty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2326-7341-4D85-A1F2-0D1E4E7F0C85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73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Lokality sú časťou fyzickej štruktúry</a:t>
            </a:r>
            <a:r>
              <a:rPr lang="sk-SK" baseline="0" dirty="0"/>
              <a:t> AD.  Teda je to delenie počítačov v doméne podľa fyzického umiestnenia resp. </a:t>
            </a:r>
            <a:r>
              <a:rPr lang="sk-SK" baseline="0" dirty="0" err="1"/>
              <a:t>subnetu</a:t>
            </a:r>
            <a:r>
              <a:rPr lang="sk-SK" baseline="0" dirty="0"/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2326-7341-4D85-A1F2-0D1E4E7F0C85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9733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2326-7341-4D85-A1F2-0D1E4E7F0C85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36076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Najprv sa spracuje Test</a:t>
            </a:r>
            <a:r>
              <a:rPr lang="sk-SK" baseline="0" dirty="0"/>
              <a:t> GPO2, potom Test GPO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2326-7341-4D85-A1F2-0D1E4E7F0C85}" type="slidenum">
              <a:rPr lang="sk-SK" smtClean="0"/>
              <a:t>18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96019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Upravte štýl predlohy podnadpisov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2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3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455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68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24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0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3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85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9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Upravte štýl predlohy textu.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380F-F28B-4D1F-8570-BC2D5659F192}" type="datetimeFigureOut">
              <a:rPr lang="sk-SK" smtClean="0"/>
              <a:t>2. 3. 2021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237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youtube.com/watch?v=2bZGMtOCXN0" TargetMode="External"/><Relationship Id="rId3" Type="http://schemas.openxmlformats.org/officeDocument/2006/relationships/hyperlink" Target="http://www.youtube.com/watch?v=VmS0RLpdH4c" TargetMode="External"/><Relationship Id="rId7" Type="http://schemas.openxmlformats.org/officeDocument/2006/relationships/hyperlink" Target="http://www.youtube.com/watch?v=NlVFByPQA18" TargetMode="External"/><Relationship Id="rId2" Type="http://schemas.openxmlformats.org/officeDocument/2006/relationships/hyperlink" Target="http://www.youtube.com/watch?v=ccHpEyl6Vn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youtube.com/watch?v=iS_DV_zH5aU" TargetMode="External"/><Relationship Id="rId11" Type="http://schemas.openxmlformats.org/officeDocument/2006/relationships/hyperlink" Target="http://www.youtube.com/watch?v=v1Z2_NMJNDI" TargetMode="External"/><Relationship Id="rId5" Type="http://schemas.openxmlformats.org/officeDocument/2006/relationships/hyperlink" Target="http://www.youtube.com/watch?v=YwQLAkmpk3w" TargetMode="External"/><Relationship Id="rId10" Type="http://schemas.openxmlformats.org/officeDocument/2006/relationships/hyperlink" Target="http://www.youtube.com/watch?v=TFs9Tn_v8yc" TargetMode="External"/><Relationship Id="rId4" Type="http://schemas.openxmlformats.org/officeDocument/2006/relationships/hyperlink" Target="http://www.youtube.com/watch?v=t4Xf6vjug8E" TargetMode="External"/><Relationship Id="rId9" Type="http://schemas.openxmlformats.org/officeDocument/2006/relationships/hyperlink" Target="http://www.youtube.com/watch?v=-pH-zc70e3o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395536" y="3687167"/>
            <a:ext cx="8280920" cy="1470025"/>
          </a:xfrm>
        </p:spPr>
        <p:txBody>
          <a:bodyPr>
            <a:noAutofit/>
          </a:bodyPr>
          <a:lstStyle/>
          <a:p>
            <a:pPr algn="r"/>
            <a:r>
              <a:rPr lang="sk-SK" sz="4000" dirty="0">
                <a:solidFill>
                  <a:schemeClr val="bg1"/>
                </a:solidFill>
                <a:latin typeface="Segoe Print" pitchFamily="2" charset="0"/>
              </a:rPr>
              <a:t>Skupinové politiky zabezpečenia</a:t>
            </a:r>
            <a:br>
              <a:rPr lang="sk-SK" sz="4000" dirty="0">
                <a:solidFill>
                  <a:schemeClr val="bg1"/>
                </a:solidFill>
                <a:latin typeface="Segoe Print" pitchFamily="2" charset="0"/>
              </a:rPr>
            </a:br>
            <a:r>
              <a:rPr lang="sk-SK" sz="2800" dirty="0">
                <a:solidFill>
                  <a:schemeClr val="bg1"/>
                </a:solidFill>
                <a:latin typeface="Segoe Print" pitchFamily="2" charset="0"/>
              </a:rPr>
              <a:t>(</a:t>
            </a:r>
            <a:r>
              <a:rPr lang="sk-SK" sz="2800" dirty="0" err="1">
                <a:solidFill>
                  <a:schemeClr val="bg1"/>
                </a:solidFill>
                <a:latin typeface="Segoe Print" pitchFamily="2" charset="0"/>
              </a:rPr>
              <a:t>Group</a:t>
            </a:r>
            <a:r>
              <a:rPr lang="sk-SK" sz="2800" dirty="0">
                <a:solidFill>
                  <a:schemeClr val="bg1"/>
                </a:solidFill>
                <a:latin typeface="Segoe Print" pitchFamily="2" charset="0"/>
              </a:rPr>
              <a:t> </a:t>
            </a:r>
            <a:r>
              <a:rPr lang="sk-SK" sz="2800" dirty="0" err="1">
                <a:solidFill>
                  <a:schemeClr val="bg1"/>
                </a:solidFill>
                <a:latin typeface="Segoe Print" pitchFamily="2" charset="0"/>
              </a:rPr>
              <a:t>Policy</a:t>
            </a:r>
            <a:r>
              <a:rPr lang="sk-SK" sz="2800" dirty="0">
                <a:solidFill>
                  <a:schemeClr val="bg1"/>
                </a:solidFill>
                <a:latin typeface="Segoe Print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03253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Dedičnosť (</a:t>
            </a:r>
            <a:r>
              <a:rPr lang="sk-SK" dirty="0" err="1"/>
              <a:t>inheritance</a:t>
            </a:r>
            <a:r>
              <a:rPr lang="sk-SK" dirty="0"/>
              <a:t>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Dedičnosť znamená, že GPO z nižších hierarchických úrovní (viď predošlý </a:t>
            </a:r>
            <a:r>
              <a:rPr lang="sk-SK" dirty="0" err="1"/>
              <a:t>slide</a:t>
            </a:r>
            <a:r>
              <a:rPr lang="sk-SK" dirty="0"/>
              <a:t> úrovne 2-4), sú uplatnené aj vo vyšších úrovniach (politika prepojená na site sa podedí aj na používateľov v doméne a používateľov v OU z danej lokality)</a:t>
            </a:r>
          </a:p>
          <a:p>
            <a:endParaRPr lang="sk-SK" dirty="0"/>
          </a:p>
          <a:p>
            <a:r>
              <a:rPr lang="sk-SK" dirty="0"/>
              <a:t>Ak sa politiky bijú (politika v site niečo zakazuje a politika v OU niečo povoľuje), tak má prioritu tá politika, ktorá je v hierarchii vyššie (teda v našom prípade by sa aplikovala politika v OU)</a:t>
            </a:r>
          </a:p>
        </p:txBody>
      </p:sp>
    </p:spTree>
    <p:extLst>
      <p:ext uri="{BB962C8B-B14F-4D97-AF65-F5344CB8AC3E}">
        <p14:creationId xmlns:p14="http://schemas.microsoft.com/office/powerpoint/2010/main" val="2285858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arevadevelopers.com/wp-content/uploads/2013/04/office-building-ic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620" y="260648"/>
            <a:ext cx="1512168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ál 3"/>
          <p:cNvSpPr/>
          <p:nvPr/>
        </p:nvSpPr>
        <p:spPr>
          <a:xfrm>
            <a:off x="359544" y="3996324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OU1</a:t>
            </a:r>
          </a:p>
        </p:txBody>
      </p:sp>
      <p:sp>
        <p:nvSpPr>
          <p:cNvPr id="5" name="Vývojový diagram: extrakcia 4"/>
          <p:cNvSpPr/>
          <p:nvPr/>
        </p:nvSpPr>
        <p:spPr>
          <a:xfrm>
            <a:off x="251704" y="2133008"/>
            <a:ext cx="1656000" cy="1368000"/>
          </a:xfrm>
          <a:prstGeom prst="flowChartExtra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b="1" dirty="0"/>
              <a:t>Doména</a:t>
            </a:r>
          </a:p>
        </p:txBody>
      </p:sp>
      <p:cxnSp>
        <p:nvCxnSpPr>
          <p:cNvPr id="9" name="Rovná spojnica 8"/>
          <p:cNvCxnSpPr>
            <a:stCxn id="4" idx="0"/>
            <a:endCxn id="5" idx="2"/>
          </p:cNvCxnSpPr>
          <p:nvPr/>
        </p:nvCxnSpPr>
        <p:spPr>
          <a:xfrm flipV="1">
            <a:off x="1079704" y="3501008"/>
            <a:ext cx="0" cy="495316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>
            <a:endCxn id="3074" idx="2"/>
          </p:cNvCxnSpPr>
          <p:nvPr/>
        </p:nvCxnSpPr>
        <p:spPr>
          <a:xfrm flipV="1">
            <a:off x="1079704" y="1772816"/>
            <a:ext cx="0" cy="3601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so šikmým zaobleným rohom 14"/>
          <p:cNvSpPr/>
          <p:nvPr/>
        </p:nvSpPr>
        <p:spPr>
          <a:xfrm>
            <a:off x="2627784" y="620688"/>
            <a:ext cx="4320480" cy="4716524"/>
          </a:xfrm>
          <a:prstGeom prst="round2DiagRect">
            <a:avLst>
              <a:gd name="adj1" fmla="val 7047"/>
              <a:gd name="adj2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400" b="1" dirty="0">
              <a:solidFill>
                <a:srgbClr val="000000"/>
              </a:solidFill>
            </a:endParaRPr>
          </a:p>
          <a:p>
            <a:r>
              <a:rPr lang="sk-SK" sz="2400" b="1" dirty="0">
                <a:solidFill>
                  <a:srgbClr val="000000"/>
                </a:solidFill>
              </a:rPr>
              <a:t>Zakázať </a:t>
            </a:r>
            <a:r>
              <a:rPr lang="sk-SK" sz="2400" b="1" dirty="0" err="1">
                <a:solidFill>
                  <a:srgbClr val="000000"/>
                </a:solidFill>
              </a:rPr>
              <a:t>Task</a:t>
            </a:r>
            <a:r>
              <a:rPr lang="sk-SK" sz="2400" b="1" dirty="0">
                <a:solidFill>
                  <a:srgbClr val="000000"/>
                </a:solidFill>
              </a:rPr>
              <a:t> </a:t>
            </a:r>
            <a:r>
              <a:rPr lang="sk-SK" sz="2400" b="1" dirty="0" err="1">
                <a:solidFill>
                  <a:srgbClr val="000000"/>
                </a:solidFill>
              </a:rPr>
              <a:t>Manager</a:t>
            </a:r>
            <a:endParaRPr lang="sk-SK" sz="2400" b="1" dirty="0">
              <a:solidFill>
                <a:srgbClr val="000000"/>
              </a:solidFill>
            </a:endParaRPr>
          </a:p>
        </p:txBody>
      </p:sp>
      <p:sp>
        <p:nvSpPr>
          <p:cNvPr id="16" name="BlokTextu 15"/>
          <p:cNvSpPr txBox="1"/>
          <p:nvPr/>
        </p:nvSpPr>
        <p:spPr>
          <a:xfrm>
            <a:off x="2843808" y="760401"/>
            <a:ext cx="2322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Zakázať </a:t>
            </a:r>
            <a:r>
              <a:rPr lang="sk-SK" dirty="0" err="1"/>
              <a:t>Task</a:t>
            </a:r>
            <a:r>
              <a:rPr lang="sk-SK" dirty="0"/>
              <a:t> </a:t>
            </a:r>
            <a:r>
              <a:rPr lang="sk-SK" dirty="0" err="1"/>
              <a:t>Manager</a:t>
            </a:r>
            <a:endParaRPr lang="sk-SK" dirty="0"/>
          </a:p>
        </p:txBody>
      </p:sp>
      <p:sp>
        <p:nvSpPr>
          <p:cNvPr id="17" name="BlokTextu 16"/>
          <p:cNvSpPr txBox="1"/>
          <p:nvPr/>
        </p:nvSpPr>
        <p:spPr>
          <a:xfrm>
            <a:off x="2843808" y="2493842"/>
            <a:ext cx="3023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Zakázať priečinok Obľúbené</a:t>
            </a:r>
          </a:p>
          <a:p>
            <a:r>
              <a:rPr lang="sk-SK" dirty="0"/>
              <a:t>Zakázať inštaláciu programov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2843808" y="4393238"/>
            <a:ext cx="3374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Povoliť priečinok Obľúbené</a:t>
            </a:r>
          </a:p>
          <a:p>
            <a:r>
              <a:rPr lang="sk-SK" dirty="0"/>
              <a:t>Zakázať zmenu pracovnej plochy</a:t>
            </a:r>
          </a:p>
        </p:txBody>
      </p:sp>
      <p:grpSp>
        <p:nvGrpSpPr>
          <p:cNvPr id="19" name="Skupina 18"/>
          <p:cNvGrpSpPr/>
          <p:nvPr/>
        </p:nvGrpSpPr>
        <p:grpSpPr>
          <a:xfrm>
            <a:off x="2620888" y="620688"/>
            <a:ext cx="4320480" cy="4716524"/>
            <a:chOff x="2620888" y="620688"/>
            <a:chExt cx="4320480" cy="4716524"/>
          </a:xfrm>
        </p:grpSpPr>
        <p:sp>
          <p:nvSpPr>
            <p:cNvPr id="18" name="Obdĺžnik 17"/>
            <p:cNvSpPr/>
            <p:nvPr/>
          </p:nvSpPr>
          <p:spPr>
            <a:xfrm>
              <a:off x="2764904" y="1881698"/>
              <a:ext cx="3967336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6" name="Obdĺžnik 25"/>
            <p:cNvSpPr/>
            <p:nvPr/>
          </p:nvSpPr>
          <p:spPr>
            <a:xfrm>
              <a:off x="2764904" y="2276912"/>
              <a:ext cx="3967336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bdĺžnik so šikmým zaobleným rohom 22"/>
            <p:cNvSpPr/>
            <p:nvPr/>
          </p:nvSpPr>
          <p:spPr>
            <a:xfrm>
              <a:off x="2620888" y="620688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priečinok Obľúbené</a:t>
              </a: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inštaláciu programov</a:t>
              </a:r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2634530" y="620688"/>
            <a:ext cx="4320480" cy="4716524"/>
            <a:chOff x="6983760" y="1726807"/>
            <a:chExt cx="4320480" cy="4716524"/>
          </a:xfrm>
        </p:grpSpPr>
        <p:sp>
          <p:nvSpPr>
            <p:cNvPr id="28" name="Obdĺžnik 27"/>
            <p:cNvSpPr/>
            <p:nvPr/>
          </p:nvSpPr>
          <p:spPr>
            <a:xfrm>
              <a:off x="7110397" y="2991092"/>
              <a:ext cx="3967336" cy="36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bdĺžnik 28"/>
            <p:cNvSpPr/>
            <p:nvPr/>
          </p:nvSpPr>
          <p:spPr>
            <a:xfrm>
              <a:off x="7114860" y="4077072"/>
              <a:ext cx="3967336" cy="79208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bdĺžnik so šikmým zaobleným rohom 23"/>
            <p:cNvSpPr/>
            <p:nvPr/>
          </p:nvSpPr>
          <p:spPr>
            <a:xfrm>
              <a:off x="6983760" y="1726807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Povoliť priečinok Obľúbené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zmenu pracovnej plochy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378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30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59544" y="2096927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OU1</a:t>
            </a:r>
          </a:p>
        </p:txBody>
      </p:sp>
      <p:sp>
        <p:nvSpPr>
          <p:cNvPr id="5" name="Vývojový diagram: extrakcia 4"/>
          <p:cNvSpPr/>
          <p:nvPr/>
        </p:nvSpPr>
        <p:spPr>
          <a:xfrm>
            <a:off x="251704" y="260648"/>
            <a:ext cx="1656000" cy="1368000"/>
          </a:xfrm>
          <a:prstGeom prst="flowChartExtra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b="1" dirty="0"/>
              <a:t>Doména</a:t>
            </a:r>
          </a:p>
        </p:txBody>
      </p:sp>
      <p:cxnSp>
        <p:nvCxnSpPr>
          <p:cNvPr id="9" name="Rovná spojnica 8"/>
          <p:cNvCxnSpPr>
            <a:stCxn id="4" idx="0"/>
            <a:endCxn id="5" idx="2"/>
          </p:cNvCxnSpPr>
          <p:nvPr/>
        </p:nvCxnSpPr>
        <p:spPr>
          <a:xfrm flipV="1">
            <a:off x="1079704" y="1628648"/>
            <a:ext cx="0" cy="46827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flipV="1">
            <a:off x="1079704" y="1772816"/>
            <a:ext cx="0" cy="3601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so šikmým zaobleným rohom 14"/>
          <p:cNvSpPr/>
          <p:nvPr/>
        </p:nvSpPr>
        <p:spPr>
          <a:xfrm>
            <a:off x="4572000" y="504912"/>
            <a:ext cx="4320480" cy="4716524"/>
          </a:xfrm>
          <a:prstGeom prst="round2DiagRect">
            <a:avLst>
              <a:gd name="adj1" fmla="val 7047"/>
              <a:gd name="adj2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400" b="1" dirty="0">
              <a:solidFill>
                <a:srgbClr val="000000"/>
              </a:solidFill>
            </a:endParaRPr>
          </a:p>
          <a:p>
            <a:r>
              <a:rPr lang="sk-SK" sz="2400" b="1" dirty="0">
                <a:solidFill>
                  <a:srgbClr val="000000"/>
                </a:solidFill>
              </a:rPr>
              <a:t>Zobraziť ikonu IE na ploche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4499992" y="76040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Zobraziť ikonu IE na ploche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4499992" y="2493842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Zakázať úpravu nastavení siete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4499992" y="4113946"/>
            <a:ext cx="303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Povoliť úpravu nastavení siete</a:t>
            </a:r>
          </a:p>
          <a:p>
            <a:r>
              <a:rPr lang="sk-SK" dirty="0"/>
              <a:t>Zakázať položku Spustiť ...</a:t>
            </a:r>
          </a:p>
        </p:txBody>
      </p:sp>
      <p:grpSp>
        <p:nvGrpSpPr>
          <p:cNvPr id="19" name="Skupina 18"/>
          <p:cNvGrpSpPr/>
          <p:nvPr/>
        </p:nvGrpSpPr>
        <p:grpSpPr>
          <a:xfrm>
            <a:off x="4566935" y="504912"/>
            <a:ext cx="4320480" cy="4716524"/>
            <a:chOff x="2620888" y="620688"/>
            <a:chExt cx="4320480" cy="4716524"/>
          </a:xfrm>
        </p:grpSpPr>
        <p:sp>
          <p:nvSpPr>
            <p:cNvPr id="18" name="Obdĺžnik 17"/>
            <p:cNvSpPr/>
            <p:nvPr/>
          </p:nvSpPr>
          <p:spPr>
            <a:xfrm>
              <a:off x="2764904" y="1881698"/>
              <a:ext cx="4089760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bdĺžnik so šikmým zaobleným rohom 22"/>
            <p:cNvSpPr/>
            <p:nvPr/>
          </p:nvSpPr>
          <p:spPr>
            <a:xfrm>
              <a:off x="2620888" y="620688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úpravu nastavení siete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4572000" y="504912"/>
            <a:ext cx="4320480" cy="4716524"/>
            <a:chOff x="6983760" y="1726807"/>
            <a:chExt cx="4320480" cy="4716524"/>
          </a:xfrm>
        </p:grpSpPr>
        <p:sp>
          <p:nvSpPr>
            <p:cNvPr id="28" name="Obdĺžnik 27"/>
            <p:cNvSpPr/>
            <p:nvPr/>
          </p:nvSpPr>
          <p:spPr>
            <a:xfrm>
              <a:off x="7110397" y="2991092"/>
              <a:ext cx="4102074" cy="36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bdĺžnik 28"/>
            <p:cNvSpPr/>
            <p:nvPr/>
          </p:nvSpPr>
          <p:spPr>
            <a:xfrm>
              <a:off x="7114860" y="3750831"/>
              <a:ext cx="4097610" cy="32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bdĺžnik so šikmým zaobleným rohom 23"/>
            <p:cNvSpPr/>
            <p:nvPr/>
          </p:nvSpPr>
          <p:spPr>
            <a:xfrm>
              <a:off x="6983760" y="1726807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Povoliť úpravu nastavení siete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položku Spustiť ...</a:t>
              </a:r>
            </a:p>
          </p:txBody>
        </p:sp>
      </p:grpSp>
      <p:sp>
        <p:nvSpPr>
          <p:cNvPr id="21" name="Ovál 20"/>
          <p:cNvSpPr/>
          <p:nvPr/>
        </p:nvSpPr>
        <p:spPr>
          <a:xfrm>
            <a:off x="1331640" y="3717032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OU2</a:t>
            </a:r>
          </a:p>
        </p:txBody>
      </p:sp>
      <p:cxnSp>
        <p:nvCxnSpPr>
          <p:cNvPr id="12" name="Zalomená spojnica 11"/>
          <p:cNvCxnSpPr>
            <a:stCxn id="4" idx="4"/>
            <a:endCxn id="21" idx="2"/>
          </p:cNvCxnSpPr>
          <p:nvPr/>
        </p:nvCxnSpPr>
        <p:spPr>
          <a:xfrm rot="16200000" flipH="1">
            <a:off x="755660" y="3861131"/>
            <a:ext cx="900025" cy="251936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ál 29"/>
          <p:cNvSpPr/>
          <p:nvPr/>
        </p:nvSpPr>
        <p:spPr>
          <a:xfrm>
            <a:off x="2843648" y="5308351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OU3</a:t>
            </a:r>
          </a:p>
        </p:txBody>
      </p:sp>
      <p:cxnSp>
        <p:nvCxnSpPr>
          <p:cNvPr id="31" name="Zalomená spojnica 30"/>
          <p:cNvCxnSpPr>
            <a:endCxn id="30" idx="2"/>
          </p:cNvCxnSpPr>
          <p:nvPr/>
        </p:nvCxnSpPr>
        <p:spPr>
          <a:xfrm rot="16200000" flipH="1">
            <a:off x="2012105" y="5196887"/>
            <a:ext cx="871239" cy="791848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/>
          <p:cNvSpPr txBox="1"/>
          <p:nvPr/>
        </p:nvSpPr>
        <p:spPr>
          <a:xfrm>
            <a:off x="4499991" y="5705264"/>
            <a:ext cx="250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Skryť ikonu IE na ploche</a:t>
            </a:r>
          </a:p>
          <a:p>
            <a:r>
              <a:rPr lang="sk-SK" dirty="0"/>
              <a:t>Pripojiť sieťový disk</a:t>
            </a:r>
          </a:p>
        </p:txBody>
      </p:sp>
      <p:grpSp>
        <p:nvGrpSpPr>
          <p:cNvPr id="34" name="Skupina 33"/>
          <p:cNvGrpSpPr/>
          <p:nvPr/>
        </p:nvGrpSpPr>
        <p:grpSpPr>
          <a:xfrm>
            <a:off x="4572000" y="509089"/>
            <a:ext cx="4320480" cy="4716524"/>
            <a:chOff x="6983760" y="1726807"/>
            <a:chExt cx="4320480" cy="4716524"/>
          </a:xfrm>
        </p:grpSpPr>
        <p:sp>
          <p:nvSpPr>
            <p:cNvPr id="35" name="Obdĺžnik 34"/>
            <p:cNvSpPr/>
            <p:nvPr/>
          </p:nvSpPr>
          <p:spPr>
            <a:xfrm>
              <a:off x="7110396" y="2256155"/>
              <a:ext cx="4078483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6" name="Obdĺžnik 35"/>
            <p:cNvSpPr/>
            <p:nvPr/>
          </p:nvSpPr>
          <p:spPr>
            <a:xfrm>
              <a:off x="7114860" y="4475625"/>
              <a:ext cx="4074020" cy="324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7" name="Obdĺžnik so šikmým zaobleným rohom 36"/>
            <p:cNvSpPr/>
            <p:nvPr/>
          </p:nvSpPr>
          <p:spPr>
            <a:xfrm>
              <a:off x="6983760" y="1726807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Skryť ikonu IE na ploche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Pripojiť sieťový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037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6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21" grpId="0" animBg="1"/>
      <p:bldP spid="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ál 3"/>
          <p:cNvSpPr/>
          <p:nvPr/>
        </p:nvSpPr>
        <p:spPr>
          <a:xfrm>
            <a:off x="359544" y="2096927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OU1</a:t>
            </a:r>
          </a:p>
        </p:txBody>
      </p:sp>
      <p:sp>
        <p:nvSpPr>
          <p:cNvPr id="5" name="Vývojový diagram: extrakcia 4"/>
          <p:cNvSpPr/>
          <p:nvPr/>
        </p:nvSpPr>
        <p:spPr>
          <a:xfrm>
            <a:off x="251704" y="260648"/>
            <a:ext cx="1656000" cy="1368000"/>
          </a:xfrm>
          <a:prstGeom prst="flowChartExtra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sk-SK" b="1" dirty="0"/>
              <a:t>Doména</a:t>
            </a:r>
          </a:p>
        </p:txBody>
      </p:sp>
      <p:cxnSp>
        <p:nvCxnSpPr>
          <p:cNvPr id="9" name="Rovná spojnica 8"/>
          <p:cNvCxnSpPr>
            <a:stCxn id="4" idx="0"/>
            <a:endCxn id="5" idx="2"/>
          </p:cNvCxnSpPr>
          <p:nvPr/>
        </p:nvCxnSpPr>
        <p:spPr>
          <a:xfrm flipV="1">
            <a:off x="1079704" y="1628648"/>
            <a:ext cx="0" cy="46827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ovná spojnica 13"/>
          <p:cNvCxnSpPr/>
          <p:nvPr/>
        </p:nvCxnSpPr>
        <p:spPr>
          <a:xfrm flipV="1">
            <a:off x="1079704" y="1772816"/>
            <a:ext cx="0" cy="36019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ĺžnik so šikmým zaobleným rohom 14"/>
          <p:cNvSpPr/>
          <p:nvPr/>
        </p:nvSpPr>
        <p:spPr>
          <a:xfrm>
            <a:off x="2915816" y="504912"/>
            <a:ext cx="4320480" cy="4716524"/>
          </a:xfrm>
          <a:prstGeom prst="round2DiagRect">
            <a:avLst>
              <a:gd name="adj1" fmla="val 7047"/>
              <a:gd name="adj2" fmla="val 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k-SK" sz="2400" b="1" dirty="0">
              <a:solidFill>
                <a:srgbClr val="000000"/>
              </a:solidFill>
            </a:endParaRPr>
          </a:p>
          <a:p>
            <a:r>
              <a:rPr lang="sk-SK" sz="2400" b="1" dirty="0">
                <a:solidFill>
                  <a:srgbClr val="000000"/>
                </a:solidFill>
              </a:rPr>
              <a:t>Zobraziť ikonu IE na ploche</a:t>
            </a:r>
          </a:p>
        </p:txBody>
      </p:sp>
      <p:sp>
        <p:nvSpPr>
          <p:cNvPr id="16" name="BlokTextu 15"/>
          <p:cNvSpPr txBox="1"/>
          <p:nvPr/>
        </p:nvSpPr>
        <p:spPr>
          <a:xfrm>
            <a:off x="2843808" y="760401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Zobraziť ikonu IE na ploche</a:t>
            </a:r>
          </a:p>
        </p:txBody>
      </p:sp>
      <p:sp>
        <p:nvSpPr>
          <p:cNvPr id="17" name="BlokTextu 16"/>
          <p:cNvSpPr txBox="1"/>
          <p:nvPr/>
        </p:nvSpPr>
        <p:spPr>
          <a:xfrm>
            <a:off x="2843808" y="2493842"/>
            <a:ext cx="3145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Zakázať úpravu nastavení siete</a:t>
            </a:r>
          </a:p>
        </p:txBody>
      </p:sp>
      <p:sp>
        <p:nvSpPr>
          <p:cNvPr id="22" name="BlokTextu 21"/>
          <p:cNvSpPr txBox="1"/>
          <p:nvPr/>
        </p:nvSpPr>
        <p:spPr>
          <a:xfrm>
            <a:off x="2843808" y="4113946"/>
            <a:ext cx="3034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Povoliť úpravu nastavení siete</a:t>
            </a:r>
          </a:p>
          <a:p>
            <a:r>
              <a:rPr lang="sk-SK" dirty="0"/>
              <a:t>Zakázať položku Spustiť ...</a:t>
            </a:r>
          </a:p>
        </p:txBody>
      </p:sp>
      <p:grpSp>
        <p:nvGrpSpPr>
          <p:cNvPr id="19" name="Skupina 18"/>
          <p:cNvGrpSpPr/>
          <p:nvPr/>
        </p:nvGrpSpPr>
        <p:grpSpPr>
          <a:xfrm>
            <a:off x="2910751" y="504912"/>
            <a:ext cx="4320480" cy="4716524"/>
            <a:chOff x="2620888" y="620688"/>
            <a:chExt cx="4320480" cy="4716524"/>
          </a:xfrm>
        </p:grpSpPr>
        <p:sp>
          <p:nvSpPr>
            <p:cNvPr id="18" name="Obdĺžnik 17"/>
            <p:cNvSpPr/>
            <p:nvPr/>
          </p:nvSpPr>
          <p:spPr>
            <a:xfrm>
              <a:off x="2764904" y="1881698"/>
              <a:ext cx="4089760" cy="3600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3" name="Obdĺžnik so šikmým zaobleným rohom 22"/>
            <p:cNvSpPr/>
            <p:nvPr/>
          </p:nvSpPr>
          <p:spPr>
            <a:xfrm>
              <a:off x="2620888" y="620688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chemeClr val="accent2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úpravu nastavení siete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Skupina 19"/>
          <p:cNvGrpSpPr/>
          <p:nvPr/>
        </p:nvGrpSpPr>
        <p:grpSpPr>
          <a:xfrm>
            <a:off x="2915816" y="504912"/>
            <a:ext cx="4320480" cy="4716524"/>
            <a:chOff x="6983760" y="1726807"/>
            <a:chExt cx="4320480" cy="4716524"/>
          </a:xfrm>
        </p:grpSpPr>
        <p:sp>
          <p:nvSpPr>
            <p:cNvPr id="28" name="Obdĺžnik 27"/>
            <p:cNvSpPr/>
            <p:nvPr/>
          </p:nvSpPr>
          <p:spPr>
            <a:xfrm>
              <a:off x="7110397" y="2991092"/>
              <a:ext cx="4102074" cy="360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9" name="Obdĺžnik 28"/>
            <p:cNvSpPr/>
            <p:nvPr/>
          </p:nvSpPr>
          <p:spPr>
            <a:xfrm>
              <a:off x="7114860" y="3750831"/>
              <a:ext cx="4097610" cy="3240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24" name="Obdĺžnik so šikmým zaobleným rohom 23"/>
            <p:cNvSpPr/>
            <p:nvPr/>
          </p:nvSpPr>
          <p:spPr>
            <a:xfrm>
              <a:off x="6983760" y="1726807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Povoliť úpravu nastavení siete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Zakázať položku Spustiť ...</a:t>
              </a:r>
            </a:p>
          </p:txBody>
        </p:sp>
      </p:grpSp>
      <p:sp>
        <p:nvSpPr>
          <p:cNvPr id="21" name="Ovál 20"/>
          <p:cNvSpPr/>
          <p:nvPr/>
        </p:nvSpPr>
        <p:spPr>
          <a:xfrm>
            <a:off x="1331640" y="3717032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OU2</a:t>
            </a:r>
          </a:p>
        </p:txBody>
      </p:sp>
      <p:cxnSp>
        <p:nvCxnSpPr>
          <p:cNvPr id="12" name="Zalomená spojnica 11"/>
          <p:cNvCxnSpPr>
            <a:stCxn id="4" idx="4"/>
            <a:endCxn id="21" idx="2"/>
          </p:cNvCxnSpPr>
          <p:nvPr/>
        </p:nvCxnSpPr>
        <p:spPr>
          <a:xfrm rot="16200000" flipH="1">
            <a:off x="755660" y="3861131"/>
            <a:ext cx="900025" cy="251936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ál 29"/>
          <p:cNvSpPr/>
          <p:nvPr/>
        </p:nvSpPr>
        <p:spPr>
          <a:xfrm>
            <a:off x="1331640" y="5308351"/>
            <a:ext cx="1440320" cy="144016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3200" dirty="0">
                <a:latin typeface="+mj-lt"/>
              </a:rPr>
              <a:t>OU3</a:t>
            </a:r>
          </a:p>
        </p:txBody>
      </p:sp>
      <p:cxnSp>
        <p:nvCxnSpPr>
          <p:cNvPr id="31" name="Zalomená spojnica 30"/>
          <p:cNvCxnSpPr>
            <a:stCxn id="4" idx="4"/>
            <a:endCxn id="30" idx="2"/>
          </p:cNvCxnSpPr>
          <p:nvPr/>
        </p:nvCxnSpPr>
        <p:spPr>
          <a:xfrm rot="16200000" flipH="1">
            <a:off x="-40000" y="4656791"/>
            <a:ext cx="2491344" cy="251936"/>
          </a:xfrm>
          <a:prstGeom prst="bentConnector2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BlokTextu 32"/>
          <p:cNvSpPr txBox="1"/>
          <p:nvPr/>
        </p:nvSpPr>
        <p:spPr>
          <a:xfrm>
            <a:off x="2843807" y="5705264"/>
            <a:ext cx="2507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/>
              <a:t>Skryť ikonu IE na ploche</a:t>
            </a:r>
          </a:p>
          <a:p>
            <a:r>
              <a:rPr lang="sk-SK" dirty="0"/>
              <a:t>Pripojiť sieťový disk</a:t>
            </a:r>
          </a:p>
        </p:txBody>
      </p:sp>
      <p:grpSp>
        <p:nvGrpSpPr>
          <p:cNvPr id="34" name="Skupina 33"/>
          <p:cNvGrpSpPr/>
          <p:nvPr/>
        </p:nvGrpSpPr>
        <p:grpSpPr>
          <a:xfrm>
            <a:off x="2915816" y="509089"/>
            <a:ext cx="4320480" cy="4716524"/>
            <a:chOff x="6983760" y="1726807"/>
            <a:chExt cx="4320480" cy="4716524"/>
          </a:xfrm>
        </p:grpSpPr>
        <p:sp>
          <p:nvSpPr>
            <p:cNvPr id="35" name="Obdĺžnik 34"/>
            <p:cNvSpPr/>
            <p:nvPr/>
          </p:nvSpPr>
          <p:spPr>
            <a:xfrm>
              <a:off x="7110396" y="2256155"/>
              <a:ext cx="4078483" cy="360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6" name="Obdĺžnik 35"/>
            <p:cNvSpPr/>
            <p:nvPr/>
          </p:nvSpPr>
          <p:spPr>
            <a:xfrm>
              <a:off x="7114860" y="4475625"/>
              <a:ext cx="4074020" cy="32400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37" name="Obdĺžnik so šikmým zaobleným rohom 36"/>
            <p:cNvSpPr/>
            <p:nvPr/>
          </p:nvSpPr>
          <p:spPr>
            <a:xfrm>
              <a:off x="6983760" y="1726807"/>
              <a:ext cx="4320480" cy="4716524"/>
            </a:xfrm>
            <a:prstGeom prst="round2DiagRect">
              <a:avLst>
                <a:gd name="adj1" fmla="val 7047"/>
                <a:gd name="adj2" fmla="val 0"/>
              </a:avLst>
            </a:prstGeom>
            <a:solidFill>
              <a:schemeClr val="accent3">
                <a:alpha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Skryť ikonu IE na ploche</a:t>
              </a: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endParaRPr lang="sk-SK" sz="2400" b="1" dirty="0">
                <a:solidFill>
                  <a:srgbClr val="000000"/>
                </a:solidFill>
              </a:endParaRPr>
            </a:p>
            <a:p>
              <a:r>
                <a:rPr lang="sk-SK" sz="2400" b="1" dirty="0">
                  <a:solidFill>
                    <a:srgbClr val="000000"/>
                  </a:solidFill>
                </a:rPr>
                <a:t>Pripojiť sieťový disk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89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5" grpId="0" animBg="1"/>
      <p:bldP spid="21" grpId="0" animBg="1"/>
      <p:bldP spid="3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Blokovanie dedičnosti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Blokovanie dedičnosti (</a:t>
            </a:r>
            <a:r>
              <a:rPr lang="sk-SK" dirty="0" err="1"/>
              <a:t>Block</a:t>
            </a:r>
            <a:r>
              <a:rPr lang="sk-SK" dirty="0"/>
              <a:t> </a:t>
            </a:r>
            <a:r>
              <a:rPr lang="sk-SK" dirty="0" err="1"/>
              <a:t>Inheritance</a:t>
            </a:r>
            <a:r>
              <a:rPr lang="sk-SK" dirty="0"/>
              <a:t>) zabraňuje prevzatie politík z GPO, ktoré boli prepojené (prelinkované) na nadradené kontajnery (OU, domény, lokality)</a:t>
            </a:r>
          </a:p>
          <a:p>
            <a:endParaRPr lang="sk-SK" dirty="0"/>
          </a:p>
          <a:p>
            <a:r>
              <a:rPr lang="sk-SK" dirty="0"/>
              <a:t>Blokovanie dedičnosti sa aktivuje na kontajneroch </a:t>
            </a:r>
          </a:p>
          <a:p>
            <a:endParaRPr lang="sk-SK" dirty="0"/>
          </a:p>
          <a:p>
            <a:r>
              <a:rPr lang="sk-SK" dirty="0"/>
              <a:t>Blokovanie dedičnosti odstráni zdedené GPO z kontajnera, kde blokovanie zapnem, </a:t>
            </a:r>
            <a:r>
              <a:rPr lang="sk-SK" dirty="0">
                <a:solidFill>
                  <a:srgbClr val="FFFF00"/>
                </a:solidFill>
              </a:rPr>
              <a:t>i z jeho dcérskych kontajnerov</a:t>
            </a:r>
            <a:r>
              <a:rPr lang="sk-SK" dirty="0"/>
              <a:t> (potomkov)</a:t>
            </a:r>
          </a:p>
        </p:txBody>
      </p:sp>
    </p:spTree>
    <p:extLst>
      <p:ext uri="{BB962C8B-B14F-4D97-AF65-F5344CB8AC3E}">
        <p14:creationId xmlns:p14="http://schemas.microsoft.com/office/powerpoint/2010/main" val="869485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Blokovanie dedičnosti (2)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800" dirty="0"/>
              <a:t>Ak potrebujeme, aby sa niektorý GPO uplatnil aj na potomkoch blokovaného kontajnera, musíme tento GPO znova prelinkovať na potomkov alebo zvoliť možnosť vnútenia politiky</a:t>
            </a:r>
          </a:p>
          <a:p>
            <a:endParaRPr lang="sk-SK" sz="2800" dirty="0"/>
          </a:p>
          <a:p>
            <a:r>
              <a:rPr lang="sk-SK" sz="2800" dirty="0"/>
              <a:t>Blokovanie dedičnosti je v nástroji </a:t>
            </a:r>
            <a:r>
              <a:rPr lang="sk-SK" sz="2800" dirty="0" err="1"/>
              <a:t>Group</a:t>
            </a:r>
            <a:r>
              <a:rPr lang="sk-SK" sz="2800" dirty="0"/>
              <a:t> </a:t>
            </a:r>
            <a:r>
              <a:rPr lang="sk-SK" sz="2800" dirty="0" err="1"/>
              <a:t>Policy</a:t>
            </a:r>
            <a:r>
              <a:rPr lang="sk-SK" sz="2800" dirty="0"/>
              <a:t> </a:t>
            </a:r>
            <a:r>
              <a:rPr lang="sk-SK" sz="2800" dirty="0" err="1"/>
              <a:t>Management</a:t>
            </a:r>
            <a:r>
              <a:rPr lang="sk-SK" sz="2800" dirty="0"/>
              <a:t> </a:t>
            </a:r>
            <a:r>
              <a:rPr lang="sk-SK" sz="2800" dirty="0" err="1"/>
              <a:t>Console</a:t>
            </a:r>
            <a:r>
              <a:rPr lang="sk-SK" sz="2800" dirty="0"/>
              <a:t> označené </a:t>
            </a:r>
            <a:br>
              <a:rPr lang="sk-SK" sz="2800" dirty="0"/>
            </a:br>
            <a:r>
              <a:rPr lang="sk-SK" sz="2800" dirty="0"/>
              <a:t>modrým výkričníkom pri kontajneri</a:t>
            </a:r>
          </a:p>
        </p:txBody>
      </p:sp>
      <p:grpSp>
        <p:nvGrpSpPr>
          <p:cNvPr id="4" name="Skupina 3"/>
          <p:cNvGrpSpPr/>
          <p:nvPr/>
        </p:nvGrpSpPr>
        <p:grpSpPr>
          <a:xfrm>
            <a:off x="6598871" y="4293096"/>
            <a:ext cx="2077585" cy="1956526"/>
            <a:chOff x="5694381" y="3441310"/>
            <a:chExt cx="2982075" cy="2808312"/>
          </a:xfrm>
        </p:grpSpPr>
        <p:pic>
          <p:nvPicPr>
            <p:cNvPr id="5122" name="Picture 2" descr="http://www.graphicsfuel.com/wp-content/uploads/2012/03/folder-icon-512x51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381" y="3441310"/>
              <a:ext cx="2808311" cy="28083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24" name="Picture 4" descr="http://en.xn--icne-wqa.com/images/icones/9/5/pictogram-din-m000-general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21875" y1="32422" x2="27734" y2="73828"/>
                          <a14:foregroundMark x1="50391" y1="27734" x2="50391" y2="54688"/>
                          <a14:foregroundMark x1="48438" y1="77344" x2="51563" y2="7304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49024" y="4565864"/>
              <a:ext cx="1527432" cy="15274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5717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Vynútenie spracovania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Vynútenie spracovania (</a:t>
            </a:r>
            <a:r>
              <a:rPr lang="sk-SK" dirty="0" err="1"/>
              <a:t>Enforced</a:t>
            </a:r>
            <a:r>
              <a:rPr lang="sk-SK" dirty="0"/>
              <a:t> resp. v starších verziách No </a:t>
            </a:r>
            <a:r>
              <a:rPr lang="sk-SK" dirty="0" err="1"/>
              <a:t>Override</a:t>
            </a:r>
            <a:r>
              <a:rPr lang="sk-SK" dirty="0"/>
              <a:t>) zabezpečí, že GPO sa bude vždy aplikovať a nebude sa prepisovať pravidlami z iných GPO</a:t>
            </a:r>
          </a:p>
          <a:p>
            <a:endParaRPr lang="sk-SK" dirty="0"/>
          </a:p>
          <a:p>
            <a:r>
              <a:rPr lang="sk-SK" dirty="0"/>
              <a:t>Vynútenie spracovania sa aplikuje na GPO prepojenie (</a:t>
            </a:r>
            <a:r>
              <a:rPr lang="sk-SK" dirty="0" err="1"/>
              <a:t>link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/>
              <a:t>Vynútenie spracovania má vyššiu prioritu ako blokovanie dedičnosti - </a:t>
            </a:r>
            <a:r>
              <a:rPr lang="sk-SK" dirty="0" err="1"/>
              <a:t>tj</a:t>
            </a:r>
            <a:r>
              <a:rPr lang="sk-SK" dirty="0"/>
              <a:t>. vždy sa dedí</a:t>
            </a:r>
          </a:p>
        </p:txBody>
      </p:sp>
    </p:spTree>
    <p:extLst>
      <p:ext uri="{BB962C8B-B14F-4D97-AF65-F5344CB8AC3E}">
        <p14:creationId xmlns:p14="http://schemas.microsoft.com/office/powerpoint/2010/main" val="1933265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Vynútenie spracovania (2)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Ak je nejaké prepojenie GPO s kontajnerom vynútené, potom bude vynútené aj pre všetky dcérske kontajnery</a:t>
            </a:r>
          </a:p>
          <a:p>
            <a:endParaRPr lang="sk-SK" dirty="0"/>
          </a:p>
          <a:p>
            <a:r>
              <a:rPr lang="sk-SK" dirty="0"/>
              <a:t>Pri spracovaní vynútených GPO majú prednosť tie GPO, ktoré sú v hierarchii na vyšších -všeobecnejších úrovniach</a:t>
            </a:r>
            <a:br>
              <a:rPr lang="sk-SK" dirty="0"/>
            </a:br>
            <a:r>
              <a:rPr lang="sk-SK" dirty="0"/>
              <a:t>(</a:t>
            </a:r>
            <a:r>
              <a:rPr lang="sk-SK" dirty="0" err="1"/>
              <a:t>tj</a:t>
            </a:r>
            <a:r>
              <a:rPr lang="sk-SK" dirty="0"/>
              <a:t>. ak nastane konflikt dvoch rovnakých vynútených politík napr. na OU a</a:t>
            </a:r>
            <a:br>
              <a:rPr lang="sk-SK" dirty="0"/>
            </a:br>
            <a:r>
              <a:rPr lang="sk-SK" dirty="0"/>
              <a:t>doméne, aplikuje sa tá na doméne)</a:t>
            </a:r>
          </a:p>
        </p:txBody>
      </p:sp>
      <p:grpSp>
        <p:nvGrpSpPr>
          <p:cNvPr id="8" name="Skupina 7"/>
          <p:cNvGrpSpPr/>
          <p:nvPr/>
        </p:nvGrpSpPr>
        <p:grpSpPr>
          <a:xfrm>
            <a:off x="7092280" y="4581128"/>
            <a:ext cx="1934344" cy="1934344"/>
            <a:chOff x="6588224" y="4077072"/>
            <a:chExt cx="2438400" cy="2438400"/>
          </a:xfrm>
        </p:grpSpPr>
        <p:pic>
          <p:nvPicPr>
            <p:cNvPr id="9" name="Picture 2" descr="http://files.softicons.com/download/system-icons/junior-icons-by-treetog-artwork/png/256/File%20Script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224" y="4077072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Skupina 9"/>
            <p:cNvGrpSpPr/>
            <p:nvPr/>
          </p:nvGrpSpPr>
          <p:grpSpPr>
            <a:xfrm>
              <a:off x="6616871" y="5800328"/>
              <a:ext cx="648072" cy="648072"/>
              <a:chOff x="274420" y="1049475"/>
              <a:chExt cx="432048" cy="432048"/>
            </a:xfrm>
          </p:grpSpPr>
          <p:sp>
            <p:nvSpPr>
              <p:cNvPr id="11" name="Obdĺžnik 10"/>
              <p:cNvSpPr/>
              <p:nvPr/>
            </p:nvSpPr>
            <p:spPr>
              <a:xfrm>
                <a:off x="274420" y="1049475"/>
                <a:ext cx="432048" cy="43204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  <p:sp>
            <p:nvSpPr>
              <p:cNvPr id="12" name="Šípka doprava 11"/>
              <p:cNvSpPr/>
              <p:nvPr/>
            </p:nvSpPr>
            <p:spPr>
              <a:xfrm rot="18840087">
                <a:off x="310444" y="1136221"/>
                <a:ext cx="360000" cy="258556"/>
              </a:xfrm>
              <a:prstGeom prst="rightArrow">
                <a:avLst>
                  <a:gd name="adj1" fmla="val 38313"/>
                  <a:gd name="adj2" fmla="val 6760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k-SK"/>
              </a:p>
            </p:txBody>
          </p:sp>
        </p:grpSp>
        <p:pic>
          <p:nvPicPr>
            <p:cNvPr id="13" name="Picture 2" descr="http://wpmu.org/wp-content/uploads/2011/08/security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0973" y="5723472"/>
              <a:ext cx="792000" cy="79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99447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Poradie spracovania GPO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Vynútené GPO (</a:t>
            </a:r>
            <a:r>
              <a:rPr lang="sk-SK" dirty="0" err="1"/>
              <a:t>Enforced</a:t>
            </a:r>
            <a:r>
              <a:rPr lang="sk-SK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GPO prelinkované na aktuálny kontajner (je možné vybrať poradie spracovania pomocou šípok v okne s prelinkovanými GPO – nižšie číslo = vyššia priorita)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Zdedené GPO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88" y="585788"/>
            <a:ext cx="81248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48" y="590244"/>
            <a:ext cx="81153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Zaoblený obdĺžnik 3"/>
          <p:cNvSpPr/>
          <p:nvPr/>
        </p:nvSpPr>
        <p:spPr>
          <a:xfrm>
            <a:off x="2439791" y="1845659"/>
            <a:ext cx="288032" cy="129614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2191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GPO filtrovanie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Štandardne sa GPO aplikuje na všetky počítače alebo všetkých používateľov v danom kontajneri (OU, doména, lokalita)</a:t>
            </a:r>
          </a:p>
          <a:p>
            <a:endParaRPr lang="sk-SK" dirty="0"/>
          </a:p>
          <a:p>
            <a:r>
              <a:rPr lang="sk-SK" dirty="0"/>
              <a:t>V rámci filtrovania je možné špecifikovať konkrétnu skupinu používateľov, pre ktorých je skupina platná</a:t>
            </a:r>
          </a:p>
          <a:p>
            <a:endParaRPr lang="sk-SK" dirty="0"/>
          </a:p>
          <a:p>
            <a:r>
              <a:rPr lang="sk-SK" dirty="0"/>
              <a:t>Filtrovanie je možné špecifikovať v záložke </a:t>
            </a:r>
            <a:r>
              <a:rPr lang="sk-SK" dirty="0" err="1"/>
              <a:t>Scope</a:t>
            </a:r>
            <a:r>
              <a:rPr lang="sk-SK" dirty="0"/>
              <a:t> pri tvorbe GPO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13" y="595313"/>
            <a:ext cx="810577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Šípka dolu 3"/>
          <p:cNvSpPr/>
          <p:nvPr/>
        </p:nvSpPr>
        <p:spPr>
          <a:xfrm rot="2809001">
            <a:off x="4743608" y="3669388"/>
            <a:ext cx="576064" cy="72008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6343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  <p:pic>
        <p:nvPicPr>
          <p:cNvPr id="5122" name="Picture 2" descr="http://davidmmasters.com/wp-content/uploads/2016/07/with-great-power-comes-great-responsibility-spider-man-super-powers-abilities-voltaire-quot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28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Filtrovanie GPO (2)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Filtrovanie GPO podľa skupín zabezpečíme tak, že v záložke </a:t>
            </a:r>
            <a:r>
              <a:rPr lang="sk-SK" dirty="0" err="1"/>
              <a:t>Scope</a:t>
            </a:r>
            <a:r>
              <a:rPr lang="sk-SK" dirty="0"/>
              <a:t> v časti </a:t>
            </a:r>
            <a:r>
              <a:rPr lang="sk-SK" dirty="0" err="1"/>
              <a:t>Security</a:t>
            </a:r>
            <a:r>
              <a:rPr lang="sk-SK" dirty="0"/>
              <a:t> </a:t>
            </a:r>
            <a:r>
              <a:rPr lang="sk-SK" dirty="0" err="1"/>
              <a:t>Filtering</a:t>
            </a:r>
            <a:r>
              <a:rPr lang="sk-SK" dirty="0"/>
              <a:t> odstránime skupinu </a:t>
            </a:r>
            <a:r>
              <a:rPr lang="sk-SK" dirty="0" err="1"/>
              <a:t>Authenticated</a:t>
            </a:r>
            <a:r>
              <a:rPr lang="sk-SK" dirty="0"/>
              <a:t> </a:t>
            </a:r>
            <a:r>
              <a:rPr lang="sk-SK" dirty="0" err="1"/>
              <a:t>Users</a:t>
            </a:r>
            <a:r>
              <a:rPr lang="sk-SK" dirty="0"/>
              <a:t> a pridáme skupinu, pre ktorú má GPO platiť</a:t>
            </a:r>
          </a:p>
          <a:p>
            <a:endParaRPr lang="sk-SK" dirty="0"/>
          </a:p>
          <a:p>
            <a:r>
              <a:rPr lang="sk-SK" dirty="0"/>
              <a:t>Ak chceme zabezpečiť platnosť GPO pre všetkých okrem určitých skupín, tieto skupiny musíme pridať v záložke </a:t>
            </a:r>
            <a:r>
              <a:rPr lang="sk-SK" dirty="0" err="1"/>
              <a:t>Scope</a:t>
            </a:r>
            <a:r>
              <a:rPr lang="sk-SK" dirty="0"/>
              <a:t> a potom v záložke </a:t>
            </a:r>
            <a:r>
              <a:rPr lang="sk-SK" dirty="0" err="1"/>
              <a:t>Delegation</a:t>
            </a:r>
            <a:r>
              <a:rPr lang="sk-SK" dirty="0"/>
              <a:t> kliknutím na tlačidlo </a:t>
            </a:r>
            <a:r>
              <a:rPr lang="sk-SK" dirty="0" err="1"/>
              <a:t>Advanced</a:t>
            </a:r>
            <a:r>
              <a:rPr lang="sk-SK" dirty="0"/>
              <a:t> (vpravo dole) a </a:t>
            </a:r>
            <a:r>
              <a:rPr lang="sk-SK" dirty="0" err="1"/>
              <a:t>zaškrtuntím</a:t>
            </a:r>
            <a:r>
              <a:rPr lang="sk-SK" dirty="0"/>
              <a:t> </a:t>
            </a:r>
            <a:r>
              <a:rPr lang="sk-SK" dirty="0" err="1"/>
              <a:t>Deny</a:t>
            </a:r>
            <a:r>
              <a:rPr lang="sk-SK" dirty="0"/>
              <a:t> </a:t>
            </a:r>
            <a:r>
              <a:rPr lang="sk-SK" dirty="0" err="1"/>
              <a:t>Apply</a:t>
            </a:r>
            <a:r>
              <a:rPr lang="sk-SK" dirty="0"/>
              <a:t>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Policy</a:t>
            </a:r>
            <a:r>
              <a:rPr lang="sk-SK" dirty="0"/>
              <a:t> pri danej skupine zrušíme platnosť GPO pre danú skupinu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"/>
          <a:stretch/>
        </p:blipFill>
        <p:spPr bwMode="auto">
          <a:xfrm>
            <a:off x="1" y="1064284"/>
            <a:ext cx="9143999" cy="524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Šípka dolu 3"/>
          <p:cNvSpPr/>
          <p:nvPr/>
        </p:nvSpPr>
        <p:spPr>
          <a:xfrm rot="2791977">
            <a:off x="3520478" y="1548024"/>
            <a:ext cx="360040" cy="432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 rot="2791977">
            <a:off x="6400798" y="5436457"/>
            <a:ext cx="360040" cy="432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Šípka dolu 6"/>
          <p:cNvSpPr/>
          <p:nvPr/>
        </p:nvSpPr>
        <p:spPr>
          <a:xfrm rot="2791977">
            <a:off x="8200999" y="2340112"/>
            <a:ext cx="360040" cy="432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8" name="Šípka dolu 7"/>
          <p:cNvSpPr/>
          <p:nvPr/>
        </p:nvSpPr>
        <p:spPr>
          <a:xfrm rot="2791977">
            <a:off x="8683354" y="3751144"/>
            <a:ext cx="360040" cy="432048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9583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Priebeh spracovania politík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Štart počítača a sieťových služieb, štart GPO klienta a vyžiadanie zoznamu politík od servera (</a:t>
            </a:r>
            <a:r>
              <a:rPr lang="sk-SK" dirty="0" err="1"/>
              <a:t>client</a:t>
            </a:r>
            <a:r>
              <a:rPr lang="sk-SK" dirty="0"/>
              <a:t> </a:t>
            </a:r>
            <a:r>
              <a:rPr lang="sk-SK" dirty="0" err="1"/>
              <a:t>driven</a:t>
            </a:r>
            <a:r>
              <a:rPr lang="sk-SK" dirty="0"/>
              <a:t> prístup)</a:t>
            </a:r>
          </a:p>
          <a:p>
            <a:pPr marL="514350" indent="-514350">
              <a:buFont typeface="+mj-lt"/>
              <a:buAutoNum type="arabicPeriod"/>
            </a:pPr>
            <a:endParaRPr lang="sk-SK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GPO klient prijme zoznam politík pre počítač, pričom ich zoradí podľa poradia:</a:t>
            </a:r>
          </a:p>
          <a:p>
            <a:pPr marL="914400" lvl="1" indent="-514350">
              <a:buFont typeface="+mj-lt"/>
              <a:buAutoNum type="alphaLcParenR"/>
            </a:pPr>
            <a:r>
              <a:rPr lang="sk-SK" dirty="0"/>
              <a:t>Lokálne politiky</a:t>
            </a:r>
          </a:p>
          <a:p>
            <a:pPr marL="914400" lvl="1" indent="-514350">
              <a:buFont typeface="+mj-lt"/>
              <a:buAutoNum type="alphaLcParenR"/>
            </a:pPr>
            <a:r>
              <a:rPr lang="sk-SK" dirty="0"/>
              <a:t>Politiky pre lokality</a:t>
            </a:r>
          </a:p>
          <a:p>
            <a:pPr marL="914400" lvl="1" indent="-514350">
              <a:buFont typeface="+mj-lt"/>
              <a:buAutoNum type="alphaLcParenR"/>
            </a:pPr>
            <a:r>
              <a:rPr lang="sk-SK" dirty="0"/>
              <a:t>Politiky pre doménu</a:t>
            </a:r>
          </a:p>
          <a:p>
            <a:pPr marL="914400" lvl="1" indent="-514350">
              <a:buFont typeface="+mj-lt"/>
              <a:buAutoNum type="alphaLcParenR"/>
            </a:pPr>
            <a:r>
              <a:rPr lang="sk-SK" dirty="0"/>
              <a:t>Politiky pre OU a </a:t>
            </a:r>
            <a:r>
              <a:rPr lang="sk-SK" dirty="0" err="1"/>
              <a:t>subOU</a:t>
            </a:r>
            <a:endParaRPr lang="sk-SK" dirty="0"/>
          </a:p>
          <a:p>
            <a:pPr marL="914400" lvl="1" indent="-514350">
              <a:buFont typeface="+mj-lt"/>
              <a:buAutoNum type="alphaLcParenR"/>
            </a:pPr>
            <a:r>
              <a:rPr lang="sk-SK" dirty="0"/>
              <a:t>Vynútené politiky</a:t>
            </a:r>
          </a:p>
        </p:txBody>
      </p:sp>
      <p:sp>
        <p:nvSpPr>
          <p:cNvPr id="4" name="Pravá zložená zátvorka 3"/>
          <p:cNvSpPr/>
          <p:nvPr/>
        </p:nvSpPr>
        <p:spPr>
          <a:xfrm>
            <a:off x="5004048" y="4509120"/>
            <a:ext cx="324036" cy="1440160"/>
          </a:xfrm>
          <a:prstGeom prst="rightBrace">
            <a:avLst>
              <a:gd name="adj1" fmla="val 111111"/>
              <a:gd name="adj2" fmla="val 50000"/>
            </a:avLst>
          </a:prstGeom>
          <a:noFill/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5" name="BlokTextu 4"/>
          <p:cNvSpPr txBox="1"/>
          <p:nvPr/>
        </p:nvSpPr>
        <p:spPr>
          <a:xfrm>
            <a:off x="5580112" y="4437112"/>
            <a:ext cx="28547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dirty="0"/>
              <a:t>V rámci jednotlivých </a:t>
            </a:r>
          </a:p>
          <a:p>
            <a:r>
              <a:rPr lang="sk-SK" sz="2400" dirty="0"/>
              <a:t>hladín sa vykonávajú</a:t>
            </a:r>
            <a:br>
              <a:rPr lang="sk-SK" sz="2400" dirty="0"/>
            </a:br>
            <a:r>
              <a:rPr lang="sk-SK" sz="2400" dirty="0"/>
              <a:t>podľa poradia v</a:t>
            </a:r>
            <a:br>
              <a:rPr lang="sk-SK" sz="2400" dirty="0"/>
            </a:br>
            <a:r>
              <a:rPr lang="sk-SK" sz="2400" dirty="0"/>
              <a:t>záložke </a:t>
            </a:r>
            <a:r>
              <a:rPr lang="sk-SK" sz="2400" dirty="0" err="1"/>
              <a:t>Linked</a:t>
            </a:r>
            <a:r>
              <a:rPr lang="sk-SK" sz="2400" dirty="0"/>
              <a:t> GPO</a:t>
            </a:r>
          </a:p>
        </p:txBody>
      </p:sp>
    </p:spTree>
    <p:extLst>
      <p:ext uri="{BB962C8B-B14F-4D97-AF65-F5344CB8AC3E}">
        <p14:creationId xmlns:p14="http://schemas.microsoft.com/office/powerpoint/2010/main" val="7663788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Priebeh spracovania politík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symbol obsahu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</p:spPr>
            <p:txBody>
              <a:bodyPr>
                <a:normAutofit fontScale="85000" lnSpcReduction="20000"/>
              </a:bodyPr>
              <a:lstStyle/>
              <a:p>
                <a:pPr marL="514350" indent="-514350">
                  <a:buFont typeface="+mj-lt"/>
                  <a:buAutoNum type="arabicPeriod" startAt="3"/>
                </a:pPr>
                <a:r>
                  <a:rPr lang="sk-SK" dirty="0"/>
                  <a:t>GPO klient spracuje zoradené politiky, pričom berie do úvahy, či je politika zapnutá/vypnutá, či má nastavené filtrovanie, WMI filtre a podobne</a:t>
                </a:r>
              </a:p>
              <a:p>
                <a:pPr marL="514350" indent="-514350">
                  <a:buFont typeface="+mj-lt"/>
                  <a:buAutoNum type="arabicPeriod" startAt="3"/>
                </a:pPr>
                <a:endParaRPr lang="sk-SK" dirty="0"/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sk-SK" dirty="0"/>
                  <a:t>Nižšie politiky sú prepisované vyššími politikami pričom platí:</a:t>
                </a:r>
              </a:p>
              <a:p>
                <a:pPr marL="1257300" lvl="2" indent="-457200"/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b="0" i="1" smtClean="0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b="0" i="1" smtClean="0">
                        <a:latin typeface="Cambria Math"/>
                      </a:rPr>
                      <m:t>=</m:t>
                    </m:r>
                    <m:r>
                      <a:rPr lang="sk-SK" b="0" i="1" smtClean="0">
                        <a:latin typeface="Cambria Math"/>
                      </a:rPr>
                      <m:t>𝐸</m:t>
                    </m:r>
                  </m:oMath>
                </a14:m>
                <a:endParaRPr lang="sk-SK" b="0" dirty="0"/>
              </a:p>
              <a:p>
                <a:pPr marL="1257300" lvl="2" indent="-457200"/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sk-SK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sk-SK" i="1">
                        <a:latin typeface="Cambria Math"/>
                      </a:rPr>
                      <m:t>=</m:t>
                    </m:r>
                    <m:r>
                      <a:rPr lang="sk-SK" b="0" i="1" smtClean="0">
                        <a:latin typeface="Cambria Math"/>
                      </a:rPr>
                      <m:t>𝐷</m:t>
                    </m:r>
                  </m:oMath>
                </a14:m>
                <a:endParaRPr lang="sk-SK" b="0" dirty="0"/>
              </a:p>
              <a:p>
                <a:pPr marL="1257300" lvl="2" indent="-457200"/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sk-SK" i="1">
                        <a:latin typeface="Cambria Math"/>
                      </a:rPr>
                      <m:t>=</m:t>
                    </m:r>
                    <m:r>
                      <a:rPr lang="sk-SK" b="0" i="1" smtClean="0">
                        <a:latin typeface="Cambria Math"/>
                      </a:rPr>
                      <m:t>𝐷</m:t>
                    </m:r>
                  </m:oMath>
                </a14:m>
                <a:endParaRPr lang="sk-SK" b="0" dirty="0"/>
              </a:p>
              <a:p>
                <a:pPr marL="1257300" lvl="2" indent="-457200"/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sk-SK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i="1">
                        <a:latin typeface="Cambria Math"/>
                      </a:rPr>
                      <m:t>=</m:t>
                    </m:r>
                    <m:r>
                      <a:rPr lang="sk-SK" i="1">
                        <a:latin typeface="Cambria Math"/>
                      </a:rPr>
                      <m:t>𝐸</m:t>
                    </m:r>
                  </m:oMath>
                </a14:m>
                <a:endParaRPr lang="sk-SK" dirty="0"/>
              </a:p>
              <a:p>
                <a:pPr marL="400050" lvl="1" indent="0">
                  <a:buNone/>
                </a:pPr>
                <a:endParaRPr lang="sk-SK" i="1" dirty="0">
                  <a:latin typeface="Cambria Math"/>
                </a:endParaRP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b="0" i="1" smtClean="0">
                        <a:latin typeface="Cambria Math"/>
                      </a:rPr>
                      <m:t> −</m:t>
                    </m:r>
                    <m:r>
                      <m:rPr>
                        <m:nor/>
                      </m:rPr>
                      <a:rPr lang="sk-SK" dirty="0"/>
                      <m:t>zapnut</m:t>
                    </m:r>
                    <m:r>
                      <m:rPr>
                        <m:nor/>
                      </m:rPr>
                      <a:rPr lang="sk-SK" dirty="0"/>
                      <m:t>á </m:t>
                    </m:r>
                    <m:r>
                      <m:rPr>
                        <m:nor/>
                      </m:rPr>
                      <a:rPr lang="sk-SK" dirty="0"/>
                      <m:t>na</m:t>
                    </m:r>
                    <m:r>
                      <m:rPr>
                        <m:nor/>
                      </m:rPr>
                      <a:rPr lang="sk-SK" dirty="0"/>
                      <m:t> </m:t>
                    </m:r>
                    <m:r>
                      <m:rPr>
                        <m:nor/>
                      </m:rPr>
                      <a:rPr lang="sk-SK" b="0" i="0" dirty="0" smtClean="0"/>
                      <m:t>ni</m:t>
                    </m:r>
                    <m:r>
                      <m:rPr>
                        <m:nor/>
                      </m:rPr>
                      <a:rPr lang="sk-SK" b="0" i="0" dirty="0" smtClean="0"/>
                      <m:t>žš</m:t>
                    </m:r>
                    <m:r>
                      <m:rPr>
                        <m:nor/>
                      </m:rPr>
                      <a:rPr lang="sk-SK" b="0" i="0" dirty="0" smtClean="0"/>
                      <m:t>ej</m:t>
                    </m:r>
                    <m:r>
                      <m:rPr>
                        <m:nor/>
                      </m:rPr>
                      <a:rPr lang="sk-SK" b="0" i="0" dirty="0" smtClean="0"/>
                      <m:t> ú</m:t>
                    </m:r>
                    <m:r>
                      <m:rPr>
                        <m:nor/>
                      </m:rPr>
                      <a:rPr lang="sk-SK" dirty="0"/>
                      <m:t>rovni</m:t>
                    </m:r>
                    <m:r>
                      <a:rPr lang="sk-SK" b="0" i="1" dirty="0" smtClean="0">
                        <a:latin typeface="Cambria Math"/>
                      </a:rPr>
                      <m:t>, </m:t>
                    </m:r>
                    <m:acc>
                      <m:accPr>
                        <m:chr m:val="̅"/>
                        <m:ctrlPr>
                          <a:rPr lang="sk-S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b="0" i="1" smtClean="0">
                            <a:latin typeface="Cambria Math"/>
                          </a:rPr>
                          <m:t>𝐸</m:t>
                        </m:r>
                      </m:e>
                    </m:acc>
                  </m:oMath>
                </a14:m>
                <a:r>
                  <a:rPr lang="sk-SK" dirty="0"/>
                  <a:t>- zapnutá na vyššej úrovni</a:t>
                </a:r>
              </a:p>
            </p:txBody>
          </p:sp>
        </mc:Choice>
        <mc:Fallback xmlns="">
          <p:sp>
            <p:nvSpPr>
              <p:cNvPr id="3" name="Zástupný symbol obsah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4"/>
              </a:xfrm>
              <a:blipFill rotWithShape="1">
                <a:blip r:embed="rId2"/>
                <a:stretch>
                  <a:fillRect l="-1630" t="-3717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lokTextu 5"/>
              <p:cNvSpPr txBox="1"/>
              <p:nvPr/>
            </p:nvSpPr>
            <p:spPr>
              <a:xfrm>
                <a:off x="4355976" y="3777771"/>
                <a:ext cx="2817438" cy="1708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1257300" lvl="2" indent="-4572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/>
                          </a:rPr>
                          <m:t>𝑁𝐶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=</m:t>
                    </m:r>
                    <m:r>
                      <a:rPr lang="sk-SK" sz="2000" i="1">
                        <a:latin typeface="Cambria Math"/>
                      </a:rPr>
                      <m:t>𝐸</m:t>
                    </m:r>
                  </m:oMath>
                </a14:m>
                <a:endParaRPr lang="sk-SK" sz="2000" dirty="0"/>
              </a:p>
              <a:p>
                <a:pPr marL="1257300" lvl="2" indent="-4572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/>
                          </a:rPr>
                          <m:t>𝑁𝐶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=</m:t>
                    </m:r>
                    <m:r>
                      <a:rPr lang="sk-SK" sz="2000" i="1">
                        <a:latin typeface="Cambria Math"/>
                      </a:rPr>
                      <m:t>𝐷</m:t>
                    </m:r>
                  </m:oMath>
                </a14:m>
                <a:endParaRPr lang="sk-SK" sz="2000" dirty="0"/>
              </a:p>
              <a:p>
                <a:pPr marL="1257300" lvl="2" indent="-4572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/>
                          </a:rPr>
                          <m:t>𝐸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/>
                          </a:rPr>
                          <m:t>𝑁𝐶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=</m:t>
                    </m:r>
                    <m:r>
                      <a:rPr lang="sk-SK" sz="2000" b="0" i="1" smtClean="0">
                        <a:latin typeface="Cambria Math"/>
                      </a:rPr>
                      <m:t>𝐸</m:t>
                    </m:r>
                  </m:oMath>
                </a14:m>
                <a:endParaRPr lang="sk-SK" sz="2000" dirty="0"/>
              </a:p>
              <a:p>
                <a:pPr marL="1257300" lvl="2" indent="-457200">
                  <a:lnSpc>
                    <a:spcPct val="12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⃖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i="1">
                            <a:latin typeface="Cambria Math"/>
                          </a:rPr>
                          <m:t>𝐷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+</m:t>
                    </m:r>
                    <m:acc>
                      <m:accPr>
                        <m:chr m:val="̅"/>
                        <m:ctrlPr>
                          <a:rPr lang="sk-SK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sk-SK" sz="2000" b="0" i="1" smtClean="0">
                            <a:latin typeface="Cambria Math"/>
                          </a:rPr>
                          <m:t>𝑁𝐶</m:t>
                        </m:r>
                      </m:e>
                    </m:acc>
                    <m:r>
                      <a:rPr lang="sk-SK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𝐷</m:t>
                    </m:r>
                  </m:oMath>
                </a14:m>
                <a:endParaRPr lang="sk-SK" sz="2000" dirty="0"/>
              </a:p>
            </p:txBody>
          </p:sp>
        </mc:Choice>
        <mc:Fallback xmlns="">
          <p:sp>
            <p:nvSpPr>
              <p:cNvPr id="6" name="BlokTextu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3777771"/>
                <a:ext cx="2817438" cy="1708288"/>
              </a:xfrm>
              <a:prstGeom prst="rect">
                <a:avLst/>
              </a:prstGeom>
              <a:blipFill rotWithShape="1">
                <a:blip r:embed="rId3"/>
                <a:stretch>
                  <a:fillRect r="-3680" b="-5714"/>
                </a:stretch>
              </a:blipFill>
            </p:spPr>
            <p:txBody>
              <a:bodyPr/>
              <a:lstStyle/>
              <a:p>
                <a:r>
                  <a:rPr lang="sk-S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365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Priebeh spracovania politík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sk-SK" dirty="0"/>
              <a:t>Po prihlásení používateľa sa kroky 2,3,4 zopakujú s používateľskými politikami</a:t>
            </a:r>
          </a:p>
          <a:p>
            <a:pPr marL="514350" indent="-514350">
              <a:buFont typeface="+mj-lt"/>
              <a:buAutoNum type="arabicPeriod" startAt="5"/>
            </a:pPr>
            <a:endParaRPr lang="sk-SK" dirty="0"/>
          </a:p>
          <a:p>
            <a:pPr marL="514350" indent="-514350">
              <a:buFont typeface="+mj-lt"/>
              <a:buAutoNum type="arabicPeriod" startAt="5"/>
            </a:pPr>
            <a:r>
              <a:rPr lang="sk-SK" dirty="0"/>
              <a:t>Každých 90-120 minút (ak nie je určené inak) nastane obnovenie politík a kroky 2-4 sa zopakujú pre politiky počítačov a politiky používateľov. Čas sa určuje ako 90 + (náhodná hodnota od 0 po 30), aby sa zabránilo veľkému náporu na server.</a:t>
            </a:r>
          </a:p>
        </p:txBody>
      </p:sp>
    </p:spTree>
    <p:extLst>
      <p:ext uri="{BB962C8B-B14F-4D97-AF65-F5344CB8AC3E}">
        <p14:creationId xmlns:p14="http://schemas.microsoft.com/office/powerpoint/2010/main" val="15675905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Inštalácia softvéru cez GPO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/>
              <a:t>GPO umožňuje inštaláciu softvéru cez 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pre všetkých používateľov na počítači alebo </a:t>
            </a:r>
            <a:r>
              <a:rPr lang="sk-SK" dirty="0" err="1"/>
              <a:t>User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 pre každého používateľa zvlášť</a:t>
            </a:r>
          </a:p>
          <a:p>
            <a:endParaRPr lang="sk-SK" dirty="0"/>
          </a:p>
          <a:p>
            <a:r>
              <a:rPr lang="sk-SK" dirty="0"/>
              <a:t>Je možné vybrať si z dvoch možností pre inštaláciu:</a:t>
            </a:r>
          </a:p>
          <a:p>
            <a:pPr lvl="1"/>
            <a:r>
              <a:rPr lang="sk-SK" dirty="0" err="1"/>
              <a:t>Assigned</a:t>
            </a:r>
            <a:r>
              <a:rPr lang="sk-SK" dirty="0"/>
              <a:t> – softvér sa nainštaluje bez opýtania</a:t>
            </a:r>
          </a:p>
          <a:p>
            <a:pPr lvl="1"/>
            <a:r>
              <a:rPr lang="sk-SK" dirty="0" err="1"/>
              <a:t>Published</a:t>
            </a:r>
            <a:r>
              <a:rPr lang="sk-SK" dirty="0"/>
              <a:t> – softvér sa pridá do zoznamu v časti </a:t>
            </a:r>
            <a:r>
              <a:rPr lang="sk-SK" dirty="0" err="1"/>
              <a:t>Control</a:t>
            </a:r>
            <a:r>
              <a:rPr lang="sk-SK" dirty="0"/>
              <a:t> Panel -&gt; </a:t>
            </a:r>
            <a:r>
              <a:rPr lang="sk-SK" dirty="0" err="1"/>
              <a:t>Add</a:t>
            </a:r>
            <a:r>
              <a:rPr lang="sk-SK" dirty="0"/>
              <a:t>/</a:t>
            </a:r>
            <a:r>
              <a:rPr lang="sk-SK" dirty="0" err="1"/>
              <a:t>Remove</a:t>
            </a:r>
            <a:r>
              <a:rPr lang="sk-SK" dirty="0"/>
              <a:t> </a:t>
            </a:r>
            <a:r>
              <a:rPr lang="sk-SK" dirty="0" err="1"/>
              <a:t>programs</a:t>
            </a:r>
            <a:r>
              <a:rPr lang="sk-SK" dirty="0"/>
              <a:t> (resp. </a:t>
            </a:r>
            <a:r>
              <a:rPr lang="sk-SK" dirty="0" err="1"/>
              <a:t>Programs</a:t>
            </a:r>
            <a:r>
              <a:rPr lang="sk-SK" dirty="0"/>
              <a:t> and </a:t>
            </a:r>
            <a:r>
              <a:rPr lang="sk-SK" dirty="0" err="1"/>
              <a:t>Features</a:t>
            </a:r>
            <a:r>
              <a:rPr lang="sk-SK" dirty="0"/>
              <a:t>)</a:t>
            </a:r>
          </a:p>
          <a:p>
            <a:endParaRPr lang="sk-SK" dirty="0"/>
          </a:p>
          <a:p>
            <a:r>
              <a:rPr lang="sk-SK" dirty="0"/>
              <a:t>GPO umožňuje aj aktualizáciu softvéru</a:t>
            </a:r>
          </a:p>
        </p:txBody>
      </p:sp>
    </p:spTree>
    <p:extLst>
      <p:ext uri="{BB962C8B-B14F-4D97-AF65-F5344CB8AC3E}">
        <p14:creationId xmlns:p14="http://schemas.microsoft.com/office/powerpoint/2010/main" val="24025704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Príkaz </a:t>
            </a:r>
            <a:r>
              <a:rPr lang="sk-SK" dirty="0" err="1"/>
              <a:t>gpupdate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Pomocou príkazu </a:t>
            </a:r>
            <a:r>
              <a:rPr lang="sk-SK" dirty="0" err="1"/>
              <a:t>gpupdate</a:t>
            </a:r>
            <a:r>
              <a:rPr lang="sk-SK" dirty="0"/>
              <a:t> vyvoláme aktualizáciu </a:t>
            </a:r>
            <a:r>
              <a:rPr lang="sk-SK" i="1" dirty="0"/>
              <a:t>zmenených</a:t>
            </a:r>
            <a:r>
              <a:rPr lang="sk-SK" dirty="0"/>
              <a:t> politík na danom PC resp. DC</a:t>
            </a:r>
          </a:p>
          <a:p>
            <a:endParaRPr lang="sk-SK" dirty="0"/>
          </a:p>
          <a:p>
            <a:r>
              <a:rPr lang="sk-SK" dirty="0"/>
              <a:t>Prepínač /</a:t>
            </a:r>
            <a:r>
              <a:rPr lang="sk-SK" dirty="0" err="1"/>
              <a:t>force</a:t>
            </a:r>
            <a:r>
              <a:rPr lang="sk-SK" dirty="0"/>
              <a:t> vynúti aktualizáciu </a:t>
            </a:r>
            <a:r>
              <a:rPr lang="sk-SK" i="1" dirty="0"/>
              <a:t>všetkých</a:t>
            </a:r>
            <a:r>
              <a:rPr lang="sk-SK" dirty="0"/>
              <a:t> politík a nebude brať do úvahy optimalizáciu procesov a výkonu servera</a:t>
            </a:r>
          </a:p>
        </p:txBody>
      </p:sp>
    </p:spTree>
    <p:extLst>
      <p:ext uri="{BB962C8B-B14F-4D97-AF65-F5344CB8AC3E}">
        <p14:creationId xmlns:p14="http://schemas.microsoft.com/office/powerpoint/2010/main" val="29215745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/>
              <a:t>Modelovanie skupinových politík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Pomocou nástroja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Policy</a:t>
            </a:r>
            <a:r>
              <a:rPr lang="sk-SK" dirty="0"/>
              <a:t> </a:t>
            </a:r>
            <a:r>
              <a:rPr lang="sk-SK" dirty="0" err="1"/>
              <a:t>Management</a:t>
            </a:r>
            <a:r>
              <a:rPr lang="sk-SK" dirty="0"/>
              <a:t> </a:t>
            </a:r>
            <a:r>
              <a:rPr lang="sk-SK" dirty="0" err="1"/>
              <a:t>Console</a:t>
            </a:r>
            <a:r>
              <a:rPr lang="sk-SK" dirty="0"/>
              <a:t> môžeme vygenerovať správu o aplikácii skupinových politík na daný kontajner s presne špecifikovanými parametrami</a:t>
            </a:r>
          </a:p>
          <a:p>
            <a:endParaRPr lang="sk-SK" dirty="0"/>
          </a:p>
          <a:p>
            <a:r>
              <a:rPr lang="sk-SK" dirty="0"/>
              <a:t>Môžeme napríklad zistiť, ako sa aplikujú politiky na používateľov, pokiaľ budú členmi určitých globálnych bezpečnostných skupín, či pri pomalom pripojení alebo pri spätnom spracovaní</a:t>
            </a:r>
          </a:p>
        </p:txBody>
      </p:sp>
    </p:spTree>
    <p:extLst>
      <p:ext uri="{BB962C8B-B14F-4D97-AF65-F5344CB8AC3E}">
        <p14:creationId xmlns:p14="http://schemas.microsoft.com/office/powerpoint/2010/main" val="1938192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Zálohovanie GPO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GPO je možné zálohovať do vybraného priečinka buď jednotlivo alebo všetky naraz</a:t>
            </a:r>
          </a:p>
          <a:p>
            <a:endParaRPr lang="sk-SK" dirty="0"/>
          </a:p>
          <a:p>
            <a:r>
              <a:rPr lang="sk-SK" dirty="0"/>
              <a:t>Pri obnove sa obnoví len samotné GPO ale </a:t>
            </a:r>
            <a:r>
              <a:rPr lang="sk-SK" dirty="0">
                <a:solidFill>
                  <a:srgbClr val="FFFF00"/>
                </a:solidFill>
              </a:rPr>
              <a:t>nie prepojenia </a:t>
            </a:r>
            <a:r>
              <a:rPr lang="sk-SK" dirty="0"/>
              <a:t>(linky) na organizačné jednotky, domény, či lokality</a:t>
            </a:r>
          </a:p>
        </p:txBody>
      </p:sp>
    </p:spTree>
    <p:extLst>
      <p:ext uri="{BB962C8B-B14F-4D97-AF65-F5344CB8AC3E}">
        <p14:creationId xmlns:p14="http://schemas.microsoft.com/office/powerpoint/2010/main" val="6669811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Východiskové GPO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Východiskové GPO (alebo </a:t>
            </a:r>
            <a:r>
              <a:rPr lang="sk-SK" dirty="0" err="1"/>
              <a:t>Starter</a:t>
            </a:r>
            <a:r>
              <a:rPr lang="sk-SK" dirty="0"/>
              <a:t> GPO) sú predkonfigurované GPO, ktoré môžu slúžiť ako podklad pre novovytvorené GPO</a:t>
            </a:r>
          </a:p>
          <a:p>
            <a:endParaRPr lang="sk-SK" dirty="0"/>
          </a:p>
          <a:p>
            <a:r>
              <a:rPr lang="sk-SK" dirty="0"/>
              <a:t>Východiskové GPO môžu obsahovať len položky </a:t>
            </a:r>
            <a:r>
              <a:rPr lang="sk-SK" dirty="0" err="1"/>
              <a:t>Administrative</a:t>
            </a:r>
            <a:r>
              <a:rPr lang="sk-SK" dirty="0"/>
              <a:t> </a:t>
            </a:r>
            <a:r>
              <a:rPr lang="sk-SK" dirty="0" err="1"/>
              <a:t>Templates</a:t>
            </a:r>
            <a:r>
              <a:rPr lang="sk-SK" dirty="0"/>
              <a:t> z počítačových alebo používateľských nastavení</a:t>
            </a:r>
          </a:p>
        </p:txBody>
      </p:sp>
    </p:spTree>
    <p:extLst>
      <p:ext uri="{BB962C8B-B14F-4D97-AF65-F5344CB8AC3E}">
        <p14:creationId xmlns:p14="http://schemas.microsoft.com/office/powerpoint/2010/main" val="519584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Spätné spracovanie GPO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/>
              <a:t>Ak máme 2 OU – jednu s počítačmi a jednu s používateľmi a aplikujeme na nich rozličné GPO, tak po prihlásení používateľa prepíšu prelinkované GPO pôvodné GPO spojené s počítačovou OU</a:t>
            </a:r>
          </a:p>
          <a:p>
            <a:r>
              <a:rPr lang="sk-SK" dirty="0"/>
              <a:t>Ak nechceme, takéto správanie, môžeme nastaviť spätné spracovanie (</a:t>
            </a:r>
            <a:r>
              <a:rPr lang="sk-SK" dirty="0" err="1"/>
              <a:t>loopback</a:t>
            </a:r>
            <a:r>
              <a:rPr lang="sk-SK" dirty="0"/>
              <a:t> </a:t>
            </a:r>
            <a:r>
              <a:rPr lang="sk-SK" dirty="0" err="1"/>
              <a:t>processing</a:t>
            </a:r>
            <a:r>
              <a:rPr lang="sk-SK" dirty="0"/>
              <a:t>) a nastavenia z počítačovej OU prepíšu alebo sa spoja s nastaveniami z používateľskej OU</a:t>
            </a:r>
          </a:p>
        </p:txBody>
      </p:sp>
    </p:spTree>
    <p:extLst>
      <p:ext uri="{BB962C8B-B14F-4D97-AF65-F5344CB8AC3E}">
        <p14:creationId xmlns:p14="http://schemas.microsoft.com/office/powerpoint/2010/main" val="355192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Predstavenie </a:t>
            </a:r>
            <a:r>
              <a:rPr lang="sk-SK" dirty="0" err="1"/>
              <a:t>Group</a:t>
            </a:r>
            <a:r>
              <a:rPr lang="sk-SK" dirty="0"/>
              <a:t> </a:t>
            </a:r>
            <a:r>
              <a:rPr lang="sk-SK" dirty="0" err="1"/>
              <a:t>Policy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sk-SK" sz="3000" dirty="0">
                <a:hlinkClick r:id="rId2"/>
              </a:rPr>
              <a:t>http://www.youtube.com/watch?v=ccHpEyl6Vnk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3"/>
              </a:rPr>
              <a:t>http://www.youtube.com/watch?v=VmS0RLpdH4c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4"/>
              </a:rPr>
              <a:t>http://www.youtube.com/watch?v=t4Xf6vjug8E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5"/>
              </a:rPr>
              <a:t>http://www.youtube.com/watch?v=YwQLAkmpk3w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6"/>
              </a:rPr>
              <a:t>http://www.youtube.com/watch?v=iS_DV_zH5aU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7"/>
              </a:rPr>
              <a:t>http://www.youtube.com/watch?v=NlVFByPQA18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8"/>
              </a:rPr>
              <a:t>http://www.youtube.com/watch?v=2bZGMtOCXN0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9"/>
              </a:rPr>
              <a:t>http://www.youtube.com/watch?v=-pH-zc70e3o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10"/>
              </a:rPr>
              <a:t>http://www.youtube.com/watch?v=TFs9Tn_v8yc</a:t>
            </a:r>
            <a:r>
              <a:rPr lang="sk-SK" sz="3000" dirty="0"/>
              <a:t> </a:t>
            </a:r>
          </a:p>
          <a:p>
            <a:pPr marL="0" indent="0">
              <a:buNone/>
            </a:pPr>
            <a:r>
              <a:rPr lang="sk-SK" sz="3000" dirty="0">
                <a:hlinkClick r:id="rId11"/>
              </a:rPr>
              <a:t>http://www.youtube.com/watch?v=v1Z2_NMJNDI</a:t>
            </a:r>
            <a:r>
              <a:rPr lang="sk-SK" sz="3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1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  <a:endParaRPr lang="sk-S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sk-SK" dirty="0"/>
              <a:t>Nástroj </a:t>
            </a:r>
            <a:r>
              <a:rPr lang="sk-SK" dirty="0" err="1"/>
              <a:t>Active</a:t>
            </a:r>
            <a:r>
              <a:rPr lang="sk-SK" dirty="0"/>
              <a:t> </a:t>
            </a:r>
            <a:r>
              <a:rPr lang="sk-SK" dirty="0" err="1"/>
              <a:t>Directory</a:t>
            </a:r>
            <a:r>
              <a:rPr lang="sk-SK" dirty="0"/>
              <a:t> na hromadnú správu a aplikovanie oprávnení a nastavení pre objekty domény</a:t>
            </a:r>
          </a:p>
          <a:p>
            <a:endParaRPr lang="sk-SK" dirty="0"/>
          </a:p>
          <a:p>
            <a:r>
              <a:rPr lang="sk-SK" dirty="0"/>
              <a:t>Politiky sú aplikovateľné na</a:t>
            </a:r>
          </a:p>
          <a:p>
            <a:pPr lvl="1"/>
            <a:r>
              <a:rPr lang="sk-SK" dirty="0"/>
              <a:t>Počítač (</a:t>
            </a:r>
            <a:r>
              <a:rPr lang="sk-SK" dirty="0" err="1"/>
              <a:t>computer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Používateľský účet (</a:t>
            </a:r>
            <a:r>
              <a:rPr lang="sk-SK" dirty="0" err="1"/>
              <a:t>user</a:t>
            </a:r>
            <a:r>
              <a:rPr lang="sk-SK" dirty="0"/>
              <a:t> </a:t>
            </a:r>
            <a:r>
              <a:rPr lang="sk-SK" dirty="0" err="1"/>
              <a:t>settings</a:t>
            </a:r>
            <a:r>
              <a:rPr lang="sk-SK" dirty="0"/>
              <a:t>)</a:t>
            </a:r>
          </a:p>
          <a:p>
            <a:endParaRPr lang="sk-SK" dirty="0"/>
          </a:p>
        </p:txBody>
      </p:sp>
      <p:pic>
        <p:nvPicPr>
          <p:cNvPr id="1028" name="Picture 4" descr="https://cdn1.iconfinder.com/data/icons/free-large-boss-icon-set/512/Police_offic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52120" y="3356992"/>
            <a:ext cx="2788568" cy="2788569"/>
          </a:xfrm>
          <a:prstGeom prst="rect">
            <a:avLst/>
          </a:prstGeom>
          <a:noFill/>
          <a:effectLst>
            <a:outerShdw blurRad="190500" dist="101600" dir="2700000" algn="tl" rotWithShape="0">
              <a:schemeClr val="tx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82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(GPO)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sk-SK" dirty="0"/>
              <a:t>Kolekcia (množina) nastavení a oprávnení, ktorá dokáže meniť konkrétne parametre správania sa počítača alebo používateľského účtu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GPO sa môžu prepojiť s:</a:t>
            </a:r>
          </a:p>
          <a:p>
            <a:pPr lvl="1" algn="just"/>
            <a:r>
              <a:rPr lang="sk-SK" dirty="0"/>
              <a:t>Organizačnou jednotkou (OU)</a:t>
            </a:r>
          </a:p>
          <a:p>
            <a:pPr lvl="1" algn="just"/>
            <a:r>
              <a:rPr lang="sk-SK" dirty="0"/>
              <a:t>Doménou (</a:t>
            </a:r>
            <a:r>
              <a:rPr lang="sk-SK" dirty="0" err="1"/>
              <a:t>Domain</a:t>
            </a:r>
            <a:r>
              <a:rPr lang="sk-SK" dirty="0"/>
              <a:t>)</a:t>
            </a:r>
          </a:p>
          <a:p>
            <a:pPr lvl="1" algn="just"/>
            <a:r>
              <a:rPr lang="sk-SK" dirty="0"/>
              <a:t>Lokalitou (Site)</a:t>
            </a:r>
          </a:p>
        </p:txBody>
      </p:sp>
      <p:pic>
        <p:nvPicPr>
          <p:cNvPr id="2050" name="Picture 2" descr="http://files.softicons.com/download/system-icons/junior-icons-by-treetog-artwork/png/256/File%20Scrip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149080"/>
            <a:ext cx="2297754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Skupina 7"/>
          <p:cNvGrpSpPr/>
          <p:nvPr/>
        </p:nvGrpSpPr>
        <p:grpSpPr>
          <a:xfrm>
            <a:off x="6466902" y="5616335"/>
            <a:ext cx="610691" cy="574143"/>
            <a:chOff x="274420" y="1049475"/>
            <a:chExt cx="432048" cy="432048"/>
          </a:xfrm>
        </p:grpSpPr>
        <p:sp>
          <p:nvSpPr>
            <p:cNvPr id="6" name="Obdĺžnik 5"/>
            <p:cNvSpPr/>
            <p:nvPr/>
          </p:nvSpPr>
          <p:spPr>
            <a:xfrm>
              <a:off x="274420" y="1049475"/>
              <a:ext cx="432048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sp>
          <p:nvSpPr>
            <p:cNvPr id="7" name="Šípka doprava 6"/>
            <p:cNvSpPr/>
            <p:nvPr/>
          </p:nvSpPr>
          <p:spPr>
            <a:xfrm rot="18840087">
              <a:off x="310444" y="1136221"/>
              <a:ext cx="360000" cy="258556"/>
            </a:xfrm>
            <a:prstGeom prst="rightArrow">
              <a:avLst>
                <a:gd name="adj1" fmla="val 38313"/>
                <a:gd name="adj2" fmla="val 6760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</p:grpSp>
      <p:sp>
        <p:nvSpPr>
          <p:cNvPr id="5" name="BlokTextu 4"/>
          <p:cNvSpPr txBox="1"/>
          <p:nvPr/>
        </p:nvSpPr>
        <p:spPr>
          <a:xfrm>
            <a:off x="6876256" y="6290156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latin typeface="+mj-lt"/>
              </a:rPr>
              <a:t>GPO</a:t>
            </a:r>
          </a:p>
        </p:txBody>
      </p:sp>
      <p:sp>
        <p:nvSpPr>
          <p:cNvPr id="15" name="BlokTextu 14"/>
          <p:cNvSpPr txBox="1"/>
          <p:nvPr/>
        </p:nvSpPr>
        <p:spPr>
          <a:xfrm>
            <a:off x="6588224" y="6290156"/>
            <a:ext cx="16033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b="1" dirty="0">
                <a:latin typeface="+mj-lt"/>
              </a:rPr>
              <a:t>GPO </a:t>
            </a:r>
            <a:r>
              <a:rPr lang="sk-SK" sz="2800" b="1" dirty="0" err="1">
                <a:latin typeface="+mj-lt"/>
              </a:rPr>
              <a:t>link</a:t>
            </a:r>
            <a:endParaRPr lang="sk-SK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45864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policy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sk-SK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sk-SK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(GPO)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sk-SK" dirty="0"/>
              <a:t>Nastavenia sú rozdelené do dvoch skupín – pre počítač a používateľa a každá z týchto skupín obsahuje celý strom ďalších nastavení</a:t>
            </a:r>
          </a:p>
          <a:p>
            <a:pPr algn="just"/>
            <a:endParaRPr lang="sk-SK" dirty="0"/>
          </a:p>
          <a:p>
            <a:pPr algn="just"/>
            <a:r>
              <a:rPr lang="sk-SK" dirty="0"/>
              <a:t>Dva hlavné priečinky sú:</a:t>
            </a:r>
          </a:p>
          <a:p>
            <a:pPr lvl="1" algn="just"/>
            <a:r>
              <a:rPr lang="sk-SK" dirty="0" err="1"/>
              <a:t>Policies</a:t>
            </a:r>
            <a:r>
              <a:rPr lang="sk-SK" dirty="0"/>
              <a:t> – obsahujú nastavenia, ktoré sú používateľovi/počítaču nanútené a nemôžu sa meniť</a:t>
            </a:r>
          </a:p>
          <a:p>
            <a:pPr lvl="1" algn="just"/>
            <a:r>
              <a:rPr lang="sk-SK" dirty="0" err="1"/>
              <a:t>Preferences</a:t>
            </a:r>
            <a:r>
              <a:rPr lang="sk-SK" dirty="0"/>
              <a:t> – obsahujú nastavenia, ktoré sa síce aplikujú na počítač/používateľa ale používateľ ich vie zmeniť, podľa svojho uváženia</a:t>
            </a:r>
          </a:p>
        </p:txBody>
      </p:sp>
    </p:spTree>
    <p:extLst>
      <p:ext uri="{BB962C8B-B14F-4D97-AF65-F5344CB8AC3E}">
        <p14:creationId xmlns:p14="http://schemas.microsoft.com/office/powerpoint/2010/main" val="124024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Platnosť prepojení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sk-SK" b="1" dirty="0"/>
              <a:t>Lokalita (site) </a:t>
            </a:r>
            <a:r>
              <a:rPr lang="sk-SK" dirty="0"/>
              <a:t>– politiky sa aplikujú na všetky počítače a používateľov v lokalite</a:t>
            </a:r>
          </a:p>
          <a:p>
            <a:pPr algn="just"/>
            <a:endParaRPr lang="sk-SK" dirty="0"/>
          </a:p>
          <a:p>
            <a:pPr algn="just"/>
            <a:r>
              <a:rPr lang="sk-SK" b="1" dirty="0"/>
              <a:t>Doména</a:t>
            </a:r>
            <a:r>
              <a:rPr lang="sk-SK" dirty="0"/>
              <a:t> – politiky sa aplikujú na všetky počítače a používateľov v doméne a prostredníctvom dedičnosti aj na počítače a používateľov v dcérskych OU. </a:t>
            </a:r>
            <a:r>
              <a:rPr lang="sk-SK" dirty="0">
                <a:solidFill>
                  <a:srgbClr val="FFFF00"/>
                </a:solidFill>
              </a:rPr>
              <a:t>Dedičnosť nefunguje medzi rodičovskou a dcérskymi doménami.</a:t>
            </a:r>
          </a:p>
          <a:p>
            <a:pPr algn="just"/>
            <a:endParaRPr lang="sk-SK" dirty="0"/>
          </a:p>
          <a:p>
            <a:pPr algn="just"/>
            <a:r>
              <a:rPr lang="sk-SK" b="1" dirty="0"/>
              <a:t>Organizačná jednotka </a:t>
            </a:r>
            <a:r>
              <a:rPr lang="sk-SK" dirty="0"/>
              <a:t>- politiky sa aplikujú na všetky počítače a používateľov v OU a prostredníctvom dedičnosti aj na počítače a používateľov vo vnorených organizačných jednotkách</a:t>
            </a:r>
          </a:p>
        </p:txBody>
      </p:sp>
    </p:spTree>
    <p:extLst>
      <p:ext uri="{BB962C8B-B14F-4D97-AF65-F5344CB8AC3E}">
        <p14:creationId xmlns:p14="http://schemas.microsoft.com/office/powerpoint/2010/main" val="437501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Replikácia v rámci domény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Keďže GPO môžu mať platnosť pre celú doménu a doména sa môže skladať z viacerých radičov domény, je potrebné zabezpečiť replikáciu GPO do všetkých DC</a:t>
            </a:r>
          </a:p>
          <a:p>
            <a:endParaRPr lang="sk-SK" dirty="0"/>
          </a:p>
          <a:p>
            <a:r>
              <a:rPr lang="sk-SK" dirty="0"/>
              <a:t>Toto sa deje pomocou „synchronizácie“ zložiek </a:t>
            </a:r>
            <a:r>
              <a:rPr lang="sk-SK" b="1" i="1" dirty="0"/>
              <a:t>SYSVOL</a:t>
            </a:r>
            <a:r>
              <a:rPr lang="sk-SK" dirty="0"/>
              <a:t> na každom doménovom radiči tak, aby mali všetky DC rovnaké informácie</a:t>
            </a:r>
          </a:p>
          <a:p>
            <a:endParaRPr lang="sk-SK" dirty="0"/>
          </a:p>
          <a:p>
            <a:r>
              <a:rPr lang="sk-SK" b="1" dirty="0"/>
              <a:t>SYSVOL</a:t>
            </a:r>
            <a:r>
              <a:rPr lang="sk-SK" dirty="0"/>
              <a:t> je </a:t>
            </a:r>
            <a:r>
              <a:rPr lang="sk-SK" dirty="0" err="1"/>
              <a:t>zdieľaný</a:t>
            </a:r>
            <a:r>
              <a:rPr lang="sk-SK" dirty="0"/>
              <a:t> priečinok v rámci domény</a:t>
            </a:r>
          </a:p>
        </p:txBody>
      </p:sp>
    </p:spTree>
    <p:extLst>
      <p:ext uri="{BB962C8B-B14F-4D97-AF65-F5344CB8AC3E}">
        <p14:creationId xmlns:p14="http://schemas.microsoft.com/office/powerpoint/2010/main" val="1311569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Hierarchia spracovania GPO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596543674"/>
              </p:ext>
            </p:extLst>
          </p:nvPr>
        </p:nvGraphicFramePr>
        <p:xfrm>
          <a:off x="323528" y="1484784"/>
          <a:ext cx="7560840" cy="4928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Šípka nahor 5"/>
          <p:cNvSpPr/>
          <p:nvPr/>
        </p:nvSpPr>
        <p:spPr>
          <a:xfrm>
            <a:off x="7884368" y="1515957"/>
            <a:ext cx="936104" cy="4896544"/>
          </a:xfrm>
          <a:prstGeom prst="upArrow">
            <a:avLst>
              <a:gd name="adj1" fmla="val 50000"/>
              <a:gd name="adj2" fmla="val 17025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6769283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Vlastná 1">
      <a:dk1>
        <a:srgbClr val="FFFFFF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E5F1"/>
      </a:hlink>
      <a:folHlink>
        <a:srgbClr val="800080"/>
      </a:folHlink>
    </a:clrScheme>
    <a:fontScheme name="Segoe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</TotalTime>
  <Words>1604</Words>
  <Application>Microsoft Office PowerPoint</Application>
  <PresentationFormat>Prezentácia na obrazovke (4:3)</PresentationFormat>
  <Paragraphs>232</Paragraphs>
  <Slides>29</Slides>
  <Notes>4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29</vt:i4>
      </vt:variant>
    </vt:vector>
  </HeadingPairs>
  <TitlesOfParts>
    <vt:vector size="36" baseType="lpstr">
      <vt:lpstr>Arial</vt:lpstr>
      <vt:lpstr>Calibri</vt:lpstr>
      <vt:lpstr>Cambria Math</vt:lpstr>
      <vt:lpstr>Segoe Print</vt:lpstr>
      <vt:lpstr>Segoe UI Light</vt:lpstr>
      <vt:lpstr>Segoe UI Semibold</vt:lpstr>
      <vt:lpstr>Motív Office</vt:lpstr>
      <vt:lpstr>Skupinové politiky zabezpečenia (Group Policy)</vt:lpstr>
      <vt:lpstr>Prezentácia programu PowerPoint</vt:lpstr>
      <vt:lpstr>Predstavenie Group Policy</vt:lpstr>
      <vt:lpstr>Group policy</vt:lpstr>
      <vt:lpstr>Group policy object (GPO)</vt:lpstr>
      <vt:lpstr>Group policy object (GPO)</vt:lpstr>
      <vt:lpstr>Platnosť prepojení</vt:lpstr>
      <vt:lpstr>Replikácia v rámci domény</vt:lpstr>
      <vt:lpstr>Hierarchia spracovania GPO</vt:lpstr>
      <vt:lpstr>Dedičnosť (inheritance)</vt:lpstr>
      <vt:lpstr>Prezentácia programu PowerPoint</vt:lpstr>
      <vt:lpstr>Prezentácia programu PowerPoint</vt:lpstr>
      <vt:lpstr>Prezentácia programu PowerPoint</vt:lpstr>
      <vt:lpstr>Blokovanie dedičnosti</vt:lpstr>
      <vt:lpstr>Blokovanie dedičnosti (2)</vt:lpstr>
      <vt:lpstr>Vynútenie spracovania</vt:lpstr>
      <vt:lpstr>Vynútenie spracovania (2)</vt:lpstr>
      <vt:lpstr>Poradie spracovania GPO</vt:lpstr>
      <vt:lpstr>GPO filtrovanie</vt:lpstr>
      <vt:lpstr>Filtrovanie GPO (2)</vt:lpstr>
      <vt:lpstr>Priebeh spracovania politík</vt:lpstr>
      <vt:lpstr>Priebeh spracovania politík</vt:lpstr>
      <vt:lpstr>Priebeh spracovania politík</vt:lpstr>
      <vt:lpstr>Inštalácia softvéru cez GPO</vt:lpstr>
      <vt:lpstr>Príkaz gpupdate</vt:lpstr>
      <vt:lpstr>Modelovanie skupinových politík</vt:lpstr>
      <vt:lpstr>Zálohovanie GPO</vt:lpstr>
      <vt:lpstr>Východiskové GPO</vt:lpstr>
      <vt:lpstr>Spätné spracovanie GPO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 directory</dc:title>
  <dc:creator>Mišo</dc:creator>
  <cp:lastModifiedBy>Michal Copko</cp:lastModifiedBy>
  <cp:revision>143</cp:revision>
  <dcterms:created xsi:type="dcterms:W3CDTF">2013-09-22T13:01:14Z</dcterms:created>
  <dcterms:modified xsi:type="dcterms:W3CDTF">2021-03-02T17:30:29Z</dcterms:modified>
</cp:coreProperties>
</file>