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2D2AF0-2109-4F03-BB23-2DCE7446FEE1}" v="56" dt="2024-11-10T18:38:25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jka, Sebastián" userId="5142ac47-546e-4894-99a3-26bb3670432a" providerId="ADAL" clId="{6B2D2AF0-2109-4F03-BB23-2DCE7446FEE1}"/>
    <pc:docChg chg="modSld">
      <pc:chgData name="Sojka, Sebastián" userId="5142ac47-546e-4894-99a3-26bb3670432a" providerId="ADAL" clId="{6B2D2AF0-2109-4F03-BB23-2DCE7446FEE1}" dt="2024-11-10T18:38:25.969" v="55"/>
      <pc:docMkLst>
        <pc:docMk/>
      </pc:docMkLst>
      <pc:sldChg chg="modTransition">
        <pc:chgData name="Sojka, Sebastián" userId="5142ac47-546e-4894-99a3-26bb3670432a" providerId="ADAL" clId="{6B2D2AF0-2109-4F03-BB23-2DCE7446FEE1}" dt="2024-11-10T18:33:39.408" v="3"/>
        <pc:sldMkLst>
          <pc:docMk/>
          <pc:sldMk cId="1175122449" sldId="256"/>
        </pc:sldMkLst>
      </pc:sldChg>
      <pc:sldChg chg="modTransition">
        <pc:chgData name="Sojka, Sebastián" userId="5142ac47-546e-4894-99a3-26bb3670432a" providerId="ADAL" clId="{6B2D2AF0-2109-4F03-BB23-2DCE7446FEE1}" dt="2024-11-10T18:33:45.035" v="4"/>
        <pc:sldMkLst>
          <pc:docMk/>
          <pc:sldMk cId="3664769774" sldId="257"/>
        </pc:sldMkLst>
      </pc:sldChg>
      <pc:sldChg chg="modTransition">
        <pc:chgData name="Sojka, Sebastián" userId="5142ac47-546e-4894-99a3-26bb3670432a" providerId="ADAL" clId="{6B2D2AF0-2109-4F03-BB23-2DCE7446FEE1}" dt="2024-11-10T18:38:07.627" v="46"/>
        <pc:sldMkLst>
          <pc:docMk/>
          <pc:sldMk cId="3742663133" sldId="258"/>
        </pc:sldMkLst>
      </pc:sldChg>
      <pc:sldChg chg="modTransition">
        <pc:chgData name="Sojka, Sebastián" userId="5142ac47-546e-4894-99a3-26bb3670432a" providerId="ADAL" clId="{6B2D2AF0-2109-4F03-BB23-2DCE7446FEE1}" dt="2024-11-10T18:38:11.859" v="47"/>
        <pc:sldMkLst>
          <pc:docMk/>
          <pc:sldMk cId="1412383485" sldId="259"/>
        </pc:sldMkLst>
      </pc:sldChg>
      <pc:sldChg chg="modTransition">
        <pc:chgData name="Sojka, Sebastián" userId="5142ac47-546e-4894-99a3-26bb3670432a" providerId="ADAL" clId="{6B2D2AF0-2109-4F03-BB23-2DCE7446FEE1}" dt="2024-11-10T18:38:14.330" v="48"/>
        <pc:sldMkLst>
          <pc:docMk/>
          <pc:sldMk cId="1597612401" sldId="260"/>
        </pc:sldMkLst>
      </pc:sldChg>
      <pc:sldChg chg="modTransition">
        <pc:chgData name="Sojka, Sebastián" userId="5142ac47-546e-4894-99a3-26bb3670432a" providerId="ADAL" clId="{6B2D2AF0-2109-4F03-BB23-2DCE7446FEE1}" dt="2024-11-10T18:38:15.672" v="49"/>
        <pc:sldMkLst>
          <pc:docMk/>
          <pc:sldMk cId="540658041" sldId="261"/>
        </pc:sldMkLst>
      </pc:sldChg>
      <pc:sldChg chg="modTransition">
        <pc:chgData name="Sojka, Sebastián" userId="5142ac47-546e-4894-99a3-26bb3670432a" providerId="ADAL" clId="{6B2D2AF0-2109-4F03-BB23-2DCE7446FEE1}" dt="2024-11-10T18:38:17.051" v="50"/>
        <pc:sldMkLst>
          <pc:docMk/>
          <pc:sldMk cId="1849674642" sldId="262"/>
        </pc:sldMkLst>
      </pc:sldChg>
      <pc:sldChg chg="modTransition">
        <pc:chgData name="Sojka, Sebastián" userId="5142ac47-546e-4894-99a3-26bb3670432a" providerId="ADAL" clId="{6B2D2AF0-2109-4F03-BB23-2DCE7446FEE1}" dt="2024-11-10T18:38:19.558" v="51"/>
        <pc:sldMkLst>
          <pc:docMk/>
          <pc:sldMk cId="3947791126" sldId="263"/>
        </pc:sldMkLst>
      </pc:sldChg>
      <pc:sldChg chg="modTransition">
        <pc:chgData name="Sojka, Sebastián" userId="5142ac47-546e-4894-99a3-26bb3670432a" providerId="ADAL" clId="{6B2D2AF0-2109-4F03-BB23-2DCE7446FEE1}" dt="2024-11-10T18:38:21.151" v="52"/>
        <pc:sldMkLst>
          <pc:docMk/>
          <pc:sldMk cId="2647122410" sldId="264"/>
        </pc:sldMkLst>
      </pc:sldChg>
      <pc:sldChg chg="modTransition">
        <pc:chgData name="Sojka, Sebastián" userId="5142ac47-546e-4894-99a3-26bb3670432a" providerId="ADAL" clId="{6B2D2AF0-2109-4F03-BB23-2DCE7446FEE1}" dt="2024-11-10T18:38:22.396" v="53"/>
        <pc:sldMkLst>
          <pc:docMk/>
          <pc:sldMk cId="3259652262" sldId="265"/>
        </pc:sldMkLst>
      </pc:sldChg>
      <pc:sldChg chg="modTransition">
        <pc:chgData name="Sojka, Sebastián" userId="5142ac47-546e-4894-99a3-26bb3670432a" providerId="ADAL" clId="{6B2D2AF0-2109-4F03-BB23-2DCE7446FEE1}" dt="2024-11-10T18:38:24.391" v="54"/>
        <pc:sldMkLst>
          <pc:docMk/>
          <pc:sldMk cId="1089299553" sldId="266"/>
        </pc:sldMkLst>
      </pc:sldChg>
      <pc:sldChg chg="modTransition">
        <pc:chgData name="Sojka, Sebastián" userId="5142ac47-546e-4894-99a3-26bb3670432a" providerId="ADAL" clId="{6B2D2AF0-2109-4F03-BB23-2DCE7446FEE1}" dt="2024-11-10T18:38:25.969" v="55"/>
        <pc:sldMkLst>
          <pc:docMk/>
          <pc:sldMk cId="635809573" sldId="26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22CE99-73BA-40B3-A75F-155148A9301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430E13-B76C-4318-A9DB-93D53ACFEC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Linux:</a:t>
          </a:r>
          <a:r>
            <a:rPr lang="en-US" sz="1600"/>
            <a:t> Open-source operačný systém známy pre flexibilitu, bezpečnosť a vysoký výkon.</a:t>
          </a:r>
        </a:p>
      </dgm:t>
    </dgm:pt>
    <dgm:pt modelId="{A8C1B299-D767-4D9D-9515-C2807EFF3194}" type="parTrans" cxnId="{FCCD9C19-B6E4-4100-8838-3EEB51EF481F}">
      <dgm:prSet/>
      <dgm:spPr/>
      <dgm:t>
        <a:bodyPr/>
        <a:lstStyle/>
        <a:p>
          <a:endParaRPr lang="en-US" sz="1600"/>
        </a:p>
      </dgm:t>
    </dgm:pt>
    <dgm:pt modelId="{896A4E89-F482-4598-B5FE-817B8D90F3A2}" type="sibTrans" cxnId="{FCCD9C19-B6E4-4100-8838-3EEB51EF481F}">
      <dgm:prSet/>
      <dgm:spPr/>
      <dgm:t>
        <a:bodyPr/>
        <a:lstStyle/>
        <a:p>
          <a:endParaRPr lang="en-US" sz="1600"/>
        </a:p>
      </dgm:t>
    </dgm:pt>
    <dgm:pt modelId="{8FDFE34C-E596-4C5B-95FA-0B050A0C88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Cloud Computing:</a:t>
          </a:r>
          <a:r>
            <a:rPr lang="en-US" sz="1600"/>
            <a:t> Technológia poskytujúca prístup k výpočtovým zdrojom (ako je úložisko a spracovanie dát) cez internet, umožňujúca prístup na požiadanie bez potreby lokálnej infraštruktúry.</a:t>
          </a:r>
        </a:p>
      </dgm:t>
    </dgm:pt>
    <dgm:pt modelId="{173C4C36-1759-44B9-BFC6-2474DC510FEF}" type="parTrans" cxnId="{8B51AD0E-E342-428E-A60A-D54FCABC8A8A}">
      <dgm:prSet/>
      <dgm:spPr/>
      <dgm:t>
        <a:bodyPr/>
        <a:lstStyle/>
        <a:p>
          <a:endParaRPr lang="en-US" sz="1600"/>
        </a:p>
      </dgm:t>
    </dgm:pt>
    <dgm:pt modelId="{C809EF61-4CEF-4CE6-8679-14460150D402}" type="sibTrans" cxnId="{8B51AD0E-E342-428E-A60A-D54FCABC8A8A}">
      <dgm:prSet/>
      <dgm:spPr/>
      <dgm:t>
        <a:bodyPr/>
        <a:lstStyle/>
        <a:p>
          <a:endParaRPr lang="en-US" sz="1600"/>
        </a:p>
      </dgm:t>
    </dgm:pt>
    <dgm:pt modelId="{BE2E94E9-C1D6-4E9F-AA56-9354997B2B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Linux v Cloude:</a:t>
          </a:r>
          <a:r>
            <a:rPr lang="en-US" sz="1600"/>
            <a:t> Linux poháňa väčšinu cloudových služieb vďaka svojej spoľahlivosti, prispôsobiteľnosti a efektívnosti pri veľkých prevádzkach.</a:t>
          </a:r>
        </a:p>
      </dgm:t>
    </dgm:pt>
    <dgm:pt modelId="{2109095A-8F14-4EEA-91B1-00A62F190411}" type="parTrans" cxnId="{3C4878C9-118E-4FC7-8353-C1696464016C}">
      <dgm:prSet/>
      <dgm:spPr/>
      <dgm:t>
        <a:bodyPr/>
        <a:lstStyle/>
        <a:p>
          <a:endParaRPr lang="en-US" sz="1600"/>
        </a:p>
      </dgm:t>
    </dgm:pt>
    <dgm:pt modelId="{7D6BB7A8-083A-43F6-9440-C465432705AD}" type="sibTrans" cxnId="{3C4878C9-118E-4FC7-8353-C1696464016C}">
      <dgm:prSet/>
      <dgm:spPr/>
      <dgm:t>
        <a:bodyPr/>
        <a:lstStyle/>
        <a:p>
          <a:endParaRPr lang="en-US" sz="1600"/>
        </a:p>
      </dgm:t>
    </dgm:pt>
    <dgm:pt modelId="{424D1515-7778-4FFC-821C-C30ADCE206BB}" type="pres">
      <dgm:prSet presAssocID="{D222CE99-73BA-40B3-A75F-155148A9301E}" presName="root" presStyleCnt="0">
        <dgm:presLayoutVars>
          <dgm:dir/>
          <dgm:resizeHandles val="exact"/>
        </dgm:presLayoutVars>
      </dgm:prSet>
      <dgm:spPr/>
    </dgm:pt>
    <dgm:pt modelId="{7E04C3A5-6D2D-4C69-951D-197659D65BE3}" type="pres">
      <dgm:prSet presAssocID="{47430E13-B76C-4318-A9DB-93D53ACFECEC}" presName="compNode" presStyleCnt="0"/>
      <dgm:spPr/>
    </dgm:pt>
    <dgm:pt modelId="{0417FA89-CCE5-4DC7-9CFF-0D35A699E4B0}" type="pres">
      <dgm:prSet presAssocID="{47430E13-B76C-4318-A9DB-93D53ACFEC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130DA1A-AEA1-4A8B-A897-EAE1C8F9C5B9}" type="pres">
      <dgm:prSet presAssocID="{47430E13-B76C-4318-A9DB-93D53ACFECEC}" presName="spaceRect" presStyleCnt="0"/>
      <dgm:spPr/>
    </dgm:pt>
    <dgm:pt modelId="{1154D27A-5338-4183-95D2-479023BDF3C3}" type="pres">
      <dgm:prSet presAssocID="{47430E13-B76C-4318-A9DB-93D53ACFECEC}" presName="textRect" presStyleLbl="revTx" presStyleIdx="0" presStyleCnt="3">
        <dgm:presLayoutVars>
          <dgm:chMax val="1"/>
          <dgm:chPref val="1"/>
        </dgm:presLayoutVars>
      </dgm:prSet>
      <dgm:spPr/>
    </dgm:pt>
    <dgm:pt modelId="{88F740C0-0809-4B1E-B395-9EEA40206541}" type="pres">
      <dgm:prSet presAssocID="{896A4E89-F482-4598-B5FE-817B8D90F3A2}" presName="sibTrans" presStyleCnt="0"/>
      <dgm:spPr/>
    </dgm:pt>
    <dgm:pt modelId="{F9BFE4C5-F23E-4D78-A103-2B5C460DAC6A}" type="pres">
      <dgm:prSet presAssocID="{8FDFE34C-E596-4C5B-95FA-0B050A0C88D7}" presName="compNode" presStyleCnt="0"/>
      <dgm:spPr/>
    </dgm:pt>
    <dgm:pt modelId="{35162EA0-E919-4FE0-BA3B-A59CC560A8A1}" type="pres">
      <dgm:prSet presAssocID="{8FDFE34C-E596-4C5B-95FA-0B050A0C88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200AD91C-464E-423B-928F-025676AD49AF}" type="pres">
      <dgm:prSet presAssocID="{8FDFE34C-E596-4C5B-95FA-0B050A0C88D7}" presName="spaceRect" presStyleCnt="0"/>
      <dgm:spPr/>
    </dgm:pt>
    <dgm:pt modelId="{92F16F7B-7B03-45D8-BAF6-4D3759658FFA}" type="pres">
      <dgm:prSet presAssocID="{8FDFE34C-E596-4C5B-95FA-0B050A0C88D7}" presName="textRect" presStyleLbl="revTx" presStyleIdx="1" presStyleCnt="3">
        <dgm:presLayoutVars>
          <dgm:chMax val="1"/>
          <dgm:chPref val="1"/>
        </dgm:presLayoutVars>
      </dgm:prSet>
      <dgm:spPr/>
    </dgm:pt>
    <dgm:pt modelId="{79360D3A-327B-490E-B7BE-F0D2EA40626A}" type="pres">
      <dgm:prSet presAssocID="{C809EF61-4CEF-4CE6-8679-14460150D402}" presName="sibTrans" presStyleCnt="0"/>
      <dgm:spPr/>
    </dgm:pt>
    <dgm:pt modelId="{77EA8C80-8707-47A4-9A92-A7D03D99CFB5}" type="pres">
      <dgm:prSet presAssocID="{BE2E94E9-C1D6-4E9F-AA56-9354997B2BB9}" presName="compNode" presStyleCnt="0"/>
      <dgm:spPr/>
    </dgm:pt>
    <dgm:pt modelId="{EBF60390-53F9-46D9-BB3A-25553AFC6A52}" type="pres">
      <dgm:prSet presAssocID="{BE2E94E9-C1D6-4E9F-AA56-9354997B2B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C5A6711-522C-4F98-8C1F-56C64B62972A}" type="pres">
      <dgm:prSet presAssocID="{BE2E94E9-C1D6-4E9F-AA56-9354997B2BB9}" presName="spaceRect" presStyleCnt="0"/>
      <dgm:spPr/>
    </dgm:pt>
    <dgm:pt modelId="{6EE19AD7-A094-4FF2-8772-2AF8E832698E}" type="pres">
      <dgm:prSet presAssocID="{BE2E94E9-C1D6-4E9F-AA56-9354997B2B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CF61F06-FABC-4AE1-8D8F-CBA2CC04F786}" type="presOf" srcId="{BE2E94E9-C1D6-4E9F-AA56-9354997B2BB9}" destId="{6EE19AD7-A094-4FF2-8772-2AF8E832698E}" srcOrd="0" destOrd="0" presId="urn:microsoft.com/office/officeart/2018/2/layout/IconLabelList"/>
    <dgm:cxn modelId="{8B51AD0E-E342-428E-A60A-D54FCABC8A8A}" srcId="{D222CE99-73BA-40B3-A75F-155148A9301E}" destId="{8FDFE34C-E596-4C5B-95FA-0B050A0C88D7}" srcOrd="1" destOrd="0" parTransId="{173C4C36-1759-44B9-BFC6-2474DC510FEF}" sibTransId="{C809EF61-4CEF-4CE6-8679-14460150D402}"/>
    <dgm:cxn modelId="{FCCD9C19-B6E4-4100-8838-3EEB51EF481F}" srcId="{D222CE99-73BA-40B3-A75F-155148A9301E}" destId="{47430E13-B76C-4318-A9DB-93D53ACFECEC}" srcOrd="0" destOrd="0" parTransId="{A8C1B299-D767-4D9D-9515-C2807EFF3194}" sibTransId="{896A4E89-F482-4598-B5FE-817B8D90F3A2}"/>
    <dgm:cxn modelId="{F04285C0-4D41-4247-BDE7-060E5FBFC889}" type="presOf" srcId="{8FDFE34C-E596-4C5B-95FA-0B050A0C88D7}" destId="{92F16F7B-7B03-45D8-BAF6-4D3759658FFA}" srcOrd="0" destOrd="0" presId="urn:microsoft.com/office/officeart/2018/2/layout/IconLabelList"/>
    <dgm:cxn modelId="{77A8DAC6-060E-4C4C-8645-696AA5BD9CEF}" type="presOf" srcId="{47430E13-B76C-4318-A9DB-93D53ACFECEC}" destId="{1154D27A-5338-4183-95D2-479023BDF3C3}" srcOrd="0" destOrd="0" presId="urn:microsoft.com/office/officeart/2018/2/layout/IconLabelList"/>
    <dgm:cxn modelId="{3C4878C9-118E-4FC7-8353-C1696464016C}" srcId="{D222CE99-73BA-40B3-A75F-155148A9301E}" destId="{BE2E94E9-C1D6-4E9F-AA56-9354997B2BB9}" srcOrd="2" destOrd="0" parTransId="{2109095A-8F14-4EEA-91B1-00A62F190411}" sibTransId="{7D6BB7A8-083A-43F6-9440-C465432705AD}"/>
    <dgm:cxn modelId="{F0B50CDF-177F-4CAB-AF2A-F2EA9867454E}" type="presOf" srcId="{D222CE99-73BA-40B3-A75F-155148A9301E}" destId="{424D1515-7778-4FFC-821C-C30ADCE206BB}" srcOrd="0" destOrd="0" presId="urn:microsoft.com/office/officeart/2018/2/layout/IconLabelList"/>
    <dgm:cxn modelId="{35FCCF51-7E8E-4CCF-8FE4-451B6CCD7874}" type="presParOf" srcId="{424D1515-7778-4FFC-821C-C30ADCE206BB}" destId="{7E04C3A5-6D2D-4C69-951D-197659D65BE3}" srcOrd="0" destOrd="0" presId="urn:microsoft.com/office/officeart/2018/2/layout/IconLabelList"/>
    <dgm:cxn modelId="{3BB67F38-4691-49D6-A98F-AC6944F82A59}" type="presParOf" srcId="{7E04C3A5-6D2D-4C69-951D-197659D65BE3}" destId="{0417FA89-CCE5-4DC7-9CFF-0D35A699E4B0}" srcOrd="0" destOrd="0" presId="urn:microsoft.com/office/officeart/2018/2/layout/IconLabelList"/>
    <dgm:cxn modelId="{B9C4F341-3728-4C4A-905C-44F20FFC29D1}" type="presParOf" srcId="{7E04C3A5-6D2D-4C69-951D-197659D65BE3}" destId="{5130DA1A-AEA1-4A8B-A897-EAE1C8F9C5B9}" srcOrd="1" destOrd="0" presId="urn:microsoft.com/office/officeart/2018/2/layout/IconLabelList"/>
    <dgm:cxn modelId="{A2E1AB72-B275-45D9-BB4B-2063D56ED326}" type="presParOf" srcId="{7E04C3A5-6D2D-4C69-951D-197659D65BE3}" destId="{1154D27A-5338-4183-95D2-479023BDF3C3}" srcOrd="2" destOrd="0" presId="urn:microsoft.com/office/officeart/2018/2/layout/IconLabelList"/>
    <dgm:cxn modelId="{625EBDBB-A5BE-4299-908F-A112BD208912}" type="presParOf" srcId="{424D1515-7778-4FFC-821C-C30ADCE206BB}" destId="{88F740C0-0809-4B1E-B395-9EEA40206541}" srcOrd="1" destOrd="0" presId="urn:microsoft.com/office/officeart/2018/2/layout/IconLabelList"/>
    <dgm:cxn modelId="{9028FEC8-D237-47FE-9337-817874E32FD1}" type="presParOf" srcId="{424D1515-7778-4FFC-821C-C30ADCE206BB}" destId="{F9BFE4C5-F23E-4D78-A103-2B5C460DAC6A}" srcOrd="2" destOrd="0" presId="urn:microsoft.com/office/officeart/2018/2/layout/IconLabelList"/>
    <dgm:cxn modelId="{9A38FE90-B299-4269-B68E-F935C9DEA712}" type="presParOf" srcId="{F9BFE4C5-F23E-4D78-A103-2B5C460DAC6A}" destId="{35162EA0-E919-4FE0-BA3B-A59CC560A8A1}" srcOrd="0" destOrd="0" presId="urn:microsoft.com/office/officeart/2018/2/layout/IconLabelList"/>
    <dgm:cxn modelId="{E6550EB4-2115-4DDA-BBCB-A4B90811989A}" type="presParOf" srcId="{F9BFE4C5-F23E-4D78-A103-2B5C460DAC6A}" destId="{200AD91C-464E-423B-928F-025676AD49AF}" srcOrd="1" destOrd="0" presId="urn:microsoft.com/office/officeart/2018/2/layout/IconLabelList"/>
    <dgm:cxn modelId="{98CFD1A2-46FD-4D9A-8D70-09454AEC40E8}" type="presParOf" srcId="{F9BFE4C5-F23E-4D78-A103-2B5C460DAC6A}" destId="{92F16F7B-7B03-45D8-BAF6-4D3759658FFA}" srcOrd="2" destOrd="0" presId="urn:microsoft.com/office/officeart/2018/2/layout/IconLabelList"/>
    <dgm:cxn modelId="{F392C499-58A1-4E6E-B807-E592C081C749}" type="presParOf" srcId="{424D1515-7778-4FFC-821C-C30ADCE206BB}" destId="{79360D3A-327B-490E-B7BE-F0D2EA40626A}" srcOrd="3" destOrd="0" presId="urn:microsoft.com/office/officeart/2018/2/layout/IconLabelList"/>
    <dgm:cxn modelId="{1E03A25F-A753-4EC6-AF24-DF18F194631E}" type="presParOf" srcId="{424D1515-7778-4FFC-821C-C30ADCE206BB}" destId="{77EA8C80-8707-47A4-9A92-A7D03D99CFB5}" srcOrd="4" destOrd="0" presId="urn:microsoft.com/office/officeart/2018/2/layout/IconLabelList"/>
    <dgm:cxn modelId="{B234C024-EB60-4CF0-B13B-525E4EE81815}" type="presParOf" srcId="{77EA8C80-8707-47A4-9A92-A7D03D99CFB5}" destId="{EBF60390-53F9-46D9-BB3A-25553AFC6A52}" srcOrd="0" destOrd="0" presId="urn:microsoft.com/office/officeart/2018/2/layout/IconLabelList"/>
    <dgm:cxn modelId="{58F73204-A919-4D0E-8FB5-5EEF10969488}" type="presParOf" srcId="{77EA8C80-8707-47A4-9A92-A7D03D99CFB5}" destId="{4C5A6711-522C-4F98-8C1F-56C64B62972A}" srcOrd="1" destOrd="0" presId="urn:microsoft.com/office/officeart/2018/2/layout/IconLabelList"/>
    <dgm:cxn modelId="{C3878882-BBC1-40E7-ABDD-9850C0A739F6}" type="presParOf" srcId="{77EA8C80-8707-47A4-9A92-A7D03D99CFB5}" destId="{6EE19AD7-A094-4FF2-8772-2AF8E83269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7FA89-CCE5-4DC7-9CFF-0D35A699E4B0}">
      <dsp:nvSpPr>
        <dsp:cNvPr id="0" name=""/>
        <dsp:cNvSpPr/>
      </dsp:nvSpPr>
      <dsp:spPr>
        <a:xfrm>
          <a:off x="1212569" y="524832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4D27A-5338-4183-95D2-479023BDF3C3}">
      <dsp:nvSpPr>
        <dsp:cNvPr id="0" name=""/>
        <dsp:cNvSpPr/>
      </dsp:nvSpPr>
      <dsp:spPr>
        <a:xfrm>
          <a:off x="417971" y="2320411"/>
          <a:ext cx="2889450" cy="15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Linux:</a:t>
          </a:r>
          <a:r>
            <a:rPr lang="en-US" sz="1600" kern="1200"/>
            <a:t> Open-source operačný systém známy pre flexibilitu, bezpečnosť a vysoký výkon.</a:t>
          </a:r>
        </a:p>
      </dsp:txBody>
      <dsp:txXfrm>
        <a:off x="417971" y="2320411"/>
        <a:ext cx="2889450" cy="1506093"/>
      </dsp:txXfrm>
    </dsp:sp>
    <dsp:sp modelId="{35162EA0-E919-4FE0-BA3B-A59CC560A8A1}">
      <dsp:nvSpPr>
        <dsp:cNvPr id="0" name=""/>
        <dsp:cNvSpPr/>
      </dsp:nvSpPr>
      <dsp:spPr>
        <a:xfrm>
          <a:off x="4607673" y="524832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16F7B-7B03-45D8-BAF6-4D3759658FFA}">
      <dsp:nvSpPr>
        <dsp:cNvPr id="0" name=""/>
        <dsp:cNvSpPr/>
      </dsp:nvSpPr>
      <dsp:spPr>
        <a:xfrm>
          <a:off x="3813075" y="2320411"/>
          <a:ext cx="2889450" cy="15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Cloud Computing:</a:t>
          </a:r>
          <a:r>
            <a:rPr lang="en-US" sz="1600" kern="1200"/>
            <a:t> Technológia poskytujúca prístup k výpočtovým zdrojom (ako je úložisko a spracovanie dát) cez internet, umožňujúca prístup na požiadanie bez potreby lokálnej infraštruktúry.</a:t>
          </a:r>
        </a:p>
      </dsp:txBody>
      <dsp:txXfrm>
        <a:off x="3813075" y="2320411"/>
        <a:ext cx="2889450" cy="1506093"/>
      </dsp:txXfrm>
    </dsp:sp>
    <dsp:sp modelId="{EBF60390-53F9-46D9-BB3A-25553AFC6A52}">
      <dsp:nvSpPr>
        <dsp:cNvPr id="0" name=""/>
        <dsp:cNvSpPr/>
      </dsp:nvSpPr>
      <dsp:spPr>
        <a:xfrm>
          <a:off x="8002777" y="524832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19AD7-A094-4FF2-8772-2AF8E832698E}">
      <dsp:nvSpPr>
        <dsp:cNvPr id="0" name=""/>
        <dsp:cNvSpPr/>
      </dsp:nvSpPr>
      <dsp:spPr>
        <a:xfrm>
          <a:off x="7208178" y="2320411"/>
          <a:ext cx="2889450" cy="15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Linux v Cloude:</a:t>
          </a:r>
          <a:r>
            <a:rPr lang="en-US" sz="1600" kern="1200"/>
            <a:t> Linux poháňa väčšinu cloudových služieb vďaka svojej spoľahlivosti, prispôsobiteľnosti a efektívnosti pri veľkých prevádzkach.</a:t>
          </a:r>
        </a:p>
      </dsp:txBody>
      <dsp:txXfrm>
        <a:off x="7208178" y="2320411"/>
        <a:ext cx="2889450" cy="1506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53C5-6501-3E11-BDD9-6DFDEFF58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A5DD5-2706-DC82-E715-07D7C478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10822-A5A2-D3A7-A2A4-74CA2EA9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94D-CCA4-4838-9BB1-4089F1F5AAC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EB482-BB63-3A9E-6E6A-0E875EB1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98AB2-8FA3-992E-A9AB-78804D24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8C7F-F494-4FA9-B2DF-0843263A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0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7003-A0B5-F9BB-2C1A-CF3339FE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A0194-76DF-C905-16ED-A4C1A2511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1AF1-9021-3C8E-6199-5ED50D24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94D-CCA4-4838-9BB1-4089F1F5AAC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FEF8F-8D09-06D2-A81A-58A4C90A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FDA6-0DF0-379D-A1F9-92C388B1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8C7F-F494-4FA9-B2DF-0843263A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0CDEAF-068B-2DB0-F5BE-60CDDF8FC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9085E-02F1-8771-8CC4-B24CAB7D0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EDA3-1BB6-D472-7BFB-08AFB391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94D-CCA4-4838-9BB1-4089F1F5AAC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673B-9D2F-B868-2EEC-2B33452E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A686A-E1F8-ADE0-399B-604A9052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8C7F-F494-4FA9-B2DF-0843263A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7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12A5-48F3-E68A-186E-A6A38BF2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6BE40-951B-268E-834E-DEA211B3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0B94B-CB61-9619-9EBE-FDB858F1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94D-CCA4-4838-9BB1-4089F1F5AAC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2CAC4-3102-F8F9-2762-3EDB5913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8FEF-50D7-8829-141A-A211E6CC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8C7F-F494-4FA9-B2DF-0843263A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A3E9-175D-18E5-F720-4783BE047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F1753-CB74-043E-3E00-3089FB868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FA5FB-9A0D-CB26-BB50-1822D434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94D-CCA4-4838-9BB1-4089F1F5AAC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F1BA1-2035-F160-56B9-1D237532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411A6-88CD-6CE2-170E-0450A710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8C7F-F494-4FA9-B2DF-0843263A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0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0A4F-F414-739A-6124-57A0ACD3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192B-1ED0-4895-EC46-159F1163F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665B7-FAF9-A5E3-A242-6B4E5E782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3D918-8D79-3909-AA64-C1F8D653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94D-CCA4-4838-9BB1-4089F1F5AAC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8D2BF-6109-03DA-0CF0-B37DC68F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D4670-DAC5-293D-9940-D000CE5D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8C7F-F494-4FA9-B2DF-0843263A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3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D1FB-9644-6DE9-347B-8B5D93E8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4F0FB-DA0C-A26E-71E6-E8D9A81CB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CED17-2350-EF7B-485B-CA1B45B7D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4D44E-85D4-B510-80B3-2C5E097A92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A8A86-7145-8B08-9961-D4E2FDBDE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59321-058A-3DD3-6130-23C63A16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94D-CCA4-4838-9BB1-4089F1F5AAC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B9958-BFE6-6415-C4AC-86E53D7D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63FAB-4A3E-B9F5-292B-61DDC174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8C7F-F494-4FA9-B2DF-0843263A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7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4612-E14C-9885-F25A-0BAA5EF7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032CA-580A-BAEE-EFCA-6938E9E3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94D-CCA4-4838-9BB1-4089F1F5AAC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35696-CEB7-A311-4E13-125E73C3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4BDBD-529B-7385-B22F-09D9C4B5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8C7F-F494-4FA9-B2DF-0843263A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2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54D9D-9002-87FE-FC08-26B7C375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94D-CCA4-4838-9BB1-4089F1F5AAC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6C621-E888-4A0D-6502-5EBB9F8D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ADA0C-5933-6577-D646-3214548F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8C7F-F494-4FA9-B2DF-0843263A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4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EBB5-A765-9259-BED9-BE1020D5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4043F-42A6-B65F-D0F7-82116A83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18E53-1B42-91EC-1C51-58D44489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1B80F3-9081-A742-446B-6A2C38D7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94D-CCA4-4838-9BB1-4089F1F5AAC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AA9-CB25-91FA-8819-5584EB58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CBB3-42EF-6939-E8DE-343881D8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8C7F-F494-4FA9-B2DF-0843263A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8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8565-E72F-F084-C63A-A9B57162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76512-EB4F-A0BA-BA1C-2BEC37A2F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1A5BC-9996-4909-1760-4ABB5298B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C7E93-9710-7F8C-7653-7119C77D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294D-CCA4-4838-9BB1-4089F1F5AAC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9452B-212D-D0B3-00DD-7ED5EF6C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01C27-BBFA-82BD-BF18-43853E62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8C7F-F494-4FA9-B2DF-0843263A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8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18056-3760-6146-4579-BC69FBA2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65EF7-630F-66CB-307C-87892C73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BD88E-23AE-0008-FFF6-ED3C11650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294D-CCA4-4838-9BB1-4089F1F5AAC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11249-F400-43C0-72D2-4C4822E5F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6141-7B78-48B0-E20F-7D7C053B3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B8C7F-F494-4FA9-B2DF-0843263A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security/" TargetMode="External"/><Relationship Id="rId3" Type="http://schemas.openxmlformats.org/officeDocument/2006/relationships/hyperlink" Target="https://aws.amazon.com/linux/" TargetMode="External"/><Relationship Id="rId7" Type="http://schemas.openxmlformats.org/officeDocument/2006/relationships/hyperlink" Target="http://www.openvirtualizationalliance.org/" TargetMode="External"/><Relationship Id="rId2" Type="http://schemas.openxmlformats.org/officeDocument/2006/relationships/hyperlink" Target="https://www.linuxfoundati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linuxproject.org/" TargetMode="External"/><Relationship Id="rId5" Type="http://schemas.openxmlformats.org/officeDocument/2006/relationships/hyperlink" Target="https://cloud.google.com/docs" TargetMode="External"/><Relationship Id="rId4" Type="http://schemas.openxmlformats.org/officeDocument/2006/relationships/hyperlink" Target="https://www.redhat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D1C4D-DD08-6D81-2F43-CA827AF99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10488"/>
            <a:ext cx="6329680" cy="1837023"/>
          </a:xfrm>
        </p:spPr>
        <p:txBody>
          <a:bodyPr anchor="t">
            <a:normAutofit/>
          </a:bodyPr>
          <a:lstStyle/>
          <a:p>
            <a:r>
              <a:rPr lang="sk-SK" sz="4400" dirty="0">
                <a:solidFill>
                  <a:schemeClr val="tx2"/>
                </a:solidFill>
              </a:rPr>
              <a:t>Linux v </a:t>
            </a:r>
            <a:r>
              <a:rPr lang="sk-SK" sz="4400" dirty="0" err="1">
                <a:solidFill>
                  <a:schemeClr val="tx2"/>
                </a:solidFill>
              </a:rPr>
              <a:t>Cloud</a:t>
            </a:r>
            <a:r>
              <a:rPr lang="sk-SK" sz="4400" dirty="0">
                <a:solidFill>
                  <a:schemeClr val="tx2"/>
                </a:solidFill>
              </a:rPr>
              <a:t> </a:t>
            </a:r>
            <a:r>
              <a:rPr lang="sk-SK" sz="4400" dirty="0" err="1">
                <a:solidFill>
                  <a:schemeClr val="tx2"/>
                </a:solidFill>
              </a:rPr>
              <a:t>Computingu</a:t>
            </a:r>
            <a:r>
              <a:rPr lang="sk-SK" sz="4400" dirty="0">
                <a:solidFill>
                  <a:schemeClr val="tx2"/>
                </a:solidFill>
              </a:rPr>
              <a:t> </a:t>
            </a:r>
            <a:br>
              <a:rPr lang="sk-SK" sz="3400" dirty="0">
                <a:solidFill>
                  <a:schemeClr val="tx2"/>
                </a:solidFill>
              </a:rPr>
            </a:br>
            <a:r>
              <a:rPr lang="sk-SK" sz="2400" dirty="0">
                <a:solidFill>
                  <a:schemeClr val="tx2"/>
                </a:solidFill>
              </a:rPr>
              <a:t>Sila, ktorá poháňa </a:t>
            </a:r>
            <a:r>
              <a:rPr lang="sk-SK" sz="2400" dirty="0" err="1">
                <a:solidFill>
                  <a:schemeClr val="tx2"/>
                </a:solidFill>
              </a:rPr>
              <a:t>cloud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4954E-8A9C-176A-643E-67031A5F8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593" y="4347511"/>
            <a:ext cx="4805691" cy="1036951"/>
          </a:xfrm>
        </p:spPr>
        <p:txBody>
          <a:bodyPr anchor="b">
            <a:noAutofit/>
          </a:bodyPr>
          <a:lstStyle/>
          <a:p>
            <a:pPr algn="l"/>
            <a:r>
              <a:rPr lang="sk-SK" sz="1600" dirty="0">
                <a:solidFill>
                  <a:schemeClr val="tx2"/>
                </a:solidFill>
              </a:rPr>
              <a:t>Sebastián Sojka</a:t>
            </a:r>
          </a:p>
          <a:p>
            <a:pPr algn="l"/>
            <a:r>
              <a:rPr lang="sk-SK" sz="1600" dirty="0">
                <a:solidFill>
                  <a:schemeClr val="tx2"/>
                </a:solidFill>
              </a:rPr>
              <a:t>I.V</a:t>
            </a:r>
          </a:p>
          <a:p>
            <a:pPr algn="l"/>
            <a:r>
              <a:rPr lang="sk-SK" sz="1600" dirty="0">
                <a:solidFill>
                  <a:schemeClr val="tx2"/>
                </a:solidFill>
              </a:rPr>
              <a:t>2024/2025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1BD0EE9-E502-CE8A-1F83-DE664944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12244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237F6-559B-BFE4-13D8-311DB1CA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Záver a budúcnosť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Graphic 5" descr="Robot with solid fill">
            <a:extLst>
              <a:ext uri="{FF2B5EF4-FFF2-40B4-BE49-F238E27FC236}">
                <a16:creationId xmlns:a16="http://schemas.microsoft.com/office/drawing/2014/main" id="{4A8A9FDA-53AE-3C26-798C-C50E2BF1E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3351" y="2837712"/>
            <a:ext cx="3217333" cy="321733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47B5614-2479-1161-DD70-595231BD7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4871" y="2827419"/>
            <a:ext cx="5029200" cy="32276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Úloha Linuxu porastie: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Linux sa bude naďalej vyvíjať s technológiou cloudu, najmä v oblastiach ako edge computing (malé, distribuované výpočty blízko zdrojov dát).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Nad rámec virtuálnych strojov: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Linux bude kľúčový pre budúce technológie, ako je serverless computing (kde sa kód spúšťa len na požiadanie) a hybridné cloudy (kombinujúce lokálne a cloudové zdroje).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Rast otvorenej komunity: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Open-source komunita bude pokračovať v rozširovaní Linuxu a podporí inovácie v cloude.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965226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1BAA-B38A-B82B-C408-AEFE61D6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0830C-F3EC-0EC9-84E9-EFCF42AE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https://www.linuxfoundation.org</a:t>
            </a:r>
            <a:endParaRPr lang="sk-SK" sz="2400" dirty="0"/>
          </a:p>
          <a:p>
            <a:r>
              <a:rPr lang="en-US" sz="2400" dirty="0">
                <a:hlinkClick r:id="rId3"/>
              </a:rPr>
              <a:t>https://aws.amazon.com/linux/</a:t>
            </a:r>
            <a:endParaRPr lang="sk-SK" sz="2400" dirty="0"/>
          </a:p>
          <a:p>
            <a:r>
              <a:rPr lang="en-US" sz="2400" dirty="0">
                <a:hlinkClick r:id="rId4"/>
              </a:rPr>
              <a:t>https://www.redhat.com</a:t>
            </a:r>
            <a:endParaRPr lang="sk-SK" sz="2400" dirty="0"/>
          </a:p>
          <a:p>
            <a:r>
              <a:rPr lang="en-US" sz="2400" dirty="0">
                <a:hlinkClick r:id="rId5"/>
              </a:rPr>
              <a:t>https://cloud.google.com/docs</a:t>
            </a:r>
            <a:endParaRPr lang="sk-SK" sz="2400" dirty="0"/>
          </a:p>
          <a:p>
            <a:r>
              <a:rPr lang="en-US" sz="2400" dirty="0">
                <a:hlinkClick r:id="rId6"/>
              </a:rPr>
              <a:t>https://selinuxproject.org</a:t>
            </a:r>
            <a:endParaRPr lang="sk-SK" sz="2400" dirty="0"/>
          </a:p>
          <a:p>
            <a:r>
              <a:rPr lang="en-US" sz="2400" dirty="0">
                <a:hlinkClick r:id="rId7"/>
              </a:rPr>
              <a:t>http://www.openvirtualizationalliance.org</a:t>
            </a:r>
            <a:endParaRPr lang="sk-SK" sz="2400" dirty="0"/>
          </a:p>
          <a:p>
            <a:r>
              <a:rPr lang="en-US" sz="2400" dirty="0">
                <a:hlinkClick r:id="rId8"/>
              </a:rPr>
              <a:t>https://docs.docker.com/security/</a:t>
            </a:r>
            <a:endParaRPr lang="sk-SK" sz="2400" dirty="0"/>
          </a:p>
          <a:p>
            <a:r>
              <a:rPr lang="sk-SK" sz="2400" dirty="0"/>
              <a:t>Obrázky : Google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92995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1FA5D-572C-4214-12C0-AF1C8C6A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ĎAKUJEM ZA POZORNOSŤ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5809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5A97-3C31-AC4A-E245-67D304F7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Čo</a:t>
            </a:r>
            <a:r>
              <a:rPr lang="fr-FR" dirty="0"/>
              <a:t> je Linux? </a:t>
            </a:r>
            <a:r>
              <a:rPr lang="fr-FR" dirty="0" err="1"/>
              <a:t>Čo</a:t>
            </a:r>
            <a:r>
              <a:rPr lang="fr-FR" dirty="0"/>
              <a:t> je Cloud </a:t>
            </a:r>
            <a:r>
              <a:rPr lang="fr-FR" dirty="0" err="1"/>
              <a:t>Computing</a:t>
            </a:r>
            <a:r>
              <a:rPr lang="fr-FR" dirty="0"/>
              <a:t>?</a:t>
            </a:r>
            <a:endParaRPr lang="en-US" dirty="0"/>
          </a:p>
        </p:txBody>
      </p:sp>
      <p:graphicFrame>
        <p:nvGraphicFramePr>
          <p:cNvPr id="55" name="Content Placeholder 2">
            <a:extLst>
              <a:ext uri="{FF2B5EF4-FFF2-40B4-BE49-F238E27FC236}">
                <a16:creationId xmlns:a16="http://schemas.microsoft.com/office/drawing/2014/main" id="{C8D06338-EE9A-8A88-8A9E-80187E66A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3620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7697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4DE86-9901-17FA-FF38-D6A0AD10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Prečo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používať</a:t>
            </a:r>
            <a:r>
              <a:rPr lang="en-US" sz="3600" dirty="0">
                <a:solidFill>
                  <a:schemeClr val="tx2"/>
                </a:solidFill>
              </a:rPr>
              <a:t> Linux v </a:t>
            </a:r>
            <a:r>
              <a:rPr lang="en-US" sz="3600" dirty="0" err="1">
                <a:solidFill>
                  <a:schemeClr val="tx2"/>
                </a:solidFill>
              </a:rPr>
              <a:t>Cloude</a:t>
            </a:r>
            <a:r>
              <a:rPr lang="en-US" sz="3600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593305A8-77F0-B9AB-806C-5D3064913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8DEA979-8666-40F0-8E7D-C1EB0A65F6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2421682"/>
            <a:ext cx="4977578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Open Source: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Linux je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zadarmo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môže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byť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prispôsobený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špecifickým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potrebám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vylepšovaný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komunitou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Bezpečnosť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Linux je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známy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svojimi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silnými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bezpečnostnými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praktikami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čo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ho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robí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dôveryhodným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pre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podniky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práci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citlivými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dátami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Škálovateľnosť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Systémy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Linuxu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ľahko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škálujú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čo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ideálne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pre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cloudové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prostredia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ktoré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potrebujú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rýchlu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expanziu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26631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16FEC-1A6C-0AF3-478C-E9D0217B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6318649" cy="1454051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Linux naprieč hlavnými cloudovými platformami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AB8C4CA-8B23-3B69-5B54-447DEC6D5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287" y="515365"/>
            <a:ext cx="1906317" cy="190631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AA1E227-D6FA-58D9-15F8-9CE132C59A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2"/>
            <a:ext cx="4650524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Amazon Web Services (AWS):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AWS ponúka virtuálne stroje (VMs) založené na Linuxe a služby s Linux Amazon Machine Images (AMIs).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Google Cloud: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Compute Engine od Google používa Linuxové virtuálne stroje ako predvolenú možnosť, poskytujúcu vysokú kompatibilitu a výkon.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Microsoft Azure: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Hoci Azure začal ako platforma pre Windows, dnes plne podporuje Linuxové VM a má mnoho Linux-based služieb.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2671D8-1E4F-6E39-D574-0BC8CF93F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492" y="2335009"/>
            <a:ext cx="2855905" cy="1906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FFA508-E147-7FB3-4B74-748116C56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904" y="4241326"/>
            <a:ext cx="3631080" cy="190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834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4E5977-D272-4E11-A03A-860268F2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CE3386-CA59-42A7-AEDE-0B76443C8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AD9A9-995E-6F1C-5651-992CF198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67" y="802955"/>
            <a:ext cx="4333814" cy="1454051"/>
          </a:xfrm>
        </p:spPr>
        <p:txBody>
          <a:bodyPr anchor="b">
            <a:normAutofit/>
          </a:bodyPr>
          <a:lstStyle/>
          <a:p>
            <a:r>
              <a:rPr lang="en-US" sz="3300">
                <a:solidFill>
                  <a:schemeClr val="tx2"/>
                </a:solidFill>
              </a:rPr>
              <a:t>Populárne Linuxové distribúcie v cloudových prostrediach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A34E7-6478-2E07-1853-20D6BB81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32" y="750541"/>
            <a:ext cx="2289020" cy="2289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4AE9FF-02C3-81A1-6057-003D57C10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410" y="750541"/>
            <a:ext cx="1728209" cy="2289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B852B2-3F8B-1016-D16A-CDF6450E0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305" y="3096843"/>
            <a:ext cx="4454289" cy="296412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9641053-51F3-34B3-0709-9F5AB12043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34684" y="2421682"/>
            <a:ext cx="4333468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Ubuntu: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Užívateľsky prístupná a široko podporovaná, používa sa pre osobné aj podnikové cloudové aplikácie.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CentOS/RHEL: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Známy pre dlhodobú stabilitu, populárny v podnikoch na prevádzku kritických aplikácií.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Debian: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Ľahký, vysoko bezpečný a prispôsobiteľný, často volený pre cloudové serverové nastavenia.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6C32D2-94E1-4C20-9977-69D4D1F68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847360" y="4513360"/>
            <a:ext cx="2514948" cy="2174333"/>
            <a:chOff x="-305" y="-4155"/>
            <a:chExt cx="2514948" cy="217433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EF1C65E-19AB-4AB5-AFAE-5BE4430B1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9DC337-4663-43ED-94FF-578FCC16A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D6286C-2480-4CBF-8601-1AEE454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16D01AE-CAAB-4E02-BFFF-211B8032C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6124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2F2AB-C4D7-9EB9-A92E-E5D96E27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619760"/>
            <a:ext cx="5754696" cy="177197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Linux a </a:t>
            </a:r>
            <a:r>
              <a:rPr lang="en-US" sz="4000" dirty="0" err="1">
                <a:solidFill>
                  <a:schemeClr val="tx2"/>
                </a:solidFill>
              </a:rPr>
              <a:t>virtualizácia</a:t>
            </a:r>
            <a:endParaRPr lang="en-US" sz="4000" dirty="0">
              <a:solidFill>
                <a:schemeClr val="tx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12FF9D9F-EAFE-319E-2A25-B008FD0D63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33466" y="2519679"/>
            <a:ext cx="5709721" cy="30068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Základ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virtualizácie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Linux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podporuje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virtuálne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stroje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pomocou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technológií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KVM (Kernel-based Virtual Machine) a QEMU,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ktoré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vytvárajú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izolované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prostredia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tom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istom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hardvéri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Kontejnerizácia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Linux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umožňuje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kontejnerizáciu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aplikácie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bežia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v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izolovaných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prostrediach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pomocou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nástrojov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Docker) bez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potreby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plných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virtuálnych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strojov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Multi-tenant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prostredia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Virtualizačné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nástroje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Linuxu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uľahčujú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poskytovateľom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cloudu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hosťovanie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viacerých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zákazníkov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rovnakých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fyzických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serveroch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06580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57E85-C36C-641C-6548-B1482E014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Bezpečnostné funkcie Linuxu pre cloud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857B95-1255-3D97-390A-87EB1D5E9D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3"/>
            <a:ext cx="4765949" cy="33534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SELinux/AppArmor: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Bezpečnostné moduly, ktoré poskytujú rozšírené prístupové kontroly na ochranu proti neoprávnenému použitiu.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Firewally a šifrovanie: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Linux má vstavané firewallové nástroje, ako je iptables, a môže šifrovať dáta, čím pridáva ďalšie vrstvy ochrany.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Užívateľské práva: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Linux umožňuje detailné nastavenie práv, aby k súborom a zdrojom mali prístup len schválení užívatelia.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phic 8" descr="Lock with solid fill">
            <a:extLst>
              <a:ext uri="{FF2B5EF4-FFF2-40B4-BE49-F238E27FC236}">
                <a16:creationId xmlns:a16="http://schemas.microsoft.com/office/drawing/2014/main" id="{DA54FD6E-7306-1D7D-88C6-6F0CBCDBE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1495" y="1213378"/>
            <a:ext cx="4561781" cy="456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7464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11EF5-38AD-98BE-824D-3B09C32C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r>
              <a:rPr lang="pt-BR" sz="3600">
                <a:solidFill>
                  <a:schemeClr val="tx2"/>
                </a:solidFill>
              </a:rPr>
              <a:t>Linux a automatizácia v cloude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96F40857-9A40-EF74-FA24-449E662012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800" y="1553134"/>
            <a:ext cx="6128539" cy="37517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Automatizačné nástroje: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Ansible, Chef a Puppet umožňujú správcom rýchlo a konzistentne spravovať a konfigurovať veľký počet Linuxových serverov.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Skripty: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Nástroje ako Bash a Python sú populárne pre automatizáciu opakujúcich sa úloh v Linuxe.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Infraštuktúra ako kód (IaC):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Metóda, kde sú serverové a cloudové konfigurácie spravované prostredníctvom kódu (napr. pomocou Terraformu), čím sa zrýchľuje a zjednodušuje nastavenie a nasadenie.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79112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00F06-4826-6379-5621-70E26B95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Hlavné výhody Linuxu v cloude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95BC03-684C-60AC-9E77-43ACEB3129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2"/>
            <a:ext cx="4977578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Spoľahlivosť: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Linux je známy stabilitou s dlhým časom bez výpadkov, čo ho robí ideálnym pre cloudové použitie.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Flexibilita: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Linux môže byť prispôsobený tak, aby vyhovoval špecifickým cloudovým požiadavkám, od jadra až po aplikácie na úrovni systému.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Efektivita nákladov: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Keďže Linux je open-source, znižuje náklady na softvér pre poskytovateľov cloudu aj používateľov.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4EA0D84B-19FB-C1ED-EC17-F3D1F7A9C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224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Linux v Cloud Computingu  Sila, ktorá poháňa cloud</vt:lpstr>
      <vt:lpstr>Čo je Linux? Čo je Cloud Computing?</vt:lpstr>
      <vt:lpstr>Prečo používať Linux v Cloude?</vt:lpstr>
      <vt:lpstr>Linux naprieč hlavnými cloudovými platformami</vt:lpstr>
      <vt:lpstr>Populárne Linuxové distribúcie v cloudových prostrediach</vt:lpstr>
      <vt:lpstr>Linux a virtualizácia</vt:lpstr>
      <vt:lpstr>Bezpečnostné funkcie Linuxu pre cloud</vt:lpstr>
      <vt:lpstr>Linux a automatizácia v cloude</vt:lpstr>
      <vt:lpstr>Hlavné výhody Linuxu v cloude</vt:lpstr>
      <vt:lpstr>Záver a budúcnosť</vt:lpstr>
      <vt:lpstr>Zdroje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v Cloud Computingu  Sila, ktorá poháňa cloud</dc:title>
  <dc:creator>Sojka, Sebastián</dc:creator>
  <cp:lastModifiedBy>Sojka, Sebastián</cp:lastModifiedBy>
  <cp:revision>1</cp:revision>
  <dcterms:created xsi:type="dcterms:W3CDTF">2024-11-10T17:11:16Z</dcterms:created>
  <dcterms:modified xsi:type="dcterms:W3CDTF">2024-11-10T18:38:34Z</dcterms:modified>
</cp:coreProperties>
</file>