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0" r:id="rId3"/>
    <p:sldId id="281" r:id="rId4"/>
    <p:sldId id="274" r:id="rId5"/>
    <p:sldId id="257" r:id="rId6"/>
    <p:sldId id="258" r:id="rId7"/>
    <p:sldId id="259" r:id="rId8"/>
    <p:sldId id="262" r:id="rId9"/>
    <p:sldId id="261" r:id="rId10"/>
    <p:sldId id="260" r:id="rId11"/>
    <p:sldId id="277" r:id="rId12"/>
    <p:sldId id="263" r:id="rId13"/>
    <p:sldId id="279" r:id="rId14"/>
    <p:sldId id="264" r:id="rId15"/>
    <p:sldId id="265" r:id="rId16"/>
    <p:sldId id="266" r:id="rId17"/>
    <p:sldId id="267" r:id="rId18"/>
    <p:sldId id="268" r:id="rId19"/>
    <p:sldId id="269" r:id="rId20"/>
    <p:sldId id="278" r:id="rId21"/>
    <p:sldId id="270" r:id="rId22"/>
    <p:sldId id="271" r:id="rId23"/>
    <p:sldId id="273" r:id="rId24"/>
    <p:sldId id="272" r:id="rId25"/>
    <p:sldId id="275" r:id="rId26"/>
    <p:sldId id="276" r:id="rId27"/>
  </p:sldIdLst>
  <p:sldSz cx="9144000" cy="6858000" type="screen4x3"/>
  <p:notesSz cx="6858000" cy="9144000"/>
  <p:defaultTextStyle>
    <a:defPPr>
      <a:defRPr lang="sk-S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8DFA33-A84B-4D69-AD4D-30B2469145F2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sk-SK"/>
        </a:p>
      </dgm:t>
    </dgm:pt>
    <dgm:pt modelId="{2C750618-3FFC-429D-85BF-7C23B2D473AA}">
      <dgm:prSet phldrT="[Text]"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sk-SK" sz="1600" b="1" dirty="0" err="1" smtClean="0"/>
            <a:t>t-systems.sk</a:t>
          </a:r>
          <a:endParaRPr lang="sk-SK" sz="1600" b="1" dirty="0"/>
        </a:p>
      </dgm:t>
    </dgm:pt>
    <dgm:pt modelId="{DA38F74B-EF84-4F99-A2EE-5DC5D28F8E8C}" type="parTrans" cxnId="{3307BC73-93A0-4730-9C8B-2007F21C4AD9}">
      <dgm:prSet/>
      <dgm:spPr/>
      <dgm:t>
        <a:bodyPr/>
        <a:lstStyle/>
        <a:p>
          <a:endParaRPr lang="sk-SK" sz="1600"/>
        </a:p>
      </dgm:t>
    </dgm:pt>
    <dgm:pt modelId="{7071D128-4B73-413F-961C-2663F7C292D6}" type="sibTrans" cxnId="{3307BC73-93A0-4730-9C8B-2007F21C4AD9}">
      <dgm:prSet/>
      <dgm:spPr/>
      <dgm:t>
        <a:bodyPr/>
        <a:lstStyle/>
        <a:p>
          <a:endParaRPr lang="sk-SK" sz="1600"/>
        </a:p>
      </dgm:t>
    </dgm:pt>
    <dgm:pt modelId="{7C8ABBCA-120E-43EA-B705-28CB763D37F0}">
      <dgm:prSet phldrT="[Text]"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k-SK" sz="1600" b="1" dirty="0" err="1" smtClean="0"/>
            <a:t>Admini</a:t>
          </a:r>
          <a:endParaRPr lang="sk-SK" sz="1600" b="1" dirty="0"/>
        </a:p>
      </dgm:t>
    </dgm:pt>
    <dgm:pt modelId="{EB0E4878-0E11-4F55-BEDB-DD325AC5216B}" type="parTrans" cxnId="{78AF5A86-03E6-4492-B722-46117FBDCA10}">
      <dgm:prSet/>
      <dgm:spPr/>
      <dgm:t>
        <a:bodyPr/>
        <a:lstStyle/>
        <a:p>
          <a:endParaRPr lang="sk-SK" sz="1600"/>
        </a:p>
      </dgm:t>
    </dgm:pt>
    <dgm:pt modelId="{B1B28691-81A9-42A2-A206-30CCD0E55759}" type="sibTrans" cxnId="{78AF5A86-03E6-4492-B722-46117FBDCA10}">
      <dgm:prSet/>
      <dgm:spPr/>
      <dgm:t>
        <a:bodyPr/>
        <a:lstStyle/>
        <a:p>
          <a:endParaRPr lang="sk-SK" sz="1600"/>
        </a:p>
      </dgm:t>
    </dgm:pt>
    <dgm:pt modelId="{BC5F52EE-4D47-4C39-8633-86B4A704ABC2}">
      <dgm:prSet custT="1"/>
      <dgm:spPr>
        <a:solidFill>
          <a:schemeClr val="accent3">
            <a:lumMod val="75000"/>
          </a:schemeClr>
        </a:solidFill>
      </dgm:spPr>
      <dgm:t>
        <a:bodyPr/>
        <a:lstStyle/>
        <a:p>
          <a:r>
            <a:rPr lang="sk-SK" sz="1600" b="1" dirty="0" smtClean="0"/>
            <a:t>Siete</a:t>
          </a:r>
          <a:endParaRPr lang="sk-SK" sz="1600" b="1" dirty="0"/>
        </a:p>
      </dgm:t>
    </dgm:pt>
    <dgm:pt modelId="{05860E8A-0420-4FCA-891B-D13FC333A836}" type="parTrans" cxnId="{57995B7B-45EF-4971-8FA7-D5CA7AB50708}">
      <dgm:prSet/>
      <dgm:spPr/>
      <dgm:t>
        <a:bodyPr/>
        <a:lstStyle/>
        <a:p>
          <a:endParaRPr lang="sk-SK" sz="1600"/>
        </a:p>
      </dgm:t>
    </dgm:pt>
    <dgm:pt modelId="{6DC0202A-9062-4888-9AE9-2F93E3F8F71A}" type="sibTrans" cxnId="{57995B7B-45EF-4971-8FA7-D5CA7AB50708}">
      <dgm:prSet/>
      <dgm:spPr/>
      <dgm:t>
        <a:bodyPr/>
        <a:lstStyle/>
        <a:p>
          <a:endParaRPr lang="sk-SK" sz="1600"/>
        </a:p>
      </dgm:t>
    </dgm:pt>
    <dgm:pt modelId="{7858C31C-F767-406E-B4BD-1ED12890FD59}">
      <dgm:prSet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sk-SK" sz="1600" b="1" dirty="0" smtClean="0"/>
            <a:t>Peter Veľký</a:t>
          </a:r>
          <a:endParaRPr lang="sk-SK" sz="1600" b="1" dirty="0"/>
        </a:p>
      </dgm:t>
    </dgm:pt>
    <dgm:pt modelId="{E37B3EF4-4F11-47DE-8C76-AB070345179E}" type="parTrans" cxnId="{9AA5252E-C126-4289-8A28-E4D01065756E}">
      <dgm:prSet/>
      <dgm:spPr/>
      <dgm:t>
        <a:bodyPr/>
        <a:lstStyle/>
        <a:p>
          <a:endParaRPr lang="sk-SK" sz="1600"/>
        </a:p>
      </dgm:t>
    </dgm:pt>
    <dgm:pt modelId="{74807B62-2D05-4E0D-B926-7C7A89F29F64}" type="sibTrans" cxnId="{9AA5252E-C126-4289-8A28-E4D01065756E}">
      <dgm:prSet/>
      <dgm:spPr/>
      <dgm:t>
        <a:bodyPr/>
        <a:lstStyle/>
        <a:p>
          <a:endParaRPr lang="sk-SK" sz="1600"/>
        </a:p>
      </dgm:t>
    </dgm:pt>
    <dgm:pt modelId="{94DD26AB-3A16-4366-857A-8CEE6C0A7F5D}">
      <dgm:prSet custT="1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sk-SK" sz="1600" b="1" dirty="0" err="1" smtClean="0"/>
            <a:t>kosice.t-systems.sk</a:t>
          </a:r>
          <a:endParaRPr lang="sk-SK" sz="1600" b="1" dirty="0"/>
        </a:p>
      </dgm:t>
    </dgm:pt>
    <dgm:pt modelId="{60001727-A1D9-4A42-8CB5-785BCDD5928D}" type="parTrans" cxnId="{B7436D74-FDF3-4352-8FDA-F5A12A82733C}">
      <dgm:prSet/>
      <dgm:spPr/>
      <dgm:t>
        <a:bodyPr/>
        <a:lstStyle/>
        <a:p>
          <a:endParaRPr lang="sk-SK" sz="1600"/>
        </a:p>
      </dgm:t>
    </dgm:pt>
    <dgm:pt modelId="{A89CD901-69FB-4E0E-8BEB-92D3ACAFC792}" type="sibTrans" cxnId="{B7436D74-FDF3-4352-8FDA-F5A12A82733C}">
      <dgm:prSet/>
      <dgm:spPr/>
      <dgm:t>
        <a:bodyPr/>
        <a:lstStyle/>
        <a:p>
          <a:endParaRPr lang="sk-SK" sz="1600"/>
        </a:p>
      </dgm:t>
    </dgm:pt>
    <dgm:pt modelId="{3EC4EDD4-6265-44F2-A9DB-E1FFD43D3E68}" type="pres">
      <dgm:prSet presAssocID="{158DFA33-A84B-4D69-AD4D-30B2469145F2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sk-SK"/>
        </a:p>
      </dgm:t>
    </dgm:pt>
    <dgm:pt modelId="{4FC2B06E-E56F-40E5-A577-7EB5088DAE44}" type="pres">
      <dgm:prSet presAssocID="{2C750618-3FFC-429D-85BF-7C23B2D473AA}" presName="hierRoot1" presStyleCnt="0">
        <dgm:presLayoutVars>
          <dgm:hierBranch val="r"/>
        </dgm:presLayoutVars>
      </dgm:prSet>
      <dgm:spPr/>
    </dgm:pt>
    <dgm:pt modelId="{89376E56-4CD1-49B9-BE8F-02A84A481153}" type="pres">
      <dgm:prSet presAssocID="{2C750618-3FFC-429D-85BF-7C23B2D473AA}" presName="rootComposite1" presStyleCnt="0"/>
      <dgm:spPr/>
    </dgm:pt>
    <dgm:pt modelId="{E056EC00-26EB-4AE8-A22A-93C93D9E362C}" type="pres">
      <dgm:prSet presAssocID="{2C750618-3FFC-429D-85BF-7C23B2D473AA}" presName="rootText1" presStyleLbl="node0" presStyleIdx="0" presStyleCnt="1" custScaleX="123434" custScaleY="38789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CCFB4EF5-7AD9-4AF8-8F23-A93693FF6B12}" type="pres">
      <dgm:prSet presAssocID="{2C750618-3FFC-429D-85BF-7C23B2D473AA}" presName="rootConnector1" presStyleLbl="node1" presStyleIdx="0" presStyleCnt="0"/>
      <dgm:spPr/>
      <dgm:t>
        <a:bodyPr/>
        <a:lstStyle/>
        <a:p>
          <a:endParaRPr lang="sk-SK"/>
        </a:p>
      </dgm:t>
    </dgm:pt>
    <dgm:pt modelId="{0BB067BB-3D1C-479D-82A8-08806A943164}" type="pres">
      <dgm:prSet presAssocID="{2C750618-3FFC-429D-85BF-7C23B2D473AA}" presName="hierChild2" presStyleCnt="0"/>
      <dgm:spPr/>
    </dgm:pt>
    <dgm:pt modelId="{63DFBC4D-2CF3-4C1A-A300-1535BE669922}" type="pres">
      <dgm:prSet presAssocID="{60001727-A1D9-4A42-8CB5-785BCDD5928D}" presName="Name50" presStyleLbl="parChTrans1D2" presStyleIdx="0" presStyleCnt="1"/>
      <dgm:spPr/>
      <dgm:t>
        <a:bodyPr/>
        <a:lstStyle/>
        <a:p>
          <a:endParaRPr lang="sk-SK"/>
        </a:p>
      </dgm:t>
    </dgm:pt>
    <dgm:pt modelId="{FFEDF38E-0F31-4C5F-BAAC-1B679F9B6A41}" type="pres">
      <dgm:prSet presAssocID="{94DD26AB-3A16-4366-857A-8CEE6C0A7F5D}" presName="hierRoot2" presStyleCnt="0">
        <dgm:presLayoutVars>
          <dgm:hierBranch val="r"/>
        </dgm:presLayoutVars>
      </dgm:prSet>
      <dgm:spPr/>
    </dgm:pt>
    <dgm:pt modelId="{0D1DBA90-8AF0-400B-8B7E-E13856403FA5}" type="pres">
      <dgm:prSet presAssocID="{94DD26AB-3A16-4366-857A-8CEE6C0A7F5D}" presName="rootComposite" presStyleCnt="0"/>
      <dgm:spPr/>
    </dgm:pt>
    <dgm:pt modelId="{E82F78AA-B471-450B-848A-FF2AE2692552}" type="pres">
      <dgm:prSet presAssocID="{94DD26AB-3A16-4366-857A-8CEE6C0A7F5D}" presName="rootText" presStyleLbl="node2" presStyleIdx="0" presStyleCnt="1" custScaleX="137149" custScaleY="39137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58827C22-69C7-4F6F-A40D-C54FD32550BD}" type="pres">
      <dgm:prSet presAssocID="{94DD26AB-3A16-4366-857A-8CEE6C0A7F5D}" presName="rootConnector" presStyleLbl="node2" presStyleIdx="0" presStyleCnt="1"/>
      <dgm:spPr/>
      <dgm:t>
        <a:bodyPr/>
        <a:lstStyle/>
        <a:p>
          <a:endParaRPr lang="sk-SK"/>
        </a:p>
      </dgm:t>
    </dgm:pt>
    <dgm:pt modelId="{51EA38CB-7B3A-42FA-8E9F-58439FEB2C22}" type="pres">
      <dgm:prSet presAssocID="{94DD26AB-3A16-4366-857A-8CEE6C0A7F5D}" presName="hierChild4" presStyleCnt="0"/>
      <dgm:spPr/>
    </dgm:pt>
    <dgm:pt modelId="{240BAC52-15D5-4750-BEA1-8BF0AB7AA2EC}" type="pres">
      <dgm:prSet presAssocID="{EB0E4878-0E11-4F55-BEDB-DD325AC5216B}" presName="Name50" presStyleLbl="parChTrans1D3" presStyleIdx="0" presStyleCnt="1"/>
      <dgm:spPr/>
      <dgm:t>
        <a:bodyPr/>
        <a:lstStyle/>
        <a:p>
          <a:endParaRPr lang="sk-SK"/>
        </a:p>
      </dgm:t>
    </dgm:pt>
    <dgm:pt modelId="{CE8EB211-EC8F-4B03-A477-8FF5457A4F49}" type="pres">
      <dgm:prSet presAssocID="{7C8ABBCA-120E-43EA-B705-28CB763D37F0}" presName="hierRoot2" presStyleCnt="0">
        <dgm:presLayoutVars>
          <dgm:hierBranch val="r"/>
        </dgm:presLayoutVars>
      </dgm:prSet>
      <dgm:spPr/>
    </dgm:pt>
    <dgm:pt modelId="{83819752-FE67-440B-BC13-1DD658DB7A4F}" type="pres">
      <dgm:prSet presAssocID="{7C8ABBCA-120E-43EA-B705-28CB763D37F0}" presName="rootComposite" presStyleCnt="0"/>
      <dgm:spPr/>
    </dgm:pt>
    <dgm:pt modelId="{41DD4518-95A1-4339-A822-C123CF3AC9B5}" type="pres">
      <dgm:prSet presAssocID="{7C8ABBCA-120E-43EA-B705-28CB763D37F0}" presName="rootText" presStyleLbl="node3" presStyleIdx="0" presStyleCnt="1" custScaleX="80229" custScaleY="3870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1143028-5F73-4FBB-8C9E-33E2BBC26214}" type="pres">
      <dgm:prSet presAssocID="{7C8ABBCA-120E-43EA-B705-28CB763D37F0}" presName="rootConnector" presStyleLbl="node3" presStyleIdx="0" presStyleCnt="1"/>
      <dgm:spPr/>
      <dgm:t>
        <a:bodyPr/>
        <a:lstStyle/>
        <a:p>
          <a:endParaRPr lang="sk-SK"/>
        </a:p>
      </dgm:t>
    </dgm:pt>
    <dgm:pt modelId="{AB92369B-3D8E-4703-9B1C-2AFF94F07DE0}" type="pres">
      <dgm:prSet presAssocID="{7C8ABBCA-120E-43EA-B705-28CB763D37F0}" presName="hierChild4" presStyleCnt="0"/>
      <dgm:spPr/>
    </dgm:pt>
    <dgm:pt modelId="{0072B93F-4215-497B-8976-D6298015DECF}" type="pres">
      <dgm:prSet presAssocID="{05860E8A-0420-4FCA-891B-D13FC333A836}" presName="Name50" presStyleLbl="parChTrans1D4" presStyleIdx="0" presStyleCnt="2"/>
      <dgm:spPr/>
      <dgm:t>
        <a:bodyPr/>
        <a:lstStyle/>
        <a:p>
          <a:endParaRPr lang="sk-SK"/>
        </a:p>
      </dgm:t>
    </dgm:pt>
    <dgm:pt modelId="{CD3B63EB-D9B2-4057-B42B-078C81FA881B}" type="pres">
      <dgm:prSet presAssocID="{BC5F52EE-4D47-4C39-8633-86B4A704ABC2}" presName="hierRoot2" presStyleCnt="0">
        <dgm:presLayoutVars>
          <dgm:hierBranch val="r"/>
        </dgm:presLayoutVars>
      </dgm:prSet>
      <dgm:spPr/>
    </dgm:pt>
    <dgm:pt modelId="{A65A94A5-A684-41AF-BAB3-2894B2DDDF8D}" type="pres">
      <dgm:prSet presAssocID="{BC5F52EE-4D47-4C39-8633-86B4A704ABC2}" presName="rootComposite" presStyleCnt="0"/>
      <dgm:spPr/>
    </dgm:pt>
    <dgm:pt modelId="{D798C600-FE86-410D-AC78-B2D84F6C55BB}" type="pres">
      <dgm:prSet presAssocID="{BC5F52EE-4D47-4C39-8633-86B4A704ABC2}" presName="rootText" presStyleLbl="node4" presStyleIdx="0" presStyleCnt="2" custScaleX="80229" custScaleY="3870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DA528A94-407F-4A91-A0B9-CFA1FD45872C}" type="pres">
      <dgm:prSet presAssocID="{BC5F52EE-4D47-4C39-8633-86B4A704ABC2}" presName="rootConnector" presStyleLbl="node4" presStyleIdx="0" presStyleCnt="2"/>
      <dgm:spPr/>
      <dgm:t>
        <a:bodyPr/>
        <a:lstStyle/>
        <a:p>
          <a:endParaRPr lang="sk-SK"/>
        </a:p>
      </dgm:t>
    </dgm:pt>
    <dgm:pt modelId="{D5B76F63-F8A3-4482-B653-19F04A6F5072}" type="pres">
      <dgm:prSet presAssocID="{BC5F52EE-4D47-4C39-8633-86B4A704ABC2}" presName="hierChild4" presStyleCnt="0"/>
      <dgm:spPr/>
    </dgm:pt>
    <dgm:pt modelId="{6CD33EB3-C3DB-47EE-80AF-06C328068192}" type="pres">
      <dgm:prSet presAssocID="{E37B3EF4-4F11-47DE-8C76-AB070345179E}" presName="Name50" presStyleLbl="parChTrans1D4" presStyleIdx="1" presStyleCnt="2"/>
      <dgm:spPr/>
      <dgm:t>
        <a:bodyPr/>
        <a:lstStyle/>
        <a:p>
          <a:endParaRPr lang="sk-SK"/>
        </a:p>
      </dgm:t>
    </dgm:pt>
    <dgm:pt modelId="{94802595-A1D2-4A6B-9186-41835A2B8F9B}" type="pres">
      <dgm:prSet presAssocID="{7858C31C-F767-406E-B4BD-1ED12890FD59}" presName="hierRoot2" presStyleCnt="0">
        <dgm:presLayoutVars>
          <dgm:hierBranch val="r"/>
        </dgm:presLayoutVars>
      </dgm:prSet>
      <dgm:spPr/>
    </dgm:pt>
    <dgm:pt modelId="{B3DFC4CB-AD14-476D-94EC-2E1A232F5A77}" type="pres">
      <dgm:prSet presAssocID="{7858C31C-F767-406E-B4BD-1ED12890FD59}" presName="rootComposite" presStyleCnt="0"/>
      <dgm:spPr/>
    </dgm:pt>
    <dgm:pt modelId="{CAA28E78-2B04-473A-97FA-CA17A7C5D301}" type="pres">
      <dgm:prSet presAssocID="{7858C31C-F767-406E-B4BD-1ED12890FD59}" presName="rootText" presStyleLbl="node4" presStyleIdx="1" presStyleCnt="2" custScaleX="80229" custScaleY="38702">
        <dgm:presLayoutVars>
          <dgm:chPref val="3"/>
        </dgm:presLayoutVars>
      </dgm:prSet>
      <dgm:spPr/>
      <dgm:t>
        <a:bodyPr/>
        <a:lstStyle/>
        <a:p>
          <a:endParaRPr lang="sk-SK"/>
        </a:p>
      </dgm:t>
    </dgm:pt>
    <dgm:pt modelId="{B1F985F3-1AD2-4EC5-B938-A7B3A7DABDF6}" type="pres">
      <dgm:prSet presAssocID="{7858C31C-F767-406E-B4BD-1ED12890FD59}" presName="rootConnector" presStyleLbl="node4" presStyleIdx="1" presStyleCnt="2"/>
      <dgm:spPr/>
      <dgm:t>
        <a:bodyPr/>
        <a:lstStyle/>
        <a:p>
          <a:endParaRPr lang="sk-SK"/>
        </a:p>
      </dgm:t>
    </dgm:pt>
    <dgm:pt modelId="{A9AD58B5-1074-4A9B-BB03-914F0FAD5209}" type="pres">
      <dgm:prSet presAssocID="{7858C31C-F767-406E-B4BD-1ED12890FD59}" presName="hierChild4" presStyleCnt="0"/>
      <dgm:spPr/>
    </dgm:pt>
    <dgm:pt modelId="{FBFE7FD4-BEDC-4668-9FBB-B7DE0C2825C7}" type="pres">
      <dgm:prSet presAssocID="{7858C31C-F767-406E-B4BD-1ED12890FD59}" presName="hierChild5" presStyleCnt="0"/>
      <dgm:spPr/>
    </dgm:pt>
    <dgm:pt modelId="{19CA9362-6F22-46E6-AD26-3881FDD1737B}" type="pres">
      <dgm:prSet presAssocID="{BC5F52EE-4D47-4C39-8633-86B4A704ABC2}" presName="hierChild5" presStyleCnt="0"/>
      <dgm:spPr/>
    </dgm:pt>
    <dgm:pt modelId="{03314CE0-B8A6-4EF6-BEF5-5F6182C8D8FD}" type="pres">
      <dgm:prSet presAssocID="{7C8ABBCA-120E-43EA-B705-28CB763D37F0}" presName="hierChild5" presStyleCnt="0"/>
      <dgm:spPr/>
    </dgm:pt>
    <dgm:pt modelId="{5C6CF5EE-C8AA-4728-A57B-D48E12370F5C}" type="pres">
      <dgm:prSet presAssocID="{94DD26AB-3A16-4366-857A-8CEE6C0A7F5D}" presName="hierChild5" presStyleCnt="0"/>
      <dgm:spPr/>
    </dgm:pt>
    <dgm:pt modelId="{8A08B522-4E2E-4AF2-AEFD-43C6EA7F728E}" type="pres">
      <dgm:prSet presAssocID="{2C750618-3FFC-429D-85BF-7C23B2D473AA}" presName="hierChild3" presStyleCnt="0"/>
      <dgm:spPr/>
    </dgm:pt>
  </dgm:ptLst>
  <dgm:cxnLst>
    <dgm:cxn modelId="{1A2E9E97-52DE-45BB-BECE-8D03A26D4B92}" type="presOf" srcId="{BC5F52EE-4D47-4C39-8633-86B4A704ABC2}" destId="{DA528A94-407F-4A91-A0B9-CFA1FD45872C}" srcOrd="1" destOrd="0" presId="urn:microsoft.com/office/officeart/2005/8/layout/orgChart1"/>
    <dgm:cxn modelId="{0E0BFE5F-7AE1-415A-82D8-57BEC92BEC00}" type="presOf" srcId="{7858C31C-F767-406E-B4BD-1ED12890FD59}" destId="{B1F985F3-1AD2-4EC5-B938-A7B3A7DABDF6}" srcOrd="1" destOrd="0" presId="urn:microsoft.com/office/officeart/2005/8/layout/orgChart1"/>
    <dgm:cxn modelId="{49709379-72D5-4FFF-A72C-88C68F71EC3A}" type="presOf" srcId="{05860E8A-0420-4FCA-891B-D13FC333A836}" destId="{0072B93F-4215-497B-8976-D6298015DECF}" srcOrd="0" destOrd="0" presId="urn:microsoft.com/office/officeart/2005/8/layout/orgChart1"/>
    <dgm:cxn modelId="{21E46AAB-60FC-4BE7-8EDD-B68D79D99E57}" type="presOf" srcId="{7C8ABBCA-120E-43EA-B705-28CB763D37F0}" destId="{41DD4518-95A1-4339-A822-C123CF3AC9B5}" srcOrd="0" destOrd="0" presId="urn:microsoft.com/office/officeart/2005/8/layout/orgChart1"/>
    <dgm:cxn modelId="{044414D6-3035-4EE3-8CCD-238FBB9248E0}" type="presOf" srcId="{94DD26AB-3A16-4366-857A-8CEE6C0A7F5D}" destId="{E82F78AA-B471-450B-848A-FF2AE2692552}" srcOrd="0" destOrd="0" presId="urn:microsoft.com/office/officeart/2005/8/layout/orgChart1"/>
    <dgm:cxn modelId="{57995B7B-45EF-4971-8FA7-D5CA7AB50708}" srcId="{7C8ABBCA-120E-43EA-B705-28CB763D37F0}" destId="{BC5F52EE-4D47-4C39-8633-86B4A704ABC2}" srcOrd="0" destOrd="0" parTransId="{05860E8A-0420-4FCA-891B-D13FC333A836}" sibTransId="{6DC0202A-9062-4888-9AE9-2F93E3F8F71A}"/>
    <dgm:cxn modelId="{8B4C1541-8C47-4AA3-8E06-30E692A66D1C}" type="presOf" srcId="{7858C31C-F767-406E-B4BD-1ED12890FD59}" destId="{CAA28E78-2B04-473A-97FA-CA17A7C5D301}" srcOrd="0" destOrd="0" presId="urn:microsoft.com/office/officeart/2005/8/layout/orgChart1"/>
    <dgm:cxn modelId="{3307BC73-93A0-4730-9C8B-2007F21C4AD9}" srcId="{158DFA33-A84B-4D69-AD4D-30B2469145F2}" destId="{2C750618-3FFC-429D-85BF-7C23B2D473AA}" srcOrd="0" destOrd="0" parTransId="{DA38F74B-EF84-4F99-A2EE-5DC5D28F8E8C}" sibTransId="{7071D128-4B73-413F-961C-2663F7C292D6}"/>
    <dgm:cxn modelId="{F5D8786C-6268-4ABB-86FB-7CD0CF147475}" type="presOf" srcId="{60001727-A1D9-4A42-8CB5-785BCDD5928D}" destId="{63DFBC4D-2CF3-4C1A-A300-1535BE669922}" srcOrd="0" destOrd="0" presId="urn:microsoft.com/office/officeart/2005/8/layout/orgChart1"/>
    <dgm:cxn modelId="{287A2A0F-BE1E-4596-8810-37B047D5BC77}" type="presOf" srcId="{BC5F52EE-4D47-4C39-8633-86B4A704ABC2}" destId="{D798C600-FE86-410D-AC78-B2D84F6C55BB}" srcOrd="0" destOrd="0" presId="urn:microsoft.com/office/officeart/2005/8/layout/orgChart1"/>
    <dgm:cxn modelId="{1A6DA9A7-4ED2-4940-9ECB-CB2A32E7FCE3}" type="presOf" srcId="{7C8ABBCA-120E-43EA-B705-28CB763D37F0}" destId="{D1143028-5F73-4FBB-8C9E-33E2BBC26214}" srcOrd="1" destOrd="0" presId="urn:microsoft.com/office/officeart/2005/8/layout/orgChart1"/>
    <dgm:cxn modelId="{8C6BB007-A752-495A-8D40-59B7AEEF3293}" type="presOf" srcId="{EB0E4878-0E11-4F55-BEDB-DD325AC5216B}" destId="{240BAC52-15D5-4750-BEA1-8BF0AB7AA2EC}" srcOrd="0" destOrd="0" presId="urn:microsoft.com/office/officeart/2005/8/layout/orgChart1"/>
    <dgm:cxn modelId="{2948E51A-3861-481F-8140-6701056C4966}" type="presOf" srcId="{2C750618-3FFC-429D-85BF-7C23B2D473AA}" destId="{CCFB4EF5-7AD9-4AF8-8F23-A93693FF6B12}" srcOrd="1" destOrd="0" presId="urn:microsoft.com/office/officeart/2005/8/layout/orgChart1"/>
    <dgm:cxn modelId="{601CB022-F80F-4AC3-A0D4-82B26482C8EB}" type="presOf" srcId="{2C750618-3FFC-429D-85BF-7C23B2D473AA}" destId="{E056EC00-26EB-4AE8-A22A-93C93D9E362C}" srcOrd="0" destOrd="0" presId="urn:microsoft.com/office/officeart/2005/8/layout/orgChart1"/>
    <dgm:cxn modelId="{A6C2863A-490E-4365-8ECB-0B9BFCF47963}" type="presOf" srcId="{158DFA33-A84B-4D69-AD4D-30B2469145F2}" destId="{3EC4EDD4-6265-44F2-A9DB-E1FFD43D3E68}" srcOrd="0" destOrd="0" presId="urn:microsoft.com/office/officeart/2005/8/layout/orgChart1"/>
    <dgm:cxn modelId="{78AF5A86-03E6-4492-B722-46117FBDCA10}" srcId="{94DD26AB-3A16-4366-857A-8CEE6C0A7F5D}" destId="{7C8ABBCA-120E-43EA-B705-28CB763D37F0}" srcOrd="0" destOrd="0" parTransId="{EB0E4878-0E11-4F55-BEDB-DD325AC5216B}" sibTransId="{B1B28691-81A9-42A2-A206-30CCD0E55759}"/>
    <dgm:cxn modelId="{9AA5252E-C126-4289-8A28-E4D01065756E}" srcId="{BC5F52EE-4D47-4C39-8633-86B4A704ABC2}" destId="{7858C31C-F767-406E-B4BD-1ED12890FD59}" srcOrd="0" destOrd="0" parTransId="{E37B3EF4-4F11-47DE-8C76-AB070345179E}" sibTransId="{74807B62-2D05-4E0D-B926-7C7A89F29F64}"/>
    <dgm:cxn modelId="{9A5E76BB-E7CD-49B7-80B1-61A6FBF0C808}" type="presOf" srcId="{E37B3EF4-4F11-47DE-8C76-AB070345179E}" destId="{6CD33EB3-C3DB-47EE-80AF-06C328068192}" srcOrd="0" destOrd="0" presId="urn:microsoft.com/office/officeart/2005/8/layout/orgChart1"/>
    <dgm:cxn modelId="{6A794A63-8880-460A-B3DF-120F25D5243B}" type="presOf" srcId="{94DD26AB-3A16-4366-857A-8CEE6C0A7F5D}" destId="{58827C22-69C7-4F6F-A40D-C54FD32550BD}" srcOrd="1" destOrd="0" presId="urn:microsoft.com/office/officeart/2005/8/layout/orgChart1"/>
    <dgm:cxn modelId="{B7436D74-FDF3-4352-8FDA-F5A12A82733C}" srcId="{2C750618-3FFC-429D-85BF-7C23B2D473AA}" destId="{94DD26AB-3A16-4366-857A-8CEE6C0A7F5D}" srcOrd="0" destOrd="0" parTransId="{60001727-A1D9-4A42-8CB5-785BCDD5928D}" sibTransId="{A89CD901-69FB-4E0E-8BEB-92D3ACAFC792}"/>
    <dgm:cxn modelId="{4464C482-7C08-4DB2-A64E-411CEFDCE1B5}" type="presParOf" srcId="{3EC4EDD4-6265-44F2-A9DB-E1FFD43D3E68}" destId="{4FC2B06E-E56F-40E5-A577-7EB5088DAE44}" srcOrd="0" destOrd="0" presId="urn:microsoft.com/office/officeart/2005/8/layout/orgChart1"/>
    <dgm:cxn modelId="{F4E29C72-E3DC-458B-85EE-1A990A707B60}" type="presParOf" srcId="{4FC2B06E-E56F-40E5-A577-7EB5088DAE44}" destId="{89376E56-4CD1-49B9-BE8F-02A84A481153}" srcOrd="0" destOrd="0" presId="urn:microsoft.com/office/officeart/2005/8/layout/orgChart1"/>
    <dgm:cxn modelId="{0D1F3816-47D3-4222-9426-551D6468B82D}" type="presParOf" srcId="{89376E56-4CD1-49B9-BE8F-02A84A481153}" destId="{E056EC00-26EB-4AE8-A22A-93C93D9E362C}" srcOrd="0" destOrd="0" presId="urn:microsoft.com/office/officeart/2005/8/layout/orgChart1"/>
    <dgm:cxn modelId="{7E208C29-C0D7-4144-80BF-099D24BED74E}" type="presParOf" srcId="{89376E56-4CD1-49B9-BE8F-02A84A481153}" destId="{CCFB4EF5-7AD9-4AF8-8F23-A93693FF6B12}" srcOrd="1" destOrd="0" presId="urn:microsoft.com/office/officeart/2005/8/layout/orgChart1"/>
    <dgm:cxn modelId="{4102EBC1-27C5-43D7-9099-6DBB23A03436}" type="presParOf" srcId="{4FC2B06E-E56F-40E5-A577-7EB5088DAE44}" destId="{0BB067BB-3D1C-479D-82A8-08806A943164}" srcOrd="1" destOrd="0" presId="urn:microsoft.com/office/officeart/2005/8/layout/orgChart1"/>
    <dgm:cxn modelId="{E51A7107-F67D-46AB-A81D-12088093012F}" type="presParOf" srcId="{0BB067BB-3D1C-479D-82A8-08806A943164}" destId="{63DFBC4D-2CF3-4C1A-A300-1535BE669922}" srcOrd="0" destOrd="0" presId="urn:microsoft.com/office/officeart/2005/8/layout/orgChart1"/>
    <dgm:cxn modelId="{7EAA311B-096E-4613-8507-392B91EA7B5D}" type="presParOf" srcId="{0BB067BB-3D1C-479D-82A8-08806A943164}" destId="{FFEDF38E-0F31-4C5F-BAAC-1B679F9B6A41}" srcOrd="1" destOrd="0" presId="urn:microsoft.com/office/officeart/2005/8/layout/orgChart1"/>
    <dgm:cxn modelId="{F83C62EA-DFA5-41C0-ACDC-91D7BD893190}" type="presParOf" srcId="{FFEDF38E-0F31-4C5F-BAAC-1B679F9B6A41}" destId="{0D1DBA90-8AF0-400B-8B7E-E13856403FA5}" srcOrd="0" destOrd="0" presId="urn:microsoft.com/office/officeart/2005/8/layout/orgChart1"/>
    <dgm:cxn modelId="{BB9B884C-363C-4DB9-9725-DBF18C88E0F7}" type="presParOf" srcId="{0D1DBA90-8AF0-400B-8B7E-E13856403FA5}" destId="{E82F78AA-B471-450B-848A-FF2AE2692552}" srcOrd="0" destOrd="0" presId="urn:microsoft.com/office/officeart/2005/8/layout/orgChart1"/>
    <dgm:cxn modelId="{2E18DAD6-C56B-4CB2-BF93-A933B1512418}" type="presParOf" srcId="{0D1DBA90-8AF0-400B-8B7E-E13856403FA5}" destId="{58827C22-69C7-4F6F-A40D-C54FD32550BD}" srcOrd="1" destOrd="0" presId="urn:microsoft.com/office/officeart/2005/8/layout/orgChart1"/>
    <dgm:cxn modelId="{CDEBED52-CE4E-4988-9BF9-60FC762748BE}" type="presParOf" srcId="{FFEDF38E-0F31-4C5F-BAAC-1B679F9B6A41}" destId="{51EA38CB-7B3A-42FA-8E9F-58439FEB2C22}" srcOrd="1" destOrd="0" presId="urn:microsoft.com/office/officeart/2005/8/layout/orgChart1"/>
    <dgm:cxn modelId="{165E18DF-6B3C-4F4E-B335-BC94EC0AB2C4}" type="presParOf" srcId="{51EA38CB-7B3A-42FA-8E9F-58439FEB2C22}" destId="{240BAC52-15D5-4750-BEA1-8BF0AB7AA2EC}" srcOrd="0" destOrd="0" presId="urn:microsoft.com/office/officeart/2005/8/layout/orgChart1"/>
    <dgm:cxn modelId="{79612AF4-052B-4223-B092-795229B0A2A9}" type="presParOf" srcId="{51EA38CB-7B3A-42FA-8E9F-58439FEB2C22}" destId="{CE8EB211-EC8F-4B03-A477-8FF5457A4F49}" srcOrd="1" destOrd="0" presId="urn:microsoft.com/office/officeart/2005/8/layout/orgChart1"/>
    <dgm:cxn modelId="{3E27FD84-EF56-472B-B2C1-1491901A7FA2}" type="presParOf" srcId="{CE8EB211-EC8F-4B03-A477-8FF5457A4F49}" destId="{83819752-FE67-440B-BC13-1DD658DB7A4F}" srcOrd="0" destOrd="0" presId="urn:microsoft.com/office/officeart/2005/8/layout/orgChart1"/>
    <dgm:cxn modelId="{B53366C7-871D-447D-88BF-61B741482FDE}" type="presParOf" srcId="{83819752-FE67-440B-BC13-1DD658DB7A4F}" destId="{41DD4518-95A1-4339-A822-C123CF3AC9B5}" srcOrd="0" destOrd="0" presId="urn:microsoft.com/office/officeart/2005/8/layout/orgChart1"/>
    <dgm:cxn modelId="{249ADC52-F70F-4CBD-970B-C59082320F55}" type="presParOf" srcId="{83819752-FE67-440B-BC13-1DD658DB7A4F}" destId="{D1143028-5F73-4FBB-8C9E-33E2BBC26214}" srcOrd="1" destOrd="0" presId="urn:microsoft.com/office/officeart/2005/8/layout/orgChart1"/>
    <dgm:cxn modelId="{BFC8BB86-8340-4CEB-9CA9-73D2800249A6}" type="presParOf" srcId="{CE8EB211-EC8F-4B03-A477-8FF5457A4F49}" destId="{AB92369B-3D8E-4703-9B1C-2AFF94F07DE0}" srcOrd="1" destOrd="0" presId="urn:microsoft.com/office/officeart/2005/8/layout/orgChart1"/>
    <dgm:cxn modelId="{4120D098-3C3F-43A5-93AF-4214CAD1C515}" type="presParOf" srcId="{AB92369B-3D8E-4703-9B1C-2AFF94F07DE0}" destId="{0072B93F-4215-497B-8976-D6298015DECF}" srcOrd="0" destOrd="0" presId="urn:microsoft.com/office/officeart/2005/8/layout/orgChart1"/>
    <dgm:cxn modelId="{C652713D-F077-4A93-ACFF-B8B0824B2B16}" type="presParOf" srcId="{AB92369B-3D8E-4703-9B1C-2AFF94F07DE0}" destId="{CD3B63EB-D9B2-4057-B42B-078C81FA881B}" srcOrd="1" destOrd="0" presId="urn:microsoft.com/office/officeart/2005/8/layout/orgChart1"/>
    <dgm:cxn modelId="{AA5FB328-C12B-4406-ABE8-E7E280EC8FBB}" type="presParOf" srcId="{CD3B63EB-D9B2-4057-B42B-078C81FA881B}" destId="{A65A94A5-A684-41AF-BAB3-2894B2DDDF8D}" srcOrd="0" destOrd="0" presId="urn:microsoft.com/office/officeart/2005/8/layout/orgChart1"/>
    <dgm:cxn modelId="{514D54DC-3649-4F20-9811-DD595415B6DB}" type="presParOf" srcId="{A65A94A5-A684-41AF-BAB3-2894B2DDDF8D}" destId="{D798C600-FE86-410D-AC78-B2D84F6C55BB}" srcOrd="0" destOrd="0" presId="urn:microsoft.com/office/officeart/2005/8/layout/orgChart1"/>
    <dgm:cxn modelId="{CD1255D8-7C05-4572-B5F8-77432A35FF78}" type="presParOf" srcId="{A65A94A5-A684-41AF-BAB3-2894B2DDDF8D}" destId="{DA528A94-407F-4A91-A0B9-CFA1FD45872C}" srcOrd="1" destOrd="0" presId="urn:microsoft.com/office/officeart/2005/8/layout/orgChart1"/>
    <dgm:cxn modelId="{739D4BF7-3406-42A1-B815-AEC29DEAFE07}" type="presParOf" srcId="{CD3B63EB-D9B2-4057-B42B-078C81FA881B}" destId="{D5B76F63-F8A3-4482-B653-19F04A6F5072}" srcOrd="1" destOrd="0" presId="urn:microsoft.com/office/officeart/2005/8/layout/orgChart1"/>
    <dgm:cxn modelId="{F409D930-55AB-4017-B363-F04CA292D70F}" type="presParOf" srcId="{D5B76F63-F8A3-4482-B653-19F04A6F5072}" destId="{6CD33EB3-C3DB-47EE-80AF-06C328068192}" srcOrd="0" destOrd="0" presId="urn:microsoft.com/office/officeart/2005/8/layout/orgChart1"/>
    <dgm:cxn modelId="{7A8A67AD-BEE9-4CB6-B139-F48AB1E1446B}" type="presParOf" srcId="{D5B76F63-F8A3-4482-B653-19F04A6F5072}" destId="{94802595-A1D2-4A6B-9186-41835A2B8F9B}" srcOrd="1" destOrd="0" presId="urn:microsoft.com/office/officeart/2005/8/layout/orgChart1"/>
    <dgm:cxn modelId="{1847CAE0-0A72-47E3-B39A-42017E2716CC}" type="presParOf" srcId="{94802595-A1D2-4A6B-9186-41835A2B8F9B}" destId="{B3DFC4CB-AD14-476D-94EC-2E1A232F5A77}" srcOrd="0" destOrd="0" presId="urn:microsoft.com/office/officeart/2005/8/layout/orgChart1"/>
    <dgm:cxn modelId="{B40919B6-6F70-4FAB-94D9-BCD9E0457091}" type="presParOf" srcId="{B3DFC4CB-AD14-476D-94EC-2E1A232F5A77}" destId="{CAA28E78-2B04-473A-97FA-CA17A7C5D301}" srcOrd="0" destOrd="0" presId="urn:microsoft.com/office/officeart/2005/8/layout/orgChart1"/>
    <dgm:cxn modelId="{3A597205-BF4F-4AB0-AAED-FFA8D72A4E8B}" type="presParOf" srcId="{B3DFC4CB-AD14-476D-94EC-2E1A232F5A77}" destId="{B1F985F3-1AD2-4EC5-B938-A7B3A7DABDF6}" srcOrd="1" destOrd="0" presId="urn:microsoft.com/office/officeart/2005/8/layout/orgChart1"/>
    <dgm:cxn modelId="{26D444EC-F41D-4D95-B5D1-676F24854958}" type="presParOf" srcId="{94802595-A1D2-4A6B-9186-41835A2B8F9B}" destId="{A9AD58B5-1074-4A9B-BB03-914F0FAD5209}" srcOrd="1" destOrd="0" presId="urn:microsoft.com/office/officeart/2005/8/layout/orgChart1"/>
    <dgm:cxn modelId="{DD4C6D15-2BB0-48AD-A6B4-26F60102FEBC}" type="presParOf" srcId="{94802595-A1D2-4A6B-9186-41835A2B8F9B}" destId="{FBFE7FD4-BEDC-4668-9FBB-B7DE0C2825C7}" srcOrd="2" destOrd="0" presId="urn:microsoft.com/office/officeart/2005/8/layout/orgChart1"/>
    <dgm:cxn modelId="{2D97CC95-9390-467B-9B34-609F980F88DD}" type="presParOf" srcId="{CD3B63EB-D9B2-4057-B42B-078C81FA881B}" destId="{19CA9362-6F22-46E6-AD26-3881FDD1737B}" srcOrd="2" destOrd="0" presId="urn:microsoft.com/office/officeart/2005/8/layout/orgChart1"/>
    <dgm:cxn modelId="{8BEB5CC2-BD2F-491E-BD7E-49FDE9892AC4}" type="presParOf" srcId="{CE8EB211-EC8F-4B03-A477-8FF5457A4F49}" destId="{03314CE0-B8A6-4EF6-BEF5-5F6182C8D8FD}" srcOrd="2" destOrd="0" presId="urn:microsoft.com/office/officeart/2005/8/layout/orgChart1"/>
    <dgm:cxn modelId="{C55C3B1A-9845-420F-90F9-E9B115AAB44D}" type="presParOf" srcId="{FFEDF38E-0F31-4C5F-BAAC-1B679F9B6A41}" destId="{5C6CF5EE-C8AA-4728-A57B-D48E12370F5C}" srcOrd="2" destOrd="0" presId="urn:microsoft.com/office/officeart/2005/8/layout/orgChart1"/>
    <dgm:cxn modelId="{A47C6F8E-632F-4DA2-858B-1A3E02B95003}" type="presParOf" srcId="{4FC2B06E-E56F-40E5-A577-7EB5088DAE44}" destId="{8A08B522-4E2E-4AF2-AEFD-43C6EA7F728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hlavičky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7BDBA9-CE4E-4B71-82B0-4AD36E0276CB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4" name="Zástupný symbol obrazu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symbol poznámo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22326-7341-4D85-A1F2-0D1E4E7F0C85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10163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obrazu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oznámo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hledáme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nějaký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objekt v AD a tento objekt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nachází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ve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stejné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doméně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tak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ptáme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některého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DC.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Pokud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však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hledáme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objekt z 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jiné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domény (ale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uvnitř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stejného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adresáře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-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stejné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AD), tak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potřebujeme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nějakou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službu,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která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nám </a:t>
            </a:r>
            <a:r>
              <a:rPr lang="sk-SK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pomůže</a:t>
            </a:r>
            <a:r>
              <a:rPr lang="sk-SK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sk-SK" dirty="0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722326-7341-4D85-A1F2-0D1E4E7F0C85}" type="slidenum">
              <a:rPr lang="sk-SK" smtClean="0"/>
              <a:t>19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44979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sk-SK" smtClean="0"/>
              <a:t>Upravte štýl predlohy podnadpisov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1091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02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36329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04558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4686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22442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Zástupný symbol dátum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8" name="Zástupný symbol päty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symbol čísla snímky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208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dátum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4" name="Zástupný symbol päty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symbol čísla snímky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0930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dátum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3" name="Zástupný symbol päty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symbol čísla snímky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3399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13850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Upravte štýl predlohy textu.</a:t>
            </a:r>
          </a:p>
        </p:txBody>
      </p:sp>
      <p:sp>
        <p:nvSpPr>
          <p:cNvPr id="5" name="Zástupný symbol dátum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6" name="Zástupný symbol päty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symbol čísla snímky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42933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nadpis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 smtClean="0"/>
              <a:t>Upravte štýly predlohy textu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 smtClean="0"/>
              <a:t>Upravte štýl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dátumu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8E380F-F28B-4D1F-8570-BC2D5659F192}" type="datetimeFigureOut">
              <a:rPr lang="sk-SK" smtClean="0"/>
              <a:t>26. 9. 2017</a:t>
            </a:fld>
            <a:endParaRPr lang="sk-SK"/>
          </a:p>
        </p:txBody>
      </p:sp>
      <p:sp>
        <p:nvSpPr>
          <p:cNvPr id="5" name="Zástupný symbol päty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symbol čísla snímky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BB09B-AE9E-4B5E-BB80-C8DF5E6666C4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482378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kp5d8Yv3-0c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rvin.sk/infrastruktura-active-directory/" TargetMode="External"/><Relationship Id="rId7" Type="http://schemas.openxmlformats.org/officeDocument/2006/relationships/hyperlink" Target="https://www.youtube.com/watch?v=hoodfyq30NA&amp;index=3&amp;list=PLBBA04BF566F0E0D6" TargetMode="External"/><Relationship Id="rId2" Type="http://schemas.openxmlformats.org/officeDocument/2006/relationships/hyperlink" Target="http://www.samuraj-cz.com/clanek/active-directory-komponenty-domain-tree-forest-sit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OTpbQkW3kj4&amp;index=1&amp;list=PLBBA04BF566F0E0D6" TargetMode="External"/><Relationship Id="rId5" Type="http://schemas.openxmlformats.org/officeDocument/2006/relationships/hyperlink" Target="http://www.cs.vsb.cz/navrat/vyuka/sws/prednasky/pred03.pdf" TargetMode="External"/><Relationship Id="rId4" Type="http://schemas.openxmlformats.org/officeDocument/2006/relationships/hyperlink" Target="http://www.fi.muni.cz/~xsuchom1/Sitovani_ve_Window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cs.wikipedia.org/wiki/%C5%A0k%C3%A1lovatelnost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757808" y="3687167"/>
            <a:ext cx="7918648" cy="1470025"/>
          </a:xfrm>
        </p:spPr>
        <p:txBody>
          <a:bodyPr/>
          <a:lstStyle/>
          <a:p>
            <a:pPr algn="r"/>
            <a:r>
              <a:rPr lang="sk-SK" dirty="0" err="1" smtClean="0">
                <a:solidFill>
                  <a:schemeClr val="bg1"/>
                </a:solidFill>
                <a:latin typeface="Segoe Print" pitchFamily="2" charset="0"/>
              </a:rPr>
              <a:t>Active</a:t>
            </a:r>
            <a:r>
              <a:rPr lang="sk-SK" dirty="0" smtClean="0">
                <a:solidFill>
                  <a:schemeClr val="bg1"/>
                </a:solidFill>
                <a:latin typeface="Segoe Print" pitchFamily="2" charset="0"/>
              </a:rPr>
              <a:t> </a:t>
            </a:r>
            <a:br>
              <a:rPr lang="sk-SK" dirty="0" smtClean="0">
                <a:solidFill>
                  <a:schemeClr val="bg1"/>
                </a:solidFill>
                <a:latin typeface="Segoe Print" pitchFamily="2" charset="0"/>
              </a:rPr>
            </a:br>
            <a:r>
              <a:rPr lang="sk-SK" dirty="0" err="1" smtClean="0">
                <a:solidFill>
                  <a:schemeClr val="bg1"/>
                </a:solidFill>
                <a:latin typeface="Segoe Print" pitchFamily="2" charset="0"/>
              </a:rPr>
              <a:t>directory</a:t>
            </a:r>
            <a:endParaRPr lang="sk-SK" dirty="0">
              <a:solidFill>
                <a:schemeClr val="bg1"/>
              </a:solidFill>
              <a:latin typeface="Segoe Prin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253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Doména (</a:t>
            </a:r>
            <a:r>
              <a:rPr lang="sk-SK" dirty="0" err="1" smtClean="0"/>
              <a:t>domain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rmAutofit fontScale="47500" lnSpcReduction="20000"/>
          </a:bodyPr>
          <a:lstStyle/>
          <a:p>
            <a:r>
              <a:rPr lang="sk-SK" sz="5500" dirty="0" smtClean="0"/>
              <a:t>Je jadrom logickej štruktúry </a:t>
            </a:r>
            <a:r>
              <a:rPr lang="sk-SK" sz="5500" dirty="0" err="1" smtClean="0"/>
              <a:t>Active</a:t>
            </a:r>
            <a:r>
              <a:rPr lang="sk-SK" sz="5500" dirty="0" smtClean="0"/>
              <a:t> </a:t>
            </a:r>
            <a:r>
              <a:rPr lang="sk-SK" sz="5500" dirty="0" err="1" smtClean="0"/>
              <a:t>Directory</a:t>
            </a:r>
            <a:endParaRPr lang="sk-SK" sz="5500" dirty="0" smtClean="0"/>
          </a:p>
          <a:p>
            <a:endParaRPr lang="sk-SK" sz="5500" dirty="0"/>
          </a:p>
          <a:p>
            <a:r>
              <a:rPr lang="sk-SK" sz="5500" dirty="0" smtClean="0"/>
              <a:t>Združuje definované objekty v sieti, ktoré </a:t>
            </a:r>
            <a:r>
              <a:rPr lang="sk-SK" sz="5500" b="1" dirty="0" err="1" smtClean="0">
                <a:solidFill>
                  <a:srgbClr val="FFFF00"/>
                </a:solidFill>
              </a:rPr>
              <a:t>zdieľajú</a:t>
            </a:r>
            <a:r>
              <a:rPr lang="sk-SK" sz="5500" b="1" dirty="0" smtClean="0">
                <a:solidFill>
                  <a:srgbClr val="FFFF00"/>
                </a:solidFill>
              </a:rPr>
              <a:t> rovnakú databázu </a:t>
            </a:r>
            <a:r>
              <a:rPr lang="sk-SK" sz="5500" b="1" dirty="0" err="1" smtClean="0">
                <a:solidFill>
                  <a:srgbClr val="FFFF00"/>
                </a:solidFill>
              </a:rPr>
              <a:t>Active</a:t>
            </a:r>
            <a:r>
              <a:rPr lang="sk-SK" sz="5500" b="1" dirty="0" smtClean="0">
                <a:solidFill>
                  <a:srgbClr val="FFFF00"/>
                </a:solidFill>
              </a:rPr>
              <a:t> </a:t>
            </a:r>
            <a:r>
              <a:rPr lang="sk-SK" sz="5500" b="1" dirty="0" err="1" smtClean="0">
                <a:solidFill>
                  <a:srgbClr val="FFFF00"/>
                </a:solidFill>
              </a:rPr>
              <a:t>Directory</a:t>
            </a:r>
            <a:r>
              <a:rPr lang="sk-SK" sz="5500" dirty="0" smtClean="0"/>
              <a:t> a bezpečnostnú politiku</a:t>
            </a:r>
          </a:p>
          <a:p>
            <a:pPr marL="0" indent="0">
              <a:buNone/>
            </a:pPr>
            <a:endParaRPr lang="sk-SK" sz="5500" dirty="0"/>
          </a:p>
          <a:p>
            <a:r>
              <a:rPr lang="sk-SK" sz="5500" dirty="0" smtClean="0"/>
              <a:t>Medzi doménami môže byť vzťah dôveryhodnosti (trust), ktorý im umožňuje vymieňať si informácie</a:t>
            </a:r>
          </a:p>
          <a:p>
            <a:endParaRPr lang="sk-SK" sz="5500" dirty="0"/>
          </a:p>
          <a:p>
            <a:r>
              <a:rPr lang="sk-SK" sz="5500" dirty="0" smtClean="0"/>
              <a:t>Každá doména musí mať svoje označenie (meno) a meno domény </a:t>
            </a:r>
            <a:r>
              <a:rPr lang="sk-SK" sz="5500" dirty="0" err="1" smtClean="0"/>
              <a:t>zdieľajú</a:t>
            </a:r>
            <a:r>
              <a:rPr lang="sk-SK" sz="5500" dirty="0" smtClean="0"/>
              <a:t> všetky jej objekty (pc1.domena.sk, </a:t>
            </a:r>
            <a:r>
              <a:rPr lang="sk-SK" sz="5500" dirty="0" err="1" smtClean="0"/>
              <a:t>mail.domena.sk</a:t>
            </a:r>
            <a:r>
              <a:rPr lang="sk-SK" sz="5500" dirty="0" smtClean="0"/>
              <a:t>)</a:t>
            </a:r>
          </a:p>
          <a:p>
            <a:endParaRPr lang="sk-SK" dirty="0"/>
          </a:p>
          <a:p>
            <a:r>
              <a:rPr lang="sk-SK" sz="2900" dirty="0" smtClean="0"/>
              <a:t>WS2012 </a:t>
            </a:r>
            <a:r>
              <a:rPr lang="sk-SK" sz="2900" dirty="0" err="1" smtClean="0"/>
              <a:t>Foundation</a:t>
            </a:r>
            <a:r>
              <a:rPr lang="sk-SK" sz="2900" dirty="0" smtClean="0"/>
              <a:t>/Essentials podporujú len 1 doménu bez možnosti prepojenia s inými doménami</a:t>
            </a:r>
            <a:endParaRPr lang="sk-SK" sz="2900" dirty="0"/>
          </a:p>
        </p:txBody>
      </p:sp>
    </p:spTree>
    <p:extLst>
      <p:ext uri="{BB962C8B-B14F-4D97-AF65-F5344CB8AC3E}">
        <p14:creationId xmlns:p14="http://schemas.microsoft.com/office/powerpoint/2010/main" val="1157608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Podobnosť s pevným diskom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85000" lnSpcReduction="20000"/>
          </a:bodyPr>
          <a:lstStyle/>
          <a:p>
            <a:r>
              <a:rPr lang="sk-SK" dirty="0" smtClean="0"/>
              <a:t>Databáza AD je veľmi podobná adresárovej štruktúre na pevnom disku vášho počítača, kde sa nachádzajú </a:t>
            </a:r>
            <a:r>
              <a:rPr lang="sk-SK" dirty="0" smtClean="0"/>
              <a:t>partície, priečinky</a:t>
            </a:r>
            <a:r>
              <a:rPr lang="sk-SK" dirty="0" smtClean="0"/>
              <a:t>, </a:t>
            </a:r>
            <a:r>
              <a:rPr lang="sk-SK" dirty="0" err="1" smtClean="0"/>
              <a:t>podpriečinky</a:t>
            </a:r>
            <a:r>
              <a:rPr lang="sk-SK" dirty="0" smtClean="0"/>
              <a:t> a v nich súbory</a:t>
            </a:r>
          </a:p>
          <a:p>
            <a:endParaRPr lang="sk-SK" dirty="0" smtClean="0"/>
          </a:p>
          <a:p>
            <a:r>
              <a:rPr lang="sk-SK" dirty="0" smtClean="0"/>
              <a:t>Pri tejto analógii môžeme </a:t>
            </a:r>
            <a:r>
              <a:rPr lang="sk-SK" dirty="0" smtClean="0"/>
              <a:t>nazvať doménu partíciou, </a:t>
            </a:r>
            <a:r>
              <a:rPr lang="sk-SK" dirty="0" smtClean="0"/>
              <a:t>priečinky a </a:t>
            </a:r>
            <a:r>
              <a:rPr lang="sk-SK" dirty="0" err="1" smtClean="0"/>
              <a:t>podpriečinky</a:t>
            </a:r>
            <a:r>
              <a:rPr lang="sk-SK" dirty="0" smtClean="0"/>
              <a:t> organizačnými jednotkami (umožňujú hierarchické usporiadanie) a jednotlivé súbory na disku potom môžeme nazvať objektmi v AD</a:t>
            </a:r>
          </a:p>
          <a:p>
            <a:endParaRPr lang="sk-SK" dirty="0" smtClean="0"/>
          </a:p>
          <a:p>
            <a:r>
              <a:rPr lang="sk-SK" dirty="0" smtClean="0"/>
              <a:t>Každý typ objektu (používateľ, počítač, tlačiareň, </a:t>
            </a:r>
            <a:r>
              <a:rPr lang="sk-SK" dirty="0" err="1" smtClean="0"/>
              <a:t>zdieľaná</a:t>
            </a:r>
            <a:r>
              <a:rPr lang="sk-SK" dirty="0" smtClean="0"/>
              <a:t> zložka, ...) má svoj vlastný formát súboru </a:t>
            </a:r>
          </a:p>
        </p:txBody>
      </p:sp>
    </p:spTree>
    <p:extLst>
      <p:ext uri="{BB962C8B-B14F-4D97-AF65-F5344CB8AC3E}">
        <p14:creationId xmlns:p14="http://schemas.microsoft.com/office/powerpoint/2010/main" val="3119952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Doménový strom (</a:t>
            </a:r>
            <a:r>
              <a:rPr lang="sk-SK" dirty="0" err="1" smtClean="0"/>
              <a:t>domain</a:t>
            </a:r>
            <a:r>
              <a:rPr lang="sk-SK" dirty="0" smtClean="0"/>
              <a:t> </a:t>
            </a:r>
            <a:r>
              <a:rPr lang="sk-SK" dirty="0" err="1" smtClean="0"/>
              <a:t>tree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Je hierarchické združenie viacerých domén</a:t>
            </a:r>
          </a:p>
          <a:p>
            <a:endParaRPr lang="sk-SK" dirty="0"/>
          </a:p>
          <a:p>
            <a:r>
              <a:rPr lang="sk-SK" dirty="0" smtClean="0"/>
              <a:t>Domény delíme v rámci stromu na rodičovské (</a:t>
            </a:r>
            <a:r>
              <a:rPr lang="sk-SK" dirty="0" err="1" smtClean="0"/>
              <a:t>parent</a:t>
            </a:r>
            <a:r>
              <a:rPr lang="sk-SK" dirty="0" smtClean="0"/>
              <a:t>) a dcérske (</a:t>
            </a:r>
            <a:r>
              <a:rPr lang="sk-SK" dirty="0" err="1" smtClean="0"/>
              <a:t>child</a:t>
            </a:r>
            <a:r>
              <a:rPr lang="sk-SK" dirty="0" smtClean="0"/>
              <a:t>)</a:t>
            </a:r>
          </a:p>
          <a:p>
            <a:endParaRPr lang="sk-SK" dirty="0" smtClean="0"/>
          </a:p>
          <a:p>
            <a:r>
              <a:rPr lang="sk-SK" dirty="0" smtClean="0"/>
              <a:t>Dcérska doména má svoje doménové meno zložené z rodičovského mena, tzv. </a:t>
            </a:r>
            <a:r>
              <a:rPr lang="sk-SK" dirty="0" err="1" smtClean="0">
                <a:solidFill>
                  <a:srgbClr val="FFFF00"/>
                </a:solidFill>
              </a:rPr>
              <a:t>root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domain</a:t>
            </a:r>
            <a:r>
              <a:rPr lang="sk-SK" dirty="0" smtClean="0"/>
              <a:t> (</a:t>
            </a:r>
            <a:r>
              <a:rPr lang="sk-SK" dirty="0" err="1" smtClean="0"/>
              <a:t>admin.t-systems.sk</a:t>
            </a:r>
            <a:r>
              <a:rPr lang="sk-SK" dirty="0" smtClean="0"/>
              <a:t>) a vlastného názvu (</a:t>
            </a:r>
            <a:r>
              <a:rPr lang="sk-SK" dirty="0" err="1" smtClean="0"/>
              <a:t>windows.admin.t-systems.sk</a:t>
            </a:r>
            <a:r>
              <a:rPr lang="sk-SK" dirty="0" smtClean="0"/>
              <a:t>)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33181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Doménový strom (</a:t>
            </a:r>
            <a:r>
              <a:rPr lang="sk-SK" dirty="0" err="1" smtClean="0"/>
              <a:t>domain</a:t>
            </a:r>
            <a:r>
              <a:rPr lang="sk-SK" dirty="0" smtClean="0"/>
              <a:t> </a:t>
            </a:r>
            <a:r>
              <a:rPr lang="sk-SK" dirty="0" err="1" smtClean="0"/>
              <a:t>tree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Medzi rodičovskými a dcérskymi doménami </a:t>
            </a:r>
            <a:r>
              <a:rPr lang="sk-SK" dirty="0" smtClean="0">
                <a:solidFill>
                  <a:srgbClr val="FFFF00"/>
                </a:solidFill>
              </a:rPr>
              <a:t>v strome sa automaticky vytvára vzťah dôvery </a:t>
            </a:r>
            <a:r>
              <a:rPr lang="sk-SK" dirty="0" smtClean="0"/>
              <a:t>(trust)</a:t>
            </a:r>
          </a:p>
          <a:p>
            <a:endParaRPr lang="sk-SK" dirty="0"/>
          </a:p>
          <a:p>
            <a:r>
              <a:rPr lang="sk-SK" dirty="0" smtClean="0"/>
              <a:t>To znamená, že používatelia a počítače z rodičovských a dcérskych domén môžu automaticky pristupovať k zdrojom v rámci celého lesa </a:t>
            </a:r>
            <a:endParaRPr lang="sk-SK" dirty="0"/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064549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Doménový les (</a:t>
            </a:r>
            <a:r>
              <a:rPr lang="sk-SK" dirty="0" err="1" smtClean="0"/>
              <a:t>domain</a:t>
            </a:r>
            <a:r>
              <a:rPr lang="sk-SK" dirty="0" smtClean="0"/>
              <a:t> </a:t>
            </a:r>
            <a:r>
              <a:rPr lang="sk-SK" dirty="0" err="1" smtClean="0"/>
              <a:t>forest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Predstavuje kompletnú ohraničenú inštanciu </a:t>
            </a:r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Pozostáva z jedného resp. viacerých stromov</a:t>
            </a:r>
          </a:p>
          <a:p>
            <a:endParaRPr lang="sk-SK" dirty="0"/>
          </a:p>
          <a:p>
            <a:r>
              <a:rPr lang="sk-SK" dirty="0" smtClean="0"/>
              <a:t>Prvá (najvyššia doména) sa nazýva </a:t>
            </a:r>
            <a:r>
              <a:rPr lang="sk-SK" dirty="0" err="1" smtClean="0"/>
              <a:t>Forest</a:t>
            </a:r>
            <a:r>
              <a:rPr lang="sk-SK" dirty="0" smtClean="0"/>
              <a:t> </a:t>
            </a:r>
            <a:r>
              <a:rPr lang="sk-SK" dirty="0" err="1" smtClean="0"/>
              <a:t>Root</a:t>
            </a:r>
            <a:r>
              <a:rPr lang="sk-SK" dirty="0" smtClean="0"/>
              <a:t> </a:t>
            </a:r>
            <a:r>
              <a:rPr lang="sk-SK" dirty="0" err="1" smtClean="0"/>
              <a:t>Domain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>
                <a:solidFill>
                  <a:srgbClr val="FFFF00"/>
                </a:solidFill>
              </a:rPr>
              <a:t>Všetky doménové databázy v celom lese majú rovnakú štruktúru (nazývanú schéma)</a:t>
            </a:r>
            <a:r>
              <a:rPr lang="sk-SK" dirty="0" smtClean="0"/>
              <a:t>, ktorá určuje, čo všetko sa bude v AD ukladať</a:t>
            </a:r>
          </a:p>
        </p:txBody>
      </p:sp>
    </p:spTree>
    <p:extLst>
      <p:ext uri="{BB962C8B-B14F-4D97-AF65-F5344CB8AC3E}">
        <p14:creationId xmlns:p14="http://schemas.microsoft.com/office/powerpoint/2010/main" val="2484883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Fyzická štruktúra </a:t>
            </a:r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endParaRPr lang="sk-SK" dirty="0"/>
          </a:p>
        </p:txBody>
      </p:sp>
      <p:pic>
        <p:nvPicPr>
          <p:cNvPr id="4" name="Zástupný symbol obsah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8"/>
            <a:ext cx="7669815" cy="5328591"/>
          </a:xfrm>
          <a:effectLst>
            <a:outerShdw blurRad="50800" dist="25400" dir="2700000" algn="tl" rotWithShape="0">
              <a:schemeClr val="tx1">
                <a:alpha val="8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0538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Radič domény (</a:t>
            </a:r>
            <a:r>
              <a:rPr lang="sk-SK" dirty="0" err="1" smtClean="0"/>
              <a:t>domain</a:t>
            </a:r>
            <a:r>
              <a:rPr lang="sk-SK" dirty="0" smtClean="0"/>
              <a:t> </a:t>
            </a:r>
            <a:r>
              <a:rPr lang="sk-SK" dirty="0" err="1" smtClean="0"/>
              <a:t>controller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sk-SK" dirty="0" smtClean="0"/>
              <a:t>Je počítač alebo virtuálny </a:t>
            </a:r>
            <a:r>
              <a:rPr lang="sk-SK" dirty="0" smtClean="0">
                <a:solidFill>
                  <a:srgbClr val="FFFF00"/>
                </a:solidFill>
              </a:rPr>
              <a:t>počítač s nainštalovaným operačným systémom Microsoft Windows Server a rolou </a:t>
            </a:r>
            <a:r>
              <a:rPr lang="sk-SK" dirty="0" err="1" smtClean="0">
                <a:solidFill>
                  <a:srgbClr val="FFFF00"/>
                </a:solidFill>
              </a:rPr>
              <a:t>Active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Directory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Domain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Service</a:t>
            </a:r>
            <a:endParaRPr lang="sk-SK" dirty="0" smtClean="0">
              <a:solidFill>
                <a:srgbClr val="FFFF00"/>
              </a:solidFill>
            </a:endParaRPr>
          </a:p>
          <a:p>
            <a:endParaRPr lang="sk-SK" dirty="0"/>
          </a:p>
          <a:p>
            <a:r>
              <a:rPr lang="sk-SK" dirty="0" smtClean="0"/>
              <a:t>Na radiči domény je umiestnená doménová databáza (len pre 1 doménu) resp. jej replika</a:t>
            </a:r>
          </a:p>
          <a:p>
            <a:endParaRPr lang="sk-SK" dirty="0"/>
          </a:p>
          <a:p>
            <a:r>
              <a:rPr lang="sk-SK" dirty="0" smtClean="0"/>
              <a:t>Radičov domény môže byť v sieti niekoľko (odporúča sa min. 2)</a:t>
            </a:r>
          </a:p>
          <a:p>
            <a:endParaRPr lang="sk-SK" dirty="0"/>
          </a:p>
          <a:p>
            <a:r>
              <a:rPr lang="sk-SK" dirty="0" smtClean="0">
                <a:solidFill>
                  <a:srgbClr val="FFFF00"/>
                </a:solidFill>
              </a:rPr>
              <a:t>Radič tiež slúži k autentifikácii používateľov a počítačov v doméne</a:t>
            </a:r>
            <a:endParaRPr lang="sk-SK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9860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Lokalita (site)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Skupina počítačov v jednej resp. viacerých </a:t>
            </a:r>
            <a:r>
              <a:rPr lang="sk-SK" dirty="0" err="1" smtClean="0">
                <a:solidFill>
                  <a:srgbClr val="FFFF00"/>
                </a:solidFill>
              </a:rPr>
              <a:t>subnetoch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/>
              <a:t>(podsieťach), ktoré sú spojené spoľahlivými linkami</a:t>
            </a:r>
          </a:p>
          <a:p>
            <a:endParaRPr lang="sk-SK" dirty="0"/>
          </a:p>
          <a:p>
            <a:r>
              <a:rPr lang="sk-SK" dirty="0" smtClean="0"/>
              <a:t>Lokalita obsahuje radič domény</a:t>
            </a:r>
          </a:p>
          <a:p>
            <a:endParaRPr lang="sk-SK" dirty="0"/>
          </a:p>
          <a:p>
            <a:r>
              <a:rPr lang="sk-SK" dirty="0" smtClean="0"/>
              <a:t>Ak máme viac lokálnych sietí resp. pobočiek tak sa väčšinou vytvára lokalita pre každú z nich</a:t>
            </a:r>
          </a:p>
          <a:p>
            <a:endParaRPr lang="sk-SK" dirty="0"/>
          </a:p>
          <a:p>
            <a:r>
              <a:rPr lang="sk-SK" dirty="0" smtClean="0"/>
              <a:t>WS riadi replikáciu DC medzi lokalitami</a:t>
            </a:r>
          </a:p>
        </p:txBody>
      </p:sp>
    </p:spTree>
    <p:extLst>
      <p:ext uri="{BB962C8B-B14F-4D97-AF65-F5344CB8AC3E}">
        <p14:creationId xmlns:p14="http://schemas.microsoft.com/office/powerpoint/2010/main" val="1955670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Partície </a:t>
            </a:r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20000"/>
          </a:bodyPr>
          <a:lstStyle/>
          <a:p>
            <a:r>
              <a:rPr lang="sk-SK" dirty="0" smtClean="0"/>
              <a:t>V nich sa nachádza samotná databáza AD</a:t>
            </a:r>
          </a:p>
          <a:p>
            <a:endParaRPr lang="sk-SK" dirty="0" smtClean="0"/>
          </a:p>
          <a:p>
            <a:r>
              <a:rPr lang="sk-SK" b="1" dirty="0" err="1" smtClean="0"/>
              <a:t>Domain</a:t>
            </a:r>
            <a:r>
              <a:rPr lang="sk-SK" b="1" dirty="0" smtClean="0"/>
              <a:t> </a:t>
            </a:r>
            <a:r>
              <a:rPr lang="sk-SK" b="1" dirty="0" err="1" smtClean="0"/>
              <a:t>partition</a:t>
            </a:r>
            <a:r>
              <a:rPr lang="sk-SK" b="1" dirty="0" smtClean="0"/>
              <a:t> </a:t>
            </a:r>
            <a:r>
              <a:rPr lang="sk-SK" dirty="0" smtClean="0"/>
              <a:t>– obsahuje údaje o všetkých objektoch v doméne</a:t>
            </a:r>
          </a:p>
          <a:p>
            <a:endParaRPr lang="sk-SK" dirty="0" smtClean="0"/>
          </a:p>
          <a:p>
            <a:r>
              <a:rPr lang="sk-SK" b="1" dirty="0" err="1" smtClean="0"/>
              <a:t>Configuration</a:t>
            </a:r>
            <a:r>
              <a:rPr lang="sk-SK" b="1" dirty="0" smtClean="0"/>
              <a:t> </a:t>
            </a:r>
            <a:r>
              <a:rPr lang="sk-SK" b="1" dirty="0" err="1" smtClean="0"/>
              <a:t>partition</a:t>
            </a:r>
            <a:r>
              <a:rPr lang="sk-SK" b="1" dirty="0" smtClean="0"/>
              <a:t> </a:t>
            </a:r>
            <a:r>
              <a:rPr lang="sk-SK" dirty="0" smtClean="0"/>
              <a:t>– obsahuje záznamy o všetkých DC v lese a o ich prepojení</a:t>
            </a:r>
          </a:p>
          <a:p>
            <a:endParaRPr lang="sk-SK" dirty="0" smtClean="0"/>
          </a:p>
          <a:p>
            <a:r>
              <a:rPr lang="sk-SK" b="1" dirty="0" err="1" smtClean="0"/>
              <a:t>Schema</a:t>
            </a:r>
            <a:r>
              <a:rPr lang="sk-SK" b="1" dirty="0" smtClean="0"/>
              <a:t> </a:t>
            </a:r>
            <a:r>
              <a:rPr lang="sk-SK" b="1" dirty="0" err="1" smtClean="0"/>
              <a:t>partition</a:t>
            </a:r>
            <a:r>
              <a:rPr lang="sk-SK" b="1" dirty="0" smtClean="0"/>
              <a:t> </a:t>
            </a:r>
            <a:r>
              <a:rPr lang="sk-SK" dirty="0" smtClean="0"/>
              <a:t>– obsahuje definície atribútov v doméne a ich možných hodnôt (čo všetko sa môže uchovávať o objektoch v doméne a aké sú prípustné hodnoty uchovávaných dát)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895292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Globálny katalóg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Špeciálny radič domény, ktorý obsahuje </a:t>
            </a:r>
            <a:r>
              <a:rPr lang="sk-SK" u="dash" dirty="0" smtClean="0">
                <a:solidFill>
                  <a:srgbClr val="FFFF00"/>
                </a:solidFill>
              </a:rPr>
              <a:t>vybrané</a:t>
            </a:r>
            <a:r>
              <a:rPr lang="sk-SK" dirty="0" smtClean="0">
                <a:solidFill>
                  <a:srgbClr val="FFFF00"/>
                </a:solidFill>
              </a:rPr>
              <a:t> informácie o </a:t>
            </a:r>
            <a:r>
              <a:rPr lang="sk-SK" u="sng" dirty="0" smtClean="0">
                <a:solidFill>
                  <a:srgbClr val="FFFF00"/>
                </a:solidFill>
              </a:rPr>
              <a:t>všetkých</a:t>
            </a:r>
            <a:r>
              <a:rPr lang="sk-SK" dirty="0" smtClean="0">
                <a:solidFill>
                  <a:srgbClr val="FFFF00"/>
                </a:solidFill>
              </a:rPr>
              <a:t> objektoch v strome, či lese AD</a:t>
            </a:r>
          </a:p>
          <a:p>
            <a:endParaRPr lang="sk-SK" dirty="0" smtClean="0"/>
          </a:p>
          <a:p>
            <a:r>
              <a:rPr lang="sk-SK" dirty="0" smtClean="0">
                <a:solidFill>
                  <a:srgbClr val="FFFF00"/>
                </a:solidFill>
              </a:rPr>
              <a:t>Pomáha vyhľadať informácie o objektoch, ktoré sa nenachádzajú v aktuálnej, ale v nejakej inej doméne v rámci AD </a:t>
            </a:r>
            <a:r>
              <a:rPr lang="sk-SK" dirty="0" smtClean="0"/>
              <a:t>(v rámci lesa)</a:t>
            </a:r>
          </a:p>
          <a:p>
            <a:endParaRPr lang="sk-SK" dirty="0"/>
          </a:p>
          <a:p>
            <a:r>
              <a:rPr lang="sk-SK" dirty="0" smtClean="0"/>
              <a:t>Poskytuje tiež informácie o členstve v univerzálnych skupinách, ktoré sú potrebné pri prihlasovacom procese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783405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Situácia v malej firme resp. domácnosti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Každý počítač má svoju vlastnú databázu používateľov a zdieľaných zdrojov</a:t>
            </a:r>
          </a:p>
          <a:p>
            <a:r>
              <a:rPr lang="sk-SK" dirty="0" smtClean="0"/>
              <a:t>Ak chce používateľ pristupovať k zdrojom iného počítača, musí tam mať vytvorený účet</a:t>
            </a:r>
            <a:endParaRPr lang="sk-SK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0712" y="3933056"/>
            <a:ext cx="9333232" cy="29249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20" b="23956"/>
          <a:stretch/>
        </p:blipFill>
        <p:spPr bwMode="auto">
          <a:xfrm>
            <a:off x="-80712" y="3951653"/>
            <a:ext cx="9333232" cy="27372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21669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Technológie v pozadí 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X.500 </a:t>
            </a:r>
            <a:r>
              <a:rPr lang="sk-SK" dirty="0" smtClean="0"/>
              <a:t>je adresárová služba, používaná v minulosti na lokálne ukladanie dát o objektoch v organizácii</a:t>
            </a:r>
          </a:p>
          <a:p>
            <a:endParaRPr lang="sk-SK" dirty="0"/>
          </a:p>
          <a:p>
            <a:r>
              <a:rPr lang="sk-SK" dirty="0" smtClean="0">
                <a:solidFill>
                  <a:srgbClr val="FFFF00"/>
                </a:solidFill>
              </a:rPr>
              <a:t>LDAP</a:t>
            </a:r>
            <a:r>
              <a:rPr lang="sk-SK" dirty="0" smtClean="0"/>
              <a:t> je sieťová služba, ktorá umožňuje </a:t>
            </a:r>
            <a:r>
              <a:rPr lang="sk-SK" dirty="0" err="1" smtClean="0"/>
              <a:t>dotazovanie</a:t>
            </a:r>
            <a:r>
              <a:rPr lang="sk-SK" dirty="0" smtClean="0"/>
              <a:t> na databázu (X.500) po sieti</a:t>
            </a:r>
          </a:p>
          <a:p>
            <a:endParaRPr lang="sk-SK" dirty="0"/>
          </a:p>
          <a:p>
            <a:r>
              <a:rPr lang="sk-SK" dirty="0" err="1" smtClean="0">
                <a:solidFill>
                  <a:srgbClr val="FFFF00"/>
                </a:solidFill>
              </a:rPr>
              <a:t>Kerberos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smtClean="0"/>
              <a:t>je sieťová služba, ktorá umožňuje centrálnu autorizáciu a autentifikáciu počítačových a používateľských účtov v sieti tak, aby používateľ zakaždým nemusel zadávať svoje prihlasovacie údaje (</a:t>
            </a:r>
            <a:r>
              <a:rPr lang="sk-SK" dirty="0" err="1" smtClean="0"/>
              <a:t>SSO-Single</a:t>
            </a:r>
            <a:r>
              <a:rPr lang="sk-SK" dirty="0" smtClean="0"/>
              <a:t> </a:t>
            </a:r>
            <a:r>
              <a:rPr lang="sk-SK" dirty="0" err="1" smtClean="0"/>
              <a:t>Sign-On</a:t>
            </a:r>
            <a:r>
              <a:rPr lang="sk-SK" dirty="0" smtClean="0"/>
              <a:t>) – </a:t>
            </a:r>
            <a:r>
              <a:rPr lang="sk-SK" dirty="0" smtClean="0">
                <a:hlinkClick r:id="rId2"/>
              </a:rPr>
              <a:t>pozri video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044744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Dotazovanie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smtClean="0"/>
              <a:t>Dotazy na </a:t>
            </a:r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r>
              <a:rPr lang="sk-SK" dirty="0" smtClean="0"/>
              <a:t> sa posielajú pomocou protokolu LDAP (</a:t>
            </a:r>
            <a:r>
              <a:rPr lang="sk-SK" dirty="0" err="1" smtClean="0"/>
              <a:t>Lightweight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r>
              <a:rPr lang="sk-SK" dirty="0" smtClean="0"/>
              <a:t> Access </a:t>
            </a:r>
            <a:r>
              <a:rPr lang="sk-SK" dirty="0" err="1" smtClean="0"/>
              <a:t>Protocol</a:t>
            </a:r>
            <a:r>
              <a:rPr lang="sk-SK" dirty="0" smtClean="0"/>
              <a:t>)</a:t>
            </a:r>
          </a:p>
          <a:p>
            <a:endParaRPr lang="sk-SK" dirty="0"/>
          </a:p>
          <a:p>
            <a:r>
              <a:rPr lang="sk-SK" dirty="0" smtClean="0"/>
              <a:t>LDAP využíva pre identifikáciu objektov </a:t>
            </a:r>
            <a:r>
              <a:rPr lang="sk-SK" dirty="0" smtClean="0">
                <a:solidFill>
                  <a:srgbClr val="FFFF00"/>
                </a:solidFill>
              </a:rPr>
              <a:t>jednoznačné meno </a:t>
            </a:r>
            <a:r>
              <a:rPr lang="sk-SK" dirty="0" smtClean="0"/>
              <a:t>(</a:t>
            </a:r>
            <a:r>
              <a:rPr lang="sk-SK" dirty="0" err="1" smtClean="0"/>
              <a:t>distinguished</a:t>
            </a:r>
            <a:r>
              <a:rPr lang="sk-SK" dirty="0" smtClean="0"/>
              <a:t> </a:t>
            </a:r>
            <a:r>
              <a:rPr lang="sk-SK" dirty="0" err="1" smtClean="0"/>
              <a:t>name</a:t>
            </a:r>
            <a:r>
              <a:rPr lang="sk-SK" dirty="0" smtClean="0"/>
              <a:t>), ktoré sa skladá z viacerých častí (CN, OU, DC) a musí byť unikátne v celej AD</a:t>
            </a:r>
          </a:p>
        </p:txBody>
      </p:sp>
    </p:spTree>
    <p:extLst>
      <p:ext uri="{BB962C8B-B14F-4D97-AF65-F5344CB8AC3E}">
        <p14:creationId xmlns:p14="http://schemas.microsoft.com/office/powerpoint/2010/main" val="8842707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Dotazovanie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69160"/>
          </a:xfrm>
        </p:spPr>
        <p:txBody>
          <a:bodyPr>
            <a:noAutofit/>
          </a:bodyPr>
          <a:lstStyle/>
          <a:p>
            <a:r>
              <a:rPr lang="sk-SK" sz="2400" dirty="0" smtClean="0"/>
              <a:t>CN (</a:t>
            </a:r>
            <a:r>
              <a:rPr lang="sk-SK" sz="2400" dirty="0" err="1" smtClean="0"/>
              <a:t>Canonical</a:t>
            </a:r>
            <a:r>
              <a:rPr lang="sk-SK" sz="2400" dirty="0" smtClean="0"/>
              <a:t> </a:t>
            </a:r>
            <a:r>
              <a:rPr lang="sk-SK" sz="2400" dirty="0" err="1" smtClean="0"/>
              <a:t>Name</a:t>
            </a:r>
            <a:r>
              <a:rPr lang="sk-SK" sz="2400" dirty="0" smtClean="0"/>
              <a:t>) je meno objektu v skupine</a:t>
            </a:r>
          </a:p>
          <a:p>
            <a:endParaRPr lang="sk-SK" sz="2400" dirty="0"/>
          </a:p>
          <a:p>
            <a:r>
              <a:rPr lang="sk-SK" sz="2400" dirty="0" smtClean="0"/>
              <a:t>OU (</a:t>
            </a:r>
            <a:r>
              <a:rPr lang="sk-SK" sz="2400" dirty="0" err="1" smtClean="0"/>
              <a:t>Organizational</a:t>
            </a:r>
            <a:r>
              <a:rPr lang="sk-SK" sz="2400" dirty="0" smtClean="0"/>
              <a:t> </a:t>
            </a:r>
            <a:r>
              <a:rPr lang="sk-SK" sz="2400" dirty="0" err="1" smtClean="0"/>
              <a:t>Unit</a:t>
            </a:r>
            <a:r>
              <a:rPr lang="sk-SK" sz="2400" dirty="0" smtClean="0"/>
              <a:t>) je názov organizačnej jednotky, ktorá obsahuje objekt</a:t>
            </a:r>
          </a:p>
          <a:p>
            <a:endParaRPr lang="sk-SK" sz="2400" dirty="0"/>
          </a:p>
          <a:p>
            <a:r>
              <a:rPr lang="sk-SK" sz="2400" dirty="0" smtClean="0">
                <a:solidFill>
                  <a:schemeClr val="bg1"/>
                </a:solidFill>
              </a:rPr>
              <a:t>DC (</a:t>
            </a:r>
            <a:r>
              <a:rPr lang="sk-SK" sz="2400" dirty="0" err="1" smtClean="0">
                <a:solidFill>
                  <a:schemeClr val="bg1"/>
                </a:solidFill>
              </a:rPr>
              <a:t>Domain</a:t>
            </a:r>
            <a:r>
              <a:rPr lang="sk-SK" sz="2400" dirty="0" smtClean="0">
                <a:solidFill>
                  <a:schemeClr val="bg1"/>
                </a:solidFill>
              </a:rPr>
              <a:t> </a:t>
            </a:r>
            <a:r>
              <a:rPr lang="sk-SK" sz="2400" dirty="0" err="1" smtClean="0">
                <a:solidFill>
                  <a:schemeClr val="bg1"/>
                </a:solidFill>
              </a:rPr>
              <a:t>Component</a:t>
            </a:r>
            <a:r>
              <a:rPr lang="sk-SK" sz="2400" dirty="0" smtClean="0">
                <a:solidFill>
                  <a:schemeClr val="bg1"/>
                </a:solidFill>
              </a:rPr>
              <a:t>) je názov domény, v ktorej sa nachádza daná OU s objektom</a:t>
            </a:r>
          </a:p>
          <a:p>
            <a:endParaRPr lang="sk-SK" sz="2400" dirty="0"/>
          </a:p>
          <a:p>
            <a:r>
              <a:rPr lang="sk-SK" sz="2400" dirty="0" err="1" smtClean="0"/>
              <a:t>CN=Peter</a:t>
            </a:r>
            <a:r>
              <a:rPr lang="sk-SK" sz="2400" dirty="0" smtClean="0"/>
              <a:t> Veľký, </a:t>
            </a:r>
            <a:r>
              <a:rPr lang="sk-SK" sz="2400" dirty="0" err="1" smtClean="0"/>
              <a:t>OU=Siete</a:t>
            </a:r>
            <a:r>
              <a:rPr lang="sk-SK" sz="2400" dirty="0" smtClean="0"/>
              <a:t>, </a:t>
            </a:r>
            <a:r>
              <a:rPr lang="sk-SK" sz="2400" dirty="0" err="1" smtClean="0"/>
              <a:t>OU=Admini</a:t>
            </a:r>
            <a:r>
              <a:rPr lang="sk-SK" sz="2400" dirty="0" smtClean="0"/>
              <a:t>, </a:t>
            </a:r>
            <a:br>
              <a:rPr lang="sk-SK" sz="2400" dirty="0" smtClean="0"/>
            </a:br>
            <a:r>
              <a:rPr lang="sk-SK" sz="2400" dirty="0" err="1" smtClean="0"/>
              <a:t>DC=kosice</a:t>
            </a:r>
            <a:r>
              <a:rPr lang="sk-SK" sz="2400" dirty="0" smtClean="0"/>
              <a:t>, </a:t>
            </a:r>
            <a:r>
              <a:rPr lang="sk-SK" sz="2400" dirty="0" err="1" smtClean="0"/>
              <a:t>DC=tsystems</a:t>
            </a:r>
            <a:r>
              <a:rPr lang="sk-SK" sz="2400" dirty="0" smtClean="0"/>
              <a:t>, </a:t>
            </a:r>
            <a:r>
              <a:rPr lang="sk-SK" sz="2400" dirty="0" err="1" smtClean="0"/>
              <a:t>DC=sk</a:t>
            </a:r>
            <a:endParaRPr lang="sk-SK" sz="2400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282082433"/>
              </p:ext>
            </p:extLst>
          </p:nvPr>
        </p:nvGraphicFramePr>
        <p:xfrm>
          <a:off x="5940152" y="4365104"/>
          <a:ext cx="3024336" cy="2376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Obdĺžnik 4"/>
          <p:cNvSpPr/>
          <p:nvPr/>
        </p:nvSpPr>
        <p:spPr>
          <a:xfrm>
            <a:off x="755576" y="4941168"/>
            <a:ext cx="5256584" cy="936104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6" name="Šípka dolu 5"/>
          <p:cNvSpPr/>
          <p:nvPr/>
        </p:nvSpPr>
        <p:spPr>
          <a:xfrm>
            <a:off x="3203848" y="5877272"/>
            <a:ext cx="252028" cy="432048"/>
          </a:xfrm>
          <a:prstGeom prst="down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7" name="BlokTextu 6"/>
          <p:cNvSpPr txBox="1"/>
          <p:nvPr/>
        </p:nvSpPr>
        <p:spPr>
          <a:xfrm>
            <a:off x="683568" y="6309320"/>
            <a:ext cx="54748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err="1">
                <a:solidFill>
                  <a:srgbClr val="FFFF00"/>
                </a:solidFill>
              </a:rPr>
              <a:t>distinguished</a:t>
            </a:r>
            <a:r>
              <a:rPr lang="sk-SK" sz="2400" b="1" dirty="0">
                <a:solidFill>
                  <a:srgbClr val="FFFF00"/>
                </a:solidFill>
              </a:rPr>
              <a:t> </a:t>
            </a:r>
            <a:r>
              <a:rPr lang="sk-SK" sz="2400" b="1" dirty="0" err="1">
                <a:solidFill>
                  <a:srgbClr val="FFFF00"/>
                </a:solidFill>
              </a:rPr>
              <a:t>name</a:t>
            </a:r>
            <a:r>
              <a:rPr lang="sk-SK" sz="2400" b="1" dirty="0">
                <a:solidFill>
                  <a:srgbClr val="FFFF00"/>
                </a:solidFill>
              </a:rPr>
              <a:t> (jednoznačné meno)</a:t>
            </a:r>
          </a:p>
          <a:p>
            <a:endParaRPr lang="sk-SK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192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Microsoft </a:t>
            </a:r>
            <a:r>
              <a:rPr lang="sk-SK" dirty="0" err="1" smtClean="0"/>
              <a:t>Management</a:t>
            </a:r>
            <a:r>
              <a:rPr lang="sk-SK" dirty="0" smtClean="0"/>
              <a:t> </a:t>
            </a:r>
            <a:r>
              <a:rPr lang="sk-SK" dirty="0" err="1" smtClean="0"/>
              <a:t>Console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smtClean="0"/>
              <a:t>Nástroj na správu viacerých funkcií v počítačoch a serveroch s operačným systémom Windows a Windows Server</a:t>
            </a:r>
          </a:p>
          <a:p>
            <a:endParaRPr lang="sk-SK" dirty="0"/>
          </a:p>
          <a:p>
            <a:r>
              <a:rPr lang="sk-SK" dirty="0" smtClean="0"/>
              <a:t>Jednotlivé moduly sa nazývajú </a:t>
            </a:r>
            <a:r>
              <a:rPr lang="sk-SK" dirty="0" err="1" smtClean="0"/>
              <a:t>Snap-in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Delia sa na moduly pre lokálny počítač a moduly pre server</a:t>
            </a:r>
          </a:p>
          <a:p>
            <a:endParaRPr lang="sk-SK" dirty="0"/>
          </a:p>
          <a:p>
            <a:r>
              <a:rPr lang="sk-SK" dirty="0" smtClean="0"/>
              <a:t>Je možné ich pridávať klávesovou skratkou </a:t>
            </a:r>
            <a:r>
              <a:rPr lang="sk-SK" dirty="0" err="1" smtClean="0"/>
              <a:t>Ctrl+M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913020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Microsoft </a:t>
            </a:r>
            <a:r>
              <a:rPr lang="sk-SK" dirty="0" err="1" smtClean="0"/>
              <a:t>Management</a:t>
            </a:r>
            <a:r>
              <a:rPr lang="sk-SK" dirty="0" smtClean="0"/>
              <a:t> </a:t>
            </a:r>
            <a:r>
              <a:rPr lang="sk-SK" dirty="0" err="1" smtClean="0"/>
              <a:t>Console</a:t>
            </a:r>
            <a:endParaRPr lang="sk-SK" dirty="0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628" y="1412776"/>
            <a:ext cx="6622745" cy="49587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89012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 smtClean="0"/>
              <a:t>Nástroje pre manažovanie AD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r>
              <a:rPr lang="sk-SK" dirty="0" smtClean="0"/>
              <a:t> </a:t>
            </a:r>
            <a:r>
              <a:rPr lang="sk-SK" dirty="0" err="1" smtClean="0"/>
              <a:t>Domains</a:t>
            </a:r>
            <a:r>
              <a:rPr lang="sk-SK" dirty="0" smtClean="0"/>
              <a:t> and Trust – nástroj pre správu domén a vzťahov dôveryhodnosti medzi doménami a lesmi</a:t>
            </a:r>
          </a:p>
          <a:p>
            <a:endParaRPr lang="sk-SK" dirty="0"/>
          </a:p>
          <a:p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r>
              <a:rPr lang="sk-SK" dirty="0" smtClean="0"/>
              <a:t> </a:t>
            </a:r>
            <a:r>
              <a:rPr lang="sk-SK" dirty="0" err="1" smtClean="0"/>
              <a:t>Users</a:t>
            </a:r>
            <a:r>
              <a:rPr lang="sk-SK" dirty="0" smtClean="0"/>
              <a:t> and </a:t>
            </a:r>
            <a:r>
              <a:rPr lang="sk-SK" dirty="0" err="1" smtClean="0"/>
              <a:t>Computers</a:t>
            </a:r>
            <a:r>
              <a:rPr lang="sk-SK" dirty="0" smtClean="0"/>
              <a:t> – nástroj pre vytváranie používateľských a počítačových účtov a ich zaškatuľkovanie do organizačných jednotiek </a:t>
            </a:r>
          </a:p>
          <a:p>
            <a:endParaRPr lang="sk-SK" dirty="0"/>
          </a:p>
          <a:p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r>
              <a:rPr lang="sk-SK" dirty="0" smtClean="0"/>
              <a:t> </a:t>
            </a:r>
            <a:r>
              <a:rPr lang="sk-SK" dirty="0" err="1" smtClean="0"/>
              <a:t>Sites</a:t>
            </a:r>
            <a:r>
              <a:rPr lang="sk-SK" dirty="0" smtClean="0"/>
              <a:t> and </a:t>
            </a:r>
            <a:r>
              <a:rPr lang="sk-SK" dirty="0" err="1" smtClean="0"/>
              <a:t>Services</a:t>
            </a:r>
            <a:r>
              <a:rPr lang="sk-SK" dirty="0" smtClean="0"/>
              <a:t> – nástroj pre konfiguráciu lokalít (</a:t>
            </a:r>
            <a:r>
              <a:rPr lang="sk-SK" dirty="0" err="1" smtClean="0"/>
              <a:t>sites</a:t>
            </a:r>
            <a:r>
              <a:rPr lang="sk-SK" dirty="0" smtClean="0"/>
              <a:t>), replikácie databázy medzi DC a nastavenie globálneho katalógu 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07291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Zdroje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sk-SK" dirty="0">
                <a:hlinkClick r:id="rId2"/>
              </a:rPr>
              <a:t>http://www.samuraj-cz.com/clanek/active-directory-komponenty-domain-tree-forest-site</a:t>
            </a:r>
            <a:r>
              <a:rPr lang="sk-SK" dirty="0" smtClean="0">
                <a:hlinkClick r:id="rId2"/>
              </a:rPr>
              <a:t>/</a:t>
            </a:r>
            <a:endParaRPr lang="sk-SK" dirty="0" smtClean="0"/>
          </a:p>
          <a:p>
            <a:r>
              <a:rPr lang="sk-SK" dirty="0">
                <a:hlinkClick r:id="rId3"/>
              </a:rPr>
              <a:t>http://www.ervin.sk/infrastruktura-active-directory</a:t>
            </a:r>
            <a:r>
              <a:rPr lang="sk-SK" dirty="0" smtClean="0">
                <a:hlinkClick r:id="rId3"/>
              </a:rPr>
              <a:t>/</a:t>
            </a:r>
            <a:endParaRPr lang="sk-SK" dirty="0" smtClean="0"/>
          </a:p>
          <a:p>
            <a:r>
              <a:rPr lang="sk-SK" dirty="0">
                <a:hlinkClick r:id="rId4"/>
              </a:rPr>
              <a:t>http://www.fi.muni.cz/~</a:t>
            </a:r>
            <a:r>
              <a:rPr lang="sk-SK" dirty="0" smtClean="0">
                <a:hlinkClick r:id="rId4"/>
              </a:rPr>
              <a:t>xsuchom1/Sitovani_ve_Windows.pdf</a:t>
            </a:r>
            <a:endParaRPr lang="sk-SK" dirty="0" smtClean="0"/>
          </a:p>
          <a:p>
            <a:r>
              <a:rPr lang="sk-SK" dirty="0">
                <a:hlinkClick r:id="rId5"/>
              </a:rPr>
              <a:t>http://</a:t>
            </a:r>
            <a:r>
              <a:rPr lang="sk-SK" dirty="0" smtClean="0">
                <a:hlinkClick r:id="rId5"/>
              </a:rPr>
              <a:t>www.cs.vsb.cz/navrat/vyuka/sws/prednasky/pred03.pdf</a:t>
            </a:r>
            <a:endParaRPr lang="sk-SK" dirty="0" smtClean="0"/>
          </a:p>
          <a:p>
            <a:r>
              <a:rPr lang="sk-SK" dirty="0"/>
              <a:t>http://www.zive.cz/clanky/kerberos-cast-1--microsoft-active-directory/sc-3-a-173970/default.aspx</a:t>
            </a:r>
            <a:endParaRPr lang="sk-SK" dirty="0" smtClean="0"/>
          </a:p>
          <a:p>
            <a:endParaRPr lang="sk-SK" dirty="0"/>
          </a:p>
          <a:p>
            <a:r>
              <a:rPr lang="sk-SK" dirty="0">
                <a:hlinkClick r:id="rId6"/>
              </a:rPr>
              <a:t>https://</a:t>
            </a:r>
            <a:r>
              <a:rPr lang="sk-SK" dirty="0" smtClean="0">
                <a:hlinkClick r:id="rId6"/>
              </a:rPr>
              <a:t>www.youtube.com/watch?v=OTpbQkW3kj4&amp;index=1&amp;list=PLBBA04BF566F0E0D6</a:t>
            </a:r>
            <a:endParaRPr lang="sk-SK" dirty="0" smtClean="0"/>
          </a:p>
          <a:p>
            <a:r>
              <a:rPr lang="sk-SK" dirty="0">
                <a:hlinkClick r:id="rId7"/>
              </a:rPr>
              <a:t>https://</a:t>
            </a:r>
            <a:r>
              <a:rPr lang="sk-SK" dirty="0" smtClean="0">
                <a:hlinkClick r:id="rId7"/>
              </a:rPr>
              <a:t>www.youtube.com/watch?v=hoodfyq30NA&amp;index=3&amp;list=PLBBA04BF566F0E0D6</a:t>
            </a:r>
            <a:endParaRPr lang="sk-SK" dirty="0" smtClean="0"/>
          </a:p>
          <a:p>
            <a:r>
              <a:rPr lang="sk-SK" dirty="0"/>
              <a:t>https://www.youtube.com/watch?v=Whh3kPS0FdA&amp;index=4&amp;list=PLBBA04BF566F0E0D6</a:t>
            </a:r>
          </a:p>
        </p:txBody>
      </p:sp>
    </p:spTree>
    <p:extLst>
      <p:ext uri="{BB962C8B-B14F-4D97-AF65-F5344CB8AC3E}">
        <p14:creationId xmlns:p14="http://schemas.microsoft.com/office/powerpoint/2010/main" val="126424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Situácia v malej firme resp. domácnosti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2400" dirty="0" smtClean="0"/>
              <a:t>Táto konfigurácia nemá dobrú </a:t>
            </a:r>
            <a:r>
              <a:rPr lang="sk-SK" sz="2400" dirty="0" err="1" smtClean="0">
                <a:hlinkClick r:id="rId2"/>
              </a:rPr>
              <a:t>škálovateľnosť</a:t>
            </a:r>
            <a:endParaRPr lang="sk-SK" sz="2400" dirty="0" smtClean="0"/>
          </a:p>
          <a:p>
            <a:r>
              <a:rPr lang="sk-SK" sz="2400" dirty="0" smtClean="0"/>
              <a:t>Ak sa do siete pridá 10 nových počítačov, na každom jednom je potrebné vytvoriť účet používateľa, ktorý do nich chce pristupovať</a:t>
            </a:r>
          </a:p>
          <a:p>
            <a:r>
              <a:rPr lang="sk-SK" sz="2400" dirty="0" smtClean="0"/>
              <a:t>Problém nastáva aj pri zmene hesla používateľa</a:t>
            </a:r>
            <a:endParaRPr lang="sk-SK" sz="2400" dirty="0"/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26" y="4725144"/>
            <a:ext cx="9123274" cy="12241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922805"/>
            <a:ext cx="9144000" cy="29651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83" y="4035725"/>
            <a:ext cx="4199359" cy="260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4017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Adresárová služba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sk-SK" dirty="0"/>
              <a:t>Vo veľkých sieťach sú </a:t>
            </a:r>
            <a:r>
              <a:rPr lang="sk-SK" dirty="0" smtClean="0"/>
              <a:t>zdroje (priečinky, tlačiarne, ...) </a:t>
            </a:r>
            <a:r>
              <a:rPr lang="sk-SK" dirty="0"/>
              <a:t>zdieľané mnohými užívateľmi a aplikáciami. 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Na umožnenie prístupu používateľom resp. aplikáciám k </a:t>
            </a:r>
            <a:r>
              <a:rPr lang="sk-SK" dirty="0"/>
              <a:t>týmto zdrojom </a:t>
            </a:r>
            <a:r>
              <a:rPr lang="sk-SK" dirty="0" smtClean="0"/>
              <a:t>je potrebný </a:t>
            </a:r>
            <a:r>
              <a:rPr lang="sk-SK" dirty="0"/>
              <a:t>spôsob, ktorým </a:t>
            </a:r>
            <a:r>
              <a:rPr lang="sk-SK" dirty="0" smtClean="0"/>
              <a:t>pomenujeme</a:t>
            </a:r>
            <a:r>
              <a:rPr lang="sk-SK" dirty="0"/>
              <a:t>, </a:t>
            </a:r>
            <a:r>
              <a:rPr lang="sk-SK" dirty="0" smtClean="0"/>
              <a:t>opíšeme</a:t>
            </a:r>
            <a:r>
              <a:rPr lang="sk-SK" dirty="0"/>
              <a:t>, </a:t>
            </a:r>
            <a:r>
              <a:rPr lang="sk-SK" dirty="0" smtClean="0"/>
              <a:t>lokalizujeme</a:t>
            </a:r>
            <a:r>
              <a:rPr lang="sk-SK" dirty="0"/>
              <a:t>, </a:t>
            </a:r>
            <a:r>
              <a:rPr lang="sk-SK" dirty="0" smtClean="0"/>
              <a:t>sprístupníme</a:t>
            </a:r>
            <a:r>
              <a:rPr lang="sk-SK" dirty="0"/>
              <a:t>, </a:t>
            </a:r>
            <a:r>
              <a:rPr lang="sk-SK" dirty="0" smtClean="0"/>
              <a:t>zabezpečíme </a:t>
            </a:r>
            <a:r>
              <a:rPr lang="sk-SK" dirty="0"/>
              <a:t>a </a:t>
            </a:r>
            <a:r>
              <a:rPr lang="sk-SK" dirty="0" smtClean="0"/>
              <a:t>spravujeme informácie </a:t>
            </a:r>
            <a:r>
              <a:rPr lang="sk-SK" dirty="0"/>
              <a:t>o týchto zdrojoch. 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/>
              <a:t>Túto </a:t>
            </a:r>
            <a:r>
              <a:rPr lang="sk-SK" dirty="0"/>
              <a:t>funkciu plní adresárová </a:t>
            </a:r>
            <a:r>
              <a:rPr lang="sk-SK" dirty="0" smtClean="0"/>
              <a:t>služba (</a:t>
            </a:r>
            <a:r>
              <a:rPr lang="sk-SK" dirty="0" err="1" smtClean="0"/>
              <a:t>director</a:t>
            </a:r>
            <a:r>
              <a:rPr lang="sk-SK" dirty="0" err="1" smtClean="0"/>
              <a:t>y</a:t>
            </a:r>
            <a:r>
              <a:rPr lang="sk-SK" dirty="0" smtClean="0"/>
              <a:t> </a:t>
            </a:r>
            <a:r>
              <a:rPr lang="sk-SK" dirty="0" err="1" smtClean="0"/>
              <a:t>service</a:t>
            </a:r>
            <a:r>
              <a:rPr lang="sk-SK" dirty="0" smtClean="0"/>
              <a:t>)</a:t>
            </a:r>
            <a:r>
              <a:rPr lang="sk-SK" dirty="0" smtClean="0"/>
              <a:t>.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74137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sk-SK" dirty="0" smtClean="0"/>
              <a:t>Je to adresárová služba od spoločnosti Microsoft</a:t>
            </a:r>
          </a:p>
          <a:p>
            <a:endParaRPr lang="sk-SK" dirty="0" smtClean="0"/>
          </a:p>
          <a:p>
            <a:r>
              <a:rPr lang="sk-SK" dirty="0" smtClean="0"/>
              <a:t>Ukladá a poskytuje informácie o používateľoch, počítačoch a ostatných objektoch v sieti</a:t>
            </a:r>
          </a:p>
          <a:p>
            <a:endParaRPr lang="sk-SK" dirty="0"/>
          </a:p>
          <a:p>
            <a:r>
              <a:rPr lang="sk-SK" dirty="0" smtClean="0"/>
              <a:t>Poskytuje komplexné informácie o organizácii, pomenovaní, správe, prístupe a zabezpečení </a:t>
            </a:r>
            <a:r>
              <a:rPr lang="sk-SK" dirty="0" smtClean="0"/>
              <a:t>objektov (používateľov, počítačov, skupín) </a:t>
            </a:r>
            <a:r>
              <a:rPr lang="sk-SK" dirty="0" smtClean="0"/>
              <a:t>v sieti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274104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Úlohy </a:t>
            </a:r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/>
              <a:t>Zaisťovať centrálne riadenie prístupu k sieťovým </a:t>
            </a:r>
            <a:r>
              <a:rPr lang="sk-SK" dirty="0" smtClean="0"/>
              <a:t>prostriedkom (prístupové práva)</a:t>
            </a:r>
            <a:endParaRPr lang="sk-SK" dirty="0" smtClean="0"/>
          </a:p>
          <a:p>
            <a:endParaRPr lang="sk-SK" dirty="0" smtClean="0"/>
          </a:p>
          <a:p>
            <a:r>
              <a:rPr lang="sk-SK" dirty="0" smtClean="0"/>
              <a:t>Zaisťovať centralizovanú správu sieťových prostriedkov s možnosťou delegácie správy na iných používateľov</a:t>
            </a:r>
          </a:p>
          <a:p>
            <a:endParaRPr lang="sk-SK" dirty="0"/>
          </a:p>
          <a:p>
            <a:r>
              <a:rPr lang="sk-SK" dirty="0" smtClean="0"/>
              <a:t>Ukladať objekty v prehľadnej logickej štruktúre (databáze)</a:t>
            </a:r>
          </a:p>
        </p:txBody>
      </p:sp>
    </p:spTree>
    <p:extLst>
      <p:ext uri="{BB962C8B-B14F-4D97-AF65-F5344CB8AC3E}">
        <p14:creationId xmlns:p14="http://schemas.microsoft.com/office/powerpoint/2010/main" val="154093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Obdĺžnik 42"/>
          <p:cNvSpPr/>
          <p:nvPr/>
        </p:nvSpPr>
        <p:spPr>
          <a:xfrm>
            <a:off x="61035" y="980727"/>
            <a:ext cx="9006633" cy="5791813"/>
          </a:xfrm>
          <a:prstGeom prst="rect">
            <a:avLst/>
          </a:prstGeom>
          <a:solidFill>
            <a:schemeClr val="accent2">
              <a:lumMod val="75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Les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29" name="Obdĺžnik 28"/>
          <p:cNvSpPr/>
          <p:nvPr/>
        </p:nvSpPr>
        <p:spPr>
          <a:xfrm>
            <a:off x="107504" y="1484784"/>
            <a:ext cx="5184576" cy="5256584"/>
          </a:xfrm>
          <a:prstGeom prst="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sk-SK" sz="3200" b="1" dirty="0" smtClean="0">
                <a:solidFill>
                  <a:schemeClr val="bg1"/>
                </a:solidFill>
              </a:rPr>
              <a:t>Strom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45" name="Obdĺžnik 44"/>
          <p:cNvSpPr/>
          <p:nvPr/>
        </p:nvSpPr>
        <p:spPr>
          <a:xfrm>
            <a:off x="5427711" y="1484784"/>
            <a:ext cx="3545289" cy="3672408"/>
          </a:xfrm>
          <a:prstGeom prst="rect">
            <a:avLst/>
          </a:prstGeom>
          <a:solidFill>
            <a:schemeClr val="accent5">
              <a:lumMod val="60000"/>
              <a:lumOff val="40000"/>
              <a:alpha val="6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sk-SK" sz="3200" b="1" dirty="0" smtClean="0">
                <a:solidFill>
                  <a:schemeClr val="bg1"/>
                </a:solidFill>
              </a:rPr>
              <a:t>Strom</a:t>
            </a:r>
            <a:endParaRPr lang="sk-SK" sz="3200" b="1" dirty="0">
              <a:solidFill>
                <a:schemeClr val="bg1"/>
              </a:solidFill>
            </a:endParaRPr>
          </a:p>
        </p:txBody>
      </p:sp>
      <p:sp>
        <p:nvSpPr>
          <p:cNvPr id="5" name="Rovnoramenný trojuholník 4"/>
          <p:cNvSpPr/>
          <p:nvPr/>
        </p:nvSpPr>
        <p:spPr>
          <a:xfrm>
            <a:off x="2051720" y="1556792"/>
            <a:ext cx="1872208" cy="172819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sk-SK" sz="2400" b="1" dirty="0" smtClean="0">
                <a:solidFill>
                  <a:schemeClr val="tx2"/>
                </a:solidFill>
              </a:rPr>
              <a:t>Doména</a:t>
            </a:r>
            <a:br>
              <a:rPr lang="sk-SK" sz="2400" b="1" dirty="0" smtClean="0">
                <a:solidFill>
                  <a:schemeClr val="tx2"/>
                </a:solidFill>
              </a:rPr>
            </a:br>
            <a:r>
              <a:rPr lang="sk-SK" sz="2000" b="1" dirty="0" smtClean="0">
                <a:solidFill>
                  <a:schemeClr val="tx2"/>
                </a:solidFill>
              </a:rPr>
              <a:t>(</a:t>
            </a:r>
            <a:r>
              <a:rPr lang="sk-SK" sz="2000" b="1" dirty="0" err="1" smtClean="0">
                <a:solidFill>
                  <a:schemeClr val="tx2"/>
                </a:solidFill>
              </a:rPr>
              <a:t>skola.sk</a:t>
            </a:r>
            <a:r>
              <a:rPr lang="sk-SK" sz="2000" b="1" dirty="0" smtClean="0">
                <a:solidFill>
                  <a:schemeClr val="tx2"/>
                </a:solidFill>
              </a:rPr>
              <a:t>)</a:t>
            </a:r>
            <a:endParaRPr lang="sk-SK" sz="2400" b="1" dirty="0" smtClean="0">
              <a:solidFill>
                <a:schemeClr val="tx2"/>
              </a:solidFill>
            </a:endParaRPr>
          </a:p>
        </p:txBody>
      </p:sp>
      <p:sp>
        <p:nvSpPr>
          <p:cNvPr id="6" name="Rovnoramenný trojuholník 5"/>
          <p:cNvSpPr/>
          <p:nvPr/>
        </p:nvSpPr>
        <p:spPr>
          <a:xfrm>
            <a:off x="971600" y="3429000"/>
            <a:ext cx="1872208" cy="172819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sk-SK" sz="2400" b="1" dirty="0">
                <a:solidFill>
                  <a:schemeClr val="tx2"/>
                </a:solidFill>
              </a:rPr>
              <a:t>Doména</a:t>
            </a:r>
            <a:br>
              <a:rPr lang="sk-SK" sz="2400" b="1" dirty="0">
                <a:solidFill>
                  <a:schemeClr val="tx2"/>
                </a:solidFill>
              </a:rPr>
            </a:br>
            <a:r>
              <a:rPr lang="sk-SK" sz="2000" b="1" dirty="0" smtClean="0">
                <a:solidFill>
                  <a:schemeClr val="tx2"/>
                </a:solidFill>
              </a:rPr>
              <a:t>(</a:t>
            </a:r>
            <a:r>
              <a:rPr lang="sk-SK" sz="2000" b="1" dirty="0" err="1" smtClean="0">
                <a:solidFill>
                  <a:schemeClr val="tx2"/>
                </a:solidFill>
              </a:rPr>
              <a:t>ke.skola.sk</a:t>
            </a:r>
            <a:r>
              <a:rPr lang="sk-SK" sz="2000" b="1" dirty="0">
                <a:solidFill>
                  <a:schemeClr val="tx2"/>
                </a:solidFill>
              </a:rPr>
              <a:t>)</a:t>
            </a:r>
            <a:endParaRPr lang="sk-SK" sz="2400" b="1" dirty="0" smtClean="0">
              <a:solidFill>
                <a:schemeClr val="tx2"/>
              </a:solidFill>
            </a:endParaRPr>
          </a:p>
        </p:txBody>
      </p:sp>
      <p:sp>
        <p:nvSpPr>
          <p:cNvPr id="7" name="Rovnoramenný trojuholník 6"/>
          <p:cNvSpPr/>
          <p:nvPr/>
        </p:nvSpPr>
        <p:spPr>
          <a:xfrm>
            <a:off x="3203848" y="3429000"/>
            <a:ext cx="1872208" cy="172819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sk-SK" sz="2400" b="1" dirty="0">
                <a:solidFill>
                  <a:schemeClr val="tx2"/>
                </a:solidFill>
              </a:rPr>
              <a:t>Doména</a:t>
            </a:r>
            <a:br>
              <a:rPr lang="sk-SK" sz="2400" b="1" dirty="0">
                <a:solidFill>
                  <a:schemeClr val="tx2"/>
                </a:solidFill>
              </a:rPr>
            </a:br>
            <a:r>
              <a:rPr lang="sk-SK" sz="2000" b="1" dirty="0" smtClean="0">
                <a:solidFill>
                  <a:schemeClr val="tx2"/>
                </a:solidFill>
              </a:rPr>
              <a:t>(</a:t>
            </a:r>
            <a:r>
              <a:rPr lang="sk-SK" sz="2000" b="1" dirty="0" err="1" smtClean="0">
                <a:solidFill>
                  <a:schemeClr val="tx2"/>
                </a:solidFill>
              </a:rPr>
              <a:t>po.skola.sk</a:t>
            </a:r>
            <a:r>
              <a:rPr lang="sk-SK" sz="2000" b="1" dirty="0">
                <a:solidFill>
                  <a:schemeClr val="tx2"/>
                </a:solidFill>
              </a:rPr>
              <a:t>)</a:t>
            </a:r>
            <a:endParaRPr lang="sk-SK" sz="2400" b="1" dirty="0" smtClean="0">
              <a:solidFill>
                <a:schemeClr val="tx2"/>
              </a:solidFill>
            </a:endParaRPr>
          </a:p>
        </p:txBody>
      </p:sp>
      <p:sp>
        <p:nvSpPr>
          <p:cNvPr id="9" name="Rovnoramenný trojuholník 8"/>
          <p:cNvSpPr/>
          <p:nvPr/>
        </p:nvSpPr>
        <p:spPr>
          <a:xfrm>
            <a:off x="5580112" y="1556792"/>
            <a:ext cx="1872208" cy="1728192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rIns="0" rtlCol="0" anchor="b" anchorCtr="0"/>
          <a:lstStyle/>
          <a:p>
            <a:pPr algn="ctr"/>
            <a:r>
              <a:rPr lang="sk-SK" sz="2400" b="1" dirty="0" smtClean="0">
                <a:solidFill>
                  <a:schemeClr val="tx2"/>
                </a:solidFill>
              </a:rPr>
              <a:t>Doména</a:t>
            </a:r>
            <a:br>
              <a:rPr lang="sk-SK" sz="2400" b="1" dirty="0" smtClean="0">
                <a:solidFill>
                  <a:schemeClr val="tx2"/>
                </a:solidFill>
              </a:rPr>
            </a:br>
            <a:r>
              <a:rPr lang="sk-SK" sz="2000" b="1" dirty="0" smtClean="0">
                <a:solidFill>
                  <a:schemeClr val="tx2"/>
                </a:solidFill>
              </a:rPr>
              <a:t>(</a:t>
            </a:r>
            <a:r>
              <a:rPr lang="sk-SK" sz="2000" b="1" dirty="0" err="1" smtClean="0">
                <a:solidFill>
                  <a:schemeClr val="tx2"/>
                </a:solidFill>
              </a:rPr>
              <a:t>firma.sk</a:t>
            </a:r>
            <a:r>
              <a:rPr lang="sk-SK" sz="2000" b="1" dirty="0" smtClean="0">
                <a:solidFill>
                  <a:schemeClr val="tx2"/>
                </a:solidFill>
              </a:rPr>
              <a:t>)</a:t>
            </a:r>
            <a:endParaRPr lang="sk-SK" sz="2400" b="1" dirty="0">
              <a:solidFill>
                <a:schemeClr val="tx2"/>
              </a:solidFill>
            </a:endParaRPr>
          </a:p>
        </p:txBody>
      </p:sp>
      <p:cxnSp>
        <p:nvCxnSpPr>
          <p:cNvPr id="15" name="Rovná spojnica 14"/>
          <p:cNvCxnSpPr>
            <a:stCxn id="9" idx="0"/>
            <a:endCxn id="5" idx="0"/>
          </p:cNvCxnSpPr>
          <p:nvPr/>
        </p:nvCxnSpPr>
        <p:spPr>
          <a:xfrm flipH="1">
            <a:off x="2987824" y="1556792"/>
            <a:ext cx="3528392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Rovná spojnica 20"/>
          <p:cNvCxnSpPr>
            <a:stCxn id="5" idx="2"/>
            <a:endCxn id="6" idx="0"/>
          </p:cNvCxnSpPr>
          <p:nvPr/>
        </p:nvCxnSpPr>
        <p:spPr>
          <a:xfrm flipH="1">
            <a:off x="1907704" y="3284984"/>
            <a:ext cx="144016" cy="1440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Rovná spojnica 22"/>
          <p:cNvCxnSpPr>
            <a:stCxn id="5" idx="4"/>
            <a:endCxn id="7" idx="0"/>
          </p:cNvCxnSpPr>
          <p:nvPr/>
        </p:nvCxnSpPr>
        <p:spPr>
          <a:xfrm>
            <a:off x="3923928" y="3284984"/>
            <a:ext cx="216024" cy="14401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8" name="Skupina 17"/>
          <p:cNvGrpSpPr/>
          <p:nvPr/>
        </p:nvGrpSpPr>
        <p:grpSpPr>
          <a:xfrm>
            <a:off x="5912532" y="1988840"/>
            <a:ext cx="1179748" cy="1160512"/>
            <a:chOff x="6200564" y="1988840"/>
            <a:chExt cx="1179748" cy="1160512"/>
          </a:xfrm>
        </p:grpSpPr>
        <p:sp>
          <p:nvSpPr>
            <p:cNvPr id="11" name="Ovál 10"/>
            <p:cNvSpPr/>
            <p:nvPr/>
          </p:nvSpPr>
          <p:spPr>
            <a:xfrm>
              <a:off x="6552220" y="1988840"/>
              <a:ext cx="504056" cy="5040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sk-SK" dirty="0" smtClean="0">
                  <a:latin typeface="+mj-lt"/>
                </a:rPr>
                <a:t>OU</a:t>
              </a:r>
              <a:endParaRPr lang="sk-SK" dirty="0">
                <a:latin typeface="+mj-lt"/>
              </a:endParaRPr>
            </a:p>
          </p:txBody>
        </p:sp>
        <p:sp>
          <p:nvSpPr>
            <p:cNvPr id="12" name="Ovál 11"/>
            <p:cNvSpPr/>
            <p:nvPr/>
          </p:nvSpPr>
          <p:spPr>
            <a:xfrm>
              <a:off x="6200564" y="2645296"/>
              <a:ext cx="504056" cy="5040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sk-SK" dirty="0" smtClean="0">
                  <a:latin typeface="+mj-lt"/>
                </a:rPr>
                <a:t>OU</a:t>
              </a:r>
            </a:p>
          </p:txBody>
        </p:sp>
        <p:sp>
          <p:nvSpPr>
            <p:cNvPr id="13" name="Ovál 12"/>
            <p:cNvSpPr/>
            <p:nvPr/>
          </p:nvSpPr>
          <p:spPr>
            <a:xfrm>
              <a:off x="6876256" y="2645296"/>
              <a:ext cx="504056" cy="504056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sk-SK" dirty="0" smtClean="0">
                  <a:latin typeface="+mj-lt"/>
                </a:rPr>
                <a:t>OU</a:t>
              </a:r>
            </a:p>
          </p:txBody>
        </p:sp>
        <p:cxnSp>
          <p:nvCxnSpPr>
            <p:cNvPr id="25" name="Rovná spojnica 24"/>
            <p:cNvCxnSpPr>
              <a:stCxn id="11" idx="3"/>
              <a:endCxn id="12" idx="0"/>
            </p:cNvCxnSpPr>
            <p:nvPr/>
          </p:nvCxnSpPr>
          <p:spPr>
            <a:xfrm flipH="1">
              <a:off x="6452592" y="2419079"/>
              <a:ext cx="173445" cy="2262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Rovná spojnica 26"/>
            <p:cNvCxnSpPr>
              <a:stCxn id="11" idx="5"/>
              <a:endCxn id="13" idx="0"/>
            </p:cNvCxnSpPr>
            <p:nvPr/>
          </p:nvCxnSpPr>
          <p:spPr>
            <a:xfrm>
              <a:off x="6982459" y="2419079"/>
              <a:ext cx="145825" cy="22621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1" name="BlokTextu 30"/>
          <p:cNvSpPr txBox="1"/>
          <p:nvPr/>
        </p:nvSpPr>
        <p:spPr>
          <a:xfrm>
            <a:off x="5219794" y="6279703"/>
            <a:ext cx="37532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sk-SK" sz="2400" b="1" dirty="0" smtClean="0">
                <a:solidFill>
                  <a:schemeClr val="bg1"/>
                </a:solidFill>
              </a:rPr>
              <a:t>OU = organizačná jednotka</a:t>
            </a:r>
            <a:endParaRPr lang="sk-SK" sz="2400" b="1" dirty="0">
              <a:solidFill>
                <a:schemeClr val="bg1"/>
              </a:solidFill>
            </a:endParaRPr>
          </a:p>
        </p:txBody>
      </p:sp>
      <p:grpSp>
        <p:nvGrpSpPr>
          <p:cNvPr id="20" name="Skupina 19"/>
          <p:cNvGrpSpPr/>
          <p:nvPr/>
        </p:nvGrpSpPr>
        <p:grpSpPr>
          <a:xfrm>
            <a:off x="6662041" y="2897324"/>
            <a:ext cx="2022928" cy="1991357"/>
            <a:chOff x="6950073" y="2897324"/>
            <a:chExt cx="2022928" cy="1991357"/>
          </a:xfrm>
        </p:grpSpPr>
        <p:sp>
          <p:nvSpPr>
            <p:cNvPr id="32" name="Ovál 31"/>
            <p:cNvSpPr/>
            <p:nvPr/>
          </p:nvSpPr>
          <p:spPr>
            <a:xfrm>
              <a:off x="7380312" y="3295992"/>
              <a:ext cx="1592689" cy="1592689"/>
            </a:xfrm>
            <a:prstGeom prst="ellipse">
              <a:avLst/>
            </a:prstGeom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k-SK"/>
            </a:p>
          </p:txBody>
        </p:sp>
        <p:pic>
          <p:nvPicPr>
            <p:cNvPr id="1027" name="Picture 3" descr="C:\Users\Mišo\Desktop\Computer-icon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03620" y="3356992"/>
              <a:ext cx="584804" cy="58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C:\Users\Mišo\Desktop\Places-user-identity-icon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16115" y="3959698"/>
              <a:ext cx="604357" cy="604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Users\Mišo\Desktop\Printer-Ink-icon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96336" y="4005064"/>
              <a:ext cx="611005" cy="6110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35" name="Rovná spojnica 34"/>
            <p:cNvCxnSpPr>
              <a:endCxn id="13" idx="6"/>
            </p:cNvCxnSpPr>
            <p:nvPr/>
          </p:nvCxnSpPr>
          <p:spPr>
            <a:xfrm flipH="1" flipV="1">
              <a:off x="7380312" y="2897324"/>
              <a:ext cx="796344" cy="387660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Rovná spojnica 36"/>
            <p:cNvCxnSpPr>
              <a:stCxn id="13" idx="3"/>
              <a:endCxn id="32" idx="2"/>
            </p:cNvCxnSpPr>
            <p:nvPr/>
          </p:nvCxnSpPr>
          <p:spPr>
            <a:xfrm>
              <a:off x="6950073" y="3075535"/>
              <a:ext cx="430239" cy="1016802"/>
            </a:xfrm>
            <a:prstGeom prst="line">
              <a:avLst/>
            </a:prstGeom>
            <a:ln w="28575"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Nadpis 1"/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936103"/>
          </a:xfrm>
        </p:spPr>
        <p:txBody>
          <a:bodyPr>
            <a:normAutofit fontScale="90000"/>
          </a:bodyPr>
          <a:lstStyle/>
          <a:p>
            <a:r>
              <a:rPr lang="sk-SK" dirty="0" smtClean="0"/>
              <a:t>Logická štruktúra </a:t>
            </a:r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endParaRPr lang="sk-SK" dirty="0"/>
          </a:p>
        </p:txBody>
      </p:sp>
      <p:sp>
        <p:nvSpPr>
          <p:cNvPr id="33" name="Rovnoramenný trojuholník 32"/>
          <p:cNvSpPr/>
          <p:nvPr/>
        </p:nvSpPr>
        <p:spPr>
          <a:xfrm>
            <a:off x="2051720" y="5229199"/>
            <a:ext cx="1719839" cy="138767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sk-SK" sz="2000" b="1" dirty="0">
                <a:solidFill>
                  <a:schemeClr val="tx2"/>
                </a:solidFill>
              </a:rPr>
              <a:t>Doména</a:t>
            </a:r>
            <a:br>
              <a:rPr lang="sk-SK" sz="2000" b="1" dirty="0">
                <a:solidFill>
                  <a:schemeClr val="tx2"/>
                </a:solidFill>
              </a:rPr>
            </a:br>
            <a:r>
              <a:rPr lang="sk-SK" sz="1600" b="1" dirty="0" smtClean="0">
                <a:solidFill>
                  <a:schemeClr val="tx2"/>
                </a:solidFill>
              </a:rPr>
              <a:t>(</a:t>
            </a:r>
            <a:r>
              <a:rPr lang="sk-SK" sz="1600" b="1" dirty="0" err="1" smtClean="0">
                <a:solidFill>
                  <a:schemeClr val="tx2"/>
                </a:solidFill>
              </a:rPr>
              <a:t>gym.ke.skola.sk</a:t>
            </a:r>
            <a:r>
              <a:rPr lang="sk-SK" sz="1600" b="1" dirty="0">
                <a:solidFill>
                  <a:schemeClr val="tx2"/>
                </a:solidFill>
              </a:rPr>
              <a:t>)</a:t>
            </a:r>
            <a:endParaRPr lang="sk-SK" sz="2000" b="1" dirty="0" smtClean="0">
              <a:solidFill>
                <a:schemeClr val="tx2"/>
              </a:solidFill>
            </a:endParaRPr>
          </a:p>
        </p:txBody>
      </p:sp>
      <p:sp>
        <p:nvSpPr>
          <p:cNvPr id="34" name="Rovnoramenný trojuholník 33"/>
          <p:cNvSpPr/>
          <p:nvPr/>
        </p:nvSpPr>
        <p:spPr>
          <a:xfrm>
            <a:off x="115857" y="5229200"/>
            <a:ext cx="1647831" cy="1387673"/>
          </a:xfrm>
          <a:prstGeom prst="triangle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wrap="none" lIns="0" rIns="0" rtlCol="0" anchor="b"/>
          <a:lstStyle/>
          <a:p>
            <a:pPr algn="ctr"/>
            <a:r>
              <a:rPr lang="sk-SK" sz="2000" b="1" dirty="0">
                <a:solidFill>
                  <a:schemeClr val="tx2"/>
                </a:solidFill>
              </a:rPr>
              <a:t>Doména</a:t>
            </a:r>
            <a:br>
              <a:rPr lang="sk-SK" sz="2000" b="1" dirty="0">
                <a:solidFill>
                  <a:schemeClr val="tx2"/>
                </a:solidFill>
              </a:rPr>
            </a:br>
            <a:r>
              <a:rPr lang="sk-SK" sz="1600" b="1" dirty="0" smtClean="0">
                <a:solidFill>
                  <a:schemeClr val="tx2"/>
                </a:solidFill>
              </a:rPr>
              <a:t>(</a:t>
            </a:r>
            <a:r>
              <a:rPr lang="sk-SK" sz="1600" b="1" dirty="0" err="1" smtClean="0">
                <a:solidFill>
                  <a:schemeClr val="tx2"/>
                </a:solidFill>
              </a:rPr>
              <a:t>sps.ke.skola.sk</a:t>
            </a:r>
            <a:r>
              <a:rPr lang="sk-SK" sz="1600" b="1" dirty="0">
                <a:solidFill>
                  <a:schemeClr val="tx2"/>
                </a:solidFill>
              </a:rPr>
              <a:t>)</a:t>
            </a:r>
            <a:endParaRPr lang="sk-SK" b="1" dirty="0" smtClean="0">
              <a:solidFill>
                <a:schemeClr val="tx2"/>
              </a:solidFill>
            </a:endParaRPr>
          </a:p>
        </p:txBody>
      </p:sp>
      <p:cxnSp>
        <p:nvCxnSpPr>
          <p:cNvPr id="10" name="Rovná spojnica 9"/>
          <p:cNvCxnSpPr>
            <a:stCxn id="6" idx="2"/>
            <a:endCxn id="34" idx="0"/>
          </p:cNvCxnSpPr>
          <p:nvPr/>
        </p:nvCxnSpPr>
        <p:spPr>
          <a:xfrm flipH="1">
            <a:off x="939773" y="5157192"/>
            <a:ext cx="31827" cy="72008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Rovná spojnica 15"/>
          <p:cNvCxnSpPr>
            <a:stCxn id="6" idx="4"/>
            <a:endCxn id="33" idx="0"/>
          </p:cNvCxnSpPr>
          <p:nvPr/>
        </p:nvCxnSpPr>
        <p:spPr>
          <a:xfrm>
            <a:off x="2843808" y="5157192"/>
            <a:ext cx="67832" cy="72007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BlokTextu 35"/>
          <p:cNvSpPr txBox="1"/>
          <p:nvPr/>
        </p:nvSpPr>
        <p:spPr>
          <a:xfrm>
            <a:off x="1979712" y="3284984"/>
            <a:ext cx="1943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b="1" dirty="0" smtClean="0"/>
              <a:t>koreňová doména</a:t>
            </a:r>
            <a:endParaRPr lang="sk-SK" b="1" dirty="0"/>
          </a:p>
        </p:txBody>
      </p:sp>
      <p:sp>
        <p:nvSpPr>
          <p:cNvPr id="46" name="BlokTextu 45"/>
          <p:cNvSpPr txBox="1"/>
          <p:nvPr/>
        </p:nvSpPr>
        <p:spPr>
          <a:xfrm>
            <a:off x="5292080" y="5738369"/>
            <a:ext cx="26961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k-SK" sz="2400" b="1" dirty="0" smtClean="0">
                <a:solidFill>
                  <a:srgbClr val="FFFF00"/>
                </a:solidFill>
              </a:rPr>
              <a:t>vzťah dôvery (trust)</a:t>
            </a:r>
            <a:endParaRPr lang="sk-SK" sz="24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53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F497D"/>
                                      </p:to>
                                    </p:animClr>
                                    <p:set>
                                      <p:cBhvr>
                                        <p:cTn id="4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2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3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4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97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0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106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29" grpId="0" animBg="1"/>
      <p:bldP spid="45" grpId="0" animBg="1"/>
      <p:bldP spid="5" grpId="0" animBg="1"/>
      <p:bldP spid="5" grpId="1" animBg="1"/>
      <p:bldP spid="6" grpId="0" animBg="1"/>
      <p:bldP spid="7" grpId="0" animBg="1"/>
      <p:bldP spid="9" grpId="0" animBg="1"/>
      <p:bldP spid="31" grpId="0"/>
      <p:bldP spid="33" grpId="0" animBg="1"/>
      <p:bldP spid="34" grpId="0" animBg="1"/>
      <p:bldP spid="36" grpId="0"/>
      <p:bldP spid="4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smtClean="0"/>
              <a:t>Objekt (</a:t>
            </a:r>
            <a:r>
              <a:rPr lang="sk-SK" dirty="0" err="1" smtClean="0"/>
              <a:t>object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sk-SK" dirty="0" smtClean="0"/>
              <a:t>Je základný prvok logickej štruktúry </a:t>
            </a:r>
            <a:r>
              <a:rPr lang="sk-SK" dirty="0" err="1" smtClean="0"/>
              <a:t>Active</a:t>
            </a:r>
            <a:r>
              <a:rPr lang="sk-SK" dirty="0" smtClean="0"/>
              <a:t> </a:t>
            </a:r>
            <a:r>
              <a:rPr lang="sk-SK" dirty="0" err="1" smtClean="0"/>
              <a:t>Directory</a:t>
            </a:r>
            <a:endParaRPr lang="sk-SK" dirty="0" smtClean="0"/>
          </a:p>
          <a:p>
            <a:endParaRPr lang="sk-SK" dirty="0"/>
          </a:p>
          <a:p>
            <a:r>
              <a:rPr lang="sk-SK" dirty="0" smtClean="0">
                <a:solidFill>
                  <a:srgbClr val="FFFF00"/>
                </a:solidFill>
              </a:rPr>
              <a:t>Každý objekt je definovaný (resp. je popísaný) skupinou atribútov</a:t>
            </a:r>
            <a:r>
              <a:rPr lang="sk-SK" dirty="0" smtClean="0"/>
              <a:t>, ktoré môžu nadobúdať rôzne hodnoty (každý objekt je zostavený z jedinečnej kombinácie hodnôt)</a:t>
            </a:r>
          </a:p>
          <a:p>
            <a:endParaRPr lang="sk-SK" dirty="0" smtClean="0"/>
          </a:p>
          <a:p>
            <a:r>
              <a:rPr lang="sk-SK" dirty="0" smtClean="0"/>
              <a:t>Popis všetkých objektov v AD je uložený v tzv. </a:t>
            </a:r>
            <a:r>
              <a:rPr lang="sk-SK" dirty="0" err="1" smtClean="0">
                <a:solidFill>
                  <a:srgbClr val="FFFF00"/>
                </a:solidFill>
              </a:rPr>
              <a:t>schema</a:t>
            </a:r>
            <a:r>
              <a:rPr lang="sk-SK" dirty="0" smtClean="0">
                <a:solidFill>
                  <a:srgbClr val="FFFF00"/>
                </a:solidFill>
              </a:rPr>
              <a:t> </a:t>
            </a:r>
            <a:r>
              <a:rPr lang="sk-SK" dirty="0" err="1" smtClean="0">
                <a:solidFill>
                  <a:srgbClr val="FFFF00"/>
                </a:solidFill>
              </a:rPr>
              <a:t>database</a:t>
            </a:r>
            <a:endParaRPr lang="sk-SK" dirty="0" smtClean="0">
              <a:solidFill>
                <a:srgbClr val="FFFF00"/>
              </a:solidFill>
            </a:endParaRPr>
          </a:p>
          <a:p>
            <a:endParaRPr lang="sk-SK" dirty="0" smtClean="0"/>
          </a:p>
          <a:p>
            <a:r>
              <a:rPr lang="sk-SK" dirty="0" smtClean="0"/>
              <a:t>Objekty sú združené do organizačných jednotiek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62213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dirty="0" smtClean="0"/>
              <a:t>Organizačná jednotka</a:t>
            </a:r>
            <a:br>
              <a:rPr lang="sk-SK" dirty="0" smtClean="0"/>
            </a:br>
            <a:r>
              <a:rPr lang="sk-SK" dirty="0" smtClean="0"/>
              <a:t>(</a:t>
            </a:r>
            <a:r>
              <a:rPr lang="sk-SK" dirty="0" err="1" smtClean="0"/>
              <a:t>organizational</a:t>
            </a:r>
            <a:r>
              <a:rPr lang="sk-SK" dirty="0" smtClean="0"/>
              <a:t> </a:t>
            </a:r>
            <a:r>
              <a:rPr lang="sk-SK" dirty="0" err="1" smtClean="0"/>
              <a:t>unit</a:t>
            </a:r>
            <a:r>
              <a:rPr lang="sk-SK" dirty="0" smtClean="0"/>
              <a:t>)</a:t>
            </a:r>
            <a:endParaRPr lang="sk-SK" dirty="0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sk-SK" dirty="0" smtClean="0">
                <a:solidFill>
                  <a:srgbClr val="FFFF00"/>
                </a:solidFill>
              </a:rPr>
              <a:t>Je množina (kontajner), ktorá združuje objekty podľa typu, účelu</a:t>
            </a:r>
            <a:r>
              <a:rPr lang="sk-SK" dirty="0" smtClean="0"/>
              <a:t> a podobne (napr. Manažéri, Účtovníci, Vývojári, Administrátori)</a:t>
            </a:r>
          </a:p>
          <a:p>
            <a:pPr marL="0" indent="0">
              <a:buNone/>
            </a:pPr>
            <a:endParaRPr lang="sk-SK" dirty="0"/>
          </a:p>
          <a:p>
            <a:r>
              <a:rPr lang="sk-SK" dirty="0" smtClean="0"/>
              <a:t>Každej organizačnej jednotke vieme prideliť administrátora, ktorý ju bude spravovať</a:t>
            </a:r>
          </a:p>
          <a:p>
            <a:endParaRPr lang="sk-SK" dirty="0"/>
          </a:p>
          <a:p>
            <a:r>
              <a:rPr lang="sk-SK" dirty="0" smtClean="0"/>
              <a:t>Organizačné jednotky sú združené v doménach</a:t>
            </a: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124763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ív Office">
  <a:themeElements>
    <a:clrScheme name="Vlastná 1">
      <a:dk1>
        <a:srgbClr val="FFFFFF"/>
      </a:dk1>
      <a:lt1>
        <a:sysClr val="window" lastClr="FFFFFF"/>
      </a:lt1>
      <a:dk2>
        <a:srgbClr val="1F497D"/>
      </a:dk2>
      <a:lt2>
        <a:srgbClr val="FFFFFF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BE5F1"/>
      </a:hlink>
      <a:folHlink>
        <a:srgbClr val="800080"/>
      </a:folHlink>
    </a:clrScheme>
    <a:fontScheme name="Segoe">
      <a:majorFont>
        <a:latin typeface="Segoe UI Semibold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1193</Words>
  <Application>Microsoft Office PowerPoint</Application>
  <PresentationFormat>Prezentácia na obrazovke (4:3)</PresentationFormat>
  <Paragraphs>172</Paragraphs>
  <Slides>26</Slides>
  <Notes>1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26</vt:i4>
      </vt:variant>
    </vt:vector>
  </HeadingPairs>
  <TitlesOfParts>
    <vt:vector size="32" baseType="lpstr">
      <vt:lpstr>Arial</vt:lpstr>
      <vt:lpstr>Calibri</vt:lpstr>
      <vt:lpstr>Segoe Print</vt:lpstr>
      <vt:lpstr>Segoe UI Light</vt:lpstr>
      <vt:lpstr>Segoe UI Semibold</vt:lpstr>
      <vt:lpstr>Motív Office</vt:lpstr>
      <vt:lpstr>Active  directory</vt:lpstr>
      <vt:lpstr>Situácia v malej firme resp. domácnosti</vt:lpstr>
      <vt:lpstr>Situácia v malej firme resp. domácnosti</vt:lpstr>
      <vt:lpstr>Adresárová služba</vt:lpstr>
      <vt:lpstr>Active Directory</vt:lpstr>
      <vt:lpstr>Úlohy Active Directory</vt:lpstr>
      <vt:lpstr>Logická štruktúra Active Directory</vt:lpstr>
      <vt:lpstr>Objekt (object)</vt:lpstr>
      <vt:lpstr>Organizačná jednotka (organizational unit)</vt:lpstr>
      <vt:lpstr>Doména (domain)</vt:lpstr>
      <vt:lpstr>Podobnosť s pevným diskom</vt:lpstr>
      <vt:lpstr>Doménový strom (domain tree)</vt:lpstr>
      <vt:lpstr>Doménový strom (domain tree)</vt:lpstr>
      <vt:lpstr>Doménový les (domain forest)</vt:lpstr>
      <vt:lpstr>Fyzická štruktúra Active Directory</vt:lpstr>
      <vt:lpstr>Radič domény (domain controller)</vt:lpstr>
      <vt:lpstr>Lokalita (site)</vt:lpstr>
      <vt:lpstr>Partície Active Directory</vt:lpstr>
      <vt:lpstr>Globálny katalóg</vt:lpstr>
      <vt:lpstr>Technológie v pozadí AD</vt:lpstr>
      <vt:lpstr>Dotazovanie</vt:lpstr>
      <vt:lpstr>Dotazovanie</vt:lpstr>
      <vt:lpstr>Microsoft Management Console</vt:lpstr>
      <vt:lpstr>Microsoft Management Console</vt:lpstr>
      <vt:lpstr>Nástroje pre manažovanie AD</vt:lpstr>
      <vt:lpstr>Zdroje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Active  directory</dc:title>
  <dc:creator>Mišo</dc:creator>
  <cp:lastModifiedBy>kab31</cp:lastModifiedBy>
  <cp:revision>39</cp:revision>
  <dcterms:created xsi:type="dcterms:W3CDTF">2013-09-22T13:01:14Z</dcterms:created>
  <dcterms:modified xsi:type="dcterms:W3CDTF">2017-09-26T08:26:47Z</dcterms:modified>
</cp:coreProperties>
</file>