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63" r:id="rId6"/>
    <p:sldId id="264" r:id="rId7"/>
    <p:sldId id="265" r:id="rId8"/>
    <p:sldId id="266" r:id="rId9"/>
    <p:sldId id="267" r:id="rId10"/>
    <p:sldId id="272" r:id="rId11"/>
    <p:sldId id="273" r:id="rId12"/>
    <p:sldId id="270" r:id="rId13"/>
    <p:sldId id="262" r:id="rId14"/>
    <p:sldId id="259" r:id="rId15"/>
    <p:sldId id="260" r:id="rId16"/>
    <p:sldId id="268" r:id="rId17"/>
    <p:sldId id="274" r:id="rId18"/>
    <p:sldId id="269" r:id="rId1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5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 smtClean="0"/>
              <a:t>Ak chcete pridať obrázok, kliknite na ikonu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8E320B-6F34-481D-8F19-D2ED631DC037}" type="datetimeFigureOut">
              <a:rPr lang="sk-SK" smtClean="0"/>
              <a:t>26. 2. 2017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A23FA21-C409-4D08-9B44-7FAD9D08649A}" type="slidenum">
              <a:rPr lang="sk-SK" smtClean="0"/>
              <a:t>‹#›</a:t>
            </a:fld>
            <a:endParaRPr lang="sk-SK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p5d8Yv3-0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675578(v=vs.85).aspx" TargetMode="External"/><Relationship Id="rId2" Type="http://schemas.openxmlformats.org/officeDocument/2006/relationships/hyperlink" Target="https://msdn.microsoft.com/en-us/library/ms675579(v=vs.85).aspx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xgz7MR7MGQ?t=4m8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28600" y="2780928"/>
            <a:ext cx="4419600" cy="1600327"/>
          </a:xfrm>
        </p:spPr>
        <p:txBody>
          <a:bodyPr>
            <a:noAutofit/>
          </a:bodyPr>
          <a:lstStyle/>
          <a:p>
            <a:pPr algn="ctr"/>
            <a:r>
              <a:rPr lang="sk-SK" sz="7200" dirty="0" err="1" smtClean="0"/>
              <a:t>Active</a:t>
            </a:r>
            <a:r>
              <a:rPr lang="sk-SK" sz="7200" dirty="0" smtClean="0"/>
              <a:t> </a:t>
            </a:r>
            <a:r>
              <a:rPr lang="sk-SK" sz="7200" dirty="0" err="1" smtClean="0"/>
              <a:t>Directory</a:t>
            </a:r>
            <a:endParaRPr lang="sk-SK" sz="7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28600" y="4326015"/>
            <a:ext cx="4419600" cy="1066800"/>
          </a:xfrm>
        </p:spPr>
        <p:txBody>
          <a:bodyPr/>
          <a:lstStyle/>
          <a:p>
            <a:pPr algn="ctr"/>
            <a:r>
              <a:rPr lang="sk-SK" dirty="0" smtClean="0"/>
              <a:t>OPAKOVANIE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91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používateľský účet v AD?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/>
              <a:t>Je to účet, ktorým sa môže používateľ alebo aplikácia/služba autentifikovať (overiť svoju totožnosť) voči Active Directory</a:t>
            </a:r>
          </a:p>
          <a:p>
            <a:pPr marL="0" indent="0" algn="ctr">
              <a:buNone/>
            </a:pPr>
            <a:endParaRPr lang="pl-PL" sz="2800" dirty="0"/>
          </a:p>
          <a:p>
            <a:pPr marL="0" indent="0" algn="ctr">
              <a:buNone/>
            </a:pPr>
            <a:r>
              <a:rPr lang="pl-PL" sz="2800" dirty="0"/>
              <a:t>Je definovaný jedinečnou kombináciou prihlasovacieho mena a označenia domény v tvare UPN (xyz@domena.sk) alebo označenia domény v tvare sAM (DOMENA\xyz)</a:t>
            </a:r>
          </a:p>
        </p:txBody>
      </p:sp>
    </p:spTree>
    <p:extLst>
      <p:ext uri="{BB962C8B-B14F-4D97-AF65-F5344CB8AC3E}">
        <p14:creationId xmlns:p14="http://schemas.microsoft.com/office/powerpoint/2010/main" val="213347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počítačový účet v AD?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/>
              <a:t>Podobne ako používateľský účet slúži na overenie používateľa v AD, počítačový účet slúži na overenie počítača v AD a vytvorenie zabezpečeného komunikačného kanála medzi PC a DC</a:t>
            </a:r>
          </a:p>
          <a:p>
            <a:pPr marL="0" indent="0" algn="ctr">
              <a:buNone/>
            </a:pPr>
            <a:endParaRPr lang="pl-PL" sz="2800" dirty="0"/>
          </a:p>
          <a:p>
            <a:pPr marL="0" indent="0" algn="ctr">
              <a:buNone/>
            </a:pPr>
            <a:r>
              <a:rPr lang="pl-PL" sz="2800" dirty="0"/>
              <a:t>Tento účet má tiež svoj login (meno počítača) a heslo, ktoré je náhodne vygenerované a uložené na PC, pričom sa mení každých 30 dní automaticky</a:t>
            </a:r>
          </a:p>
        </p:txBody>
      </p:sp>
    </p:spTree>
    <p:extLst>
      <p:ext uri="{BB962C8B-B14F-4D97-AF65-F5344CB8AC3E}">
        <p14:creationId xmlns:p14="http://schemas.microsoft.com/office/powerpoint/2010/main" val="95430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Ako funguje prihlasovanie do AD?</a:t>
            </a:r>
            <a:endParaRPr lang="sk-SK" dirty="0"/>
          </a:p>
        </p:txBody>
      </p:sp>
      <p:sp>
        <p:nvSpPr>
          <p:cNvPr id="4" name="Tlačidlo akcie: Dopredu alebo Ďalej 3">
            <a:hlinkClick r:id="rId2" highlightClick="1"/>
          </p:cNvPr>
          <p:cNvSpPr/>
          <p:nvPr/>
        </p:nvSpPr>
        <p:spPr>
          <a:xfrm>
            <a:off x="2843808" y="2420888"/>
            <a:ext cx="3456384" cy="3456384"/>
          </a:xfrm>
          <a:prstGeom prst="actionButtonForwardNex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852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4000" dirty="0" smtClean="0"/>
              <a:t>Aká je fyzická štruktúra </a:t>
            </a:r>
            <a:r>
              <a:rPr lang="sk-SK" sz="4000" dirty="0" err="1" smtClean="0"/>
              <a:t>Active</a:t>
            </a:r>
            <a:r>
              <a:rPr lang="sk-SK" sz="4000" dirty="0" smtClean="0"/>
              <a:t> </a:t>
            </a:r>
            <a:r>
              <a:rPr lang="sk-SK" sz="4000" dirty="0" err="1" smtClean="0"/>
              <a:t>Directory</a:t>
            </a:r>
            <a:r>
              <a:rPr lang="sk-SK" sz="4000" dirty="0" smtClean="0"/>
              <a:t>?</a:t>
            </a:r>
            <a:endParaRPr lang="sk-SK" sz="4000" dirty="0"/>
          </a:p>
        </p:txBody>
      </p:sp>
      <p:pic>
        <p:nvPicPr>
          <p:cNvPr id="5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669815" cy="5328591"/>
          </a:xfrm>
          <a:effectLst>
            <a:outerShdw blurRad="50800" dist="25400" dir="2700000" algn="tl" rotWithShape="0">
              <a:schemeClr val="tx1"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3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radič domény?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dirty="0" smtClean="0"/>
              <a:t>Je to serverový počítač, ktorý odpovedá na bezpečnostné autentifikačné dotazy (prihlasovanie, overenie prístupu</a:t>
            </a:r>
            <a:r>
              <a:rPr lang="en-US" sz="2800" dirty="0" smtClean="0"/>
              <a:t>, </a:t>
            </a:r>
            <a:r>
              <a:rPr lang="en-US" sz="2800" dirty="0" err="1" smtClean="0"/>
              <a:t>opr</a:t>
            </a:r>
            <a:r>
              <a:rPr lang="sk-SK" sz="2800" dirty="0" err="1" smtClean="0"/>
              <a:t>ávnení</a:t>
            </a:r>
            <a:r>
              <a:rPr lang="sk-SK" sz="2800" dirty="0" smtClean="0"/>
              <a:t> ...) v rámci Windows domény.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44277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schéma?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dirty="0" smtClean="0"/>
              <a:t>Je to databáza, ktorá obsahuje </a:t>
            </a:r>
            <a:r>
              <a:rPr lang="sk-SK" sz="2800" dirty="0" smtClean="0">
                <a:hlinkClick r:id="rId2"/>
              </a:rPr>
              <a:t>definíciu každého objektu</a:t>
            </a:r>
            <a:r>
              <a:rPr lang="sk-SK" sz="2800" dirty="0" smtClean="0"/>
              <a:t>, ktorý môže byť vytvorený v rámci štruktúry </a:t>
            </a:r>
            <a:r>
              <a:rPr lang="sk-SK" sz="2800" dirty="0" err="1" smtClean="0"/>
              <a:t>Active</a:t>
            </a:r>
            <a:r>
              <a:rPr lang="sk-SK" sz="2800" dirty="0" smtClean="0"/>
              <a:t> </a:t>
            </a:r>
            <a:r>
              <a:rPr lang="sk-SK" sz="2800" dirty="0" err="1" smtClean="0"/>
              <a:t>Directory</a:t>
            </a:r>
            <a:r>
              <a:rPr lang="sk-SK" sz="2800" dirty="0" smtClean="0"/>
              <a:t>. Obsahuje tiež </a:t>
            </a:r>
            <a:r>
              <a:rPr lang="sk-SK" sz="2800" dirty="0" smtClean="0">
                <a:hlinkClick r:id="rId3"/>
              </a:rPr>
              <a:t>definície atribútov </a:t>
            </a:r>
            <a:r>
              <a:rPr lang="sk-SK" sz="2800" dirty="0" smtClean="0"/>
              <a:t>(názvy, dátové typy, veľkosti, ...), ktoré popisujú objekty v AD.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87954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site?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dirty="0" smtClean="0"/>
              <a:t>Je to podsieť (</a:t>
            </a:r>
            <a:r>
              <a:rPr lang="sk-SK" sz="2800" dirty="0" err="1" smtClean="0"/>
              <a:t>subnet</a:t>
            </a:r>
            <a:r>
              <a:rPr lang="sk-SK" sz="2800" dirty="0" smtClean="0"/>
              <a:t>), v ktorej sú pripojené počítače a radiče domény. </a:t>
            </a:r>
          </a:p>
          <a:p>
            <a:pPr marL="0" indent="0" algn="ctr">
              <a:buNone/>
            </a:pPr>
            <a:endParaRPr lang="sk-SK" sz="2800" dirty="0"/>
          </a:p>
          <a:p>
            <a:pPr marL="0" indent="0" algn="ctr">
              <a:buNone/>
            </a:pPr>
            <a:r>
              <a:rPr lang="sk-SK" sz="2800" dirty="0"/>
              <a:t>Ak máme viac lokálnych sietí resp. pobočiek tak sa väčšinou vytvára lokalita pre každú z </a:t>
            </a:r>
            <a:r>
              <a:rPr lang="sk-SK" sz="2800" dirty="0" smtClean="0"/>
              <a:t>nich.</a:t>
            </a:r>
            <a:endParaRPr lang="sk-SK" sz="2800" dirty="0"/>
          </a:p>
          <a:p>
            <a:pPr marL="0" indent="0" algn="ctr">
              <a:buNone/>
            </a:pPr>
            <a:endParaRPr lang="sk-SK" sz="2800" dirty="0"/>
          </a:p>
          <a:p>
            <a:pPr marL="0" indent="0" algn="ctr">
              <a:buNone/>
            </a:pPr>
            <a:r>
              <a:rPr lang="sk-SK" sz="2800" dirty="0"/>
              <a:t>WS riadi replikáciu DC medzi </a:t>
            </a:r>
            <a:r>
              <a:rPr lang="sk-SK" sz="2800" dirty="0" smtClean="0"/>
              <a:t>lokalitami.</a:t>
            </a:r>
            <a:endParaRPr lang="sk-SK" sz="2800" dirty="0"/>
          </a:p>
          <a:p>
            <a:pPr marL="0" indent="0" algn="ctr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08890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globálny katalóg v AD?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dirty="0"/>
              <a:t>Špeciálny radič domény, ktorý obsahuje vybrané informácie o všetkých objektoch v strome, či lese AD</a:t>
            </a:r>
          </a:p>
          <a:p>
            <a:pPr marL="0" indent="0" algn="ctr">
              <a:buNone/>
            </a:pPr>
            <a:endParaRPr lang="sk-SK" sz="2800" dirty="0"/>
          </a:p>
          <a:p>
            <a:pPr marL="0" indent="0" algn="ctr">
              <a:buNone/>
            </a:pPr>
            <a:r>
              <a:rPr lang="sk-SK" sz="2800" dirty="0"/>
              <a:t>Pomáha vyhľadať informácie o objektoch, ktoré sa nenachádzajú v aktuálnej, ale v nejakej inej doméne v rámci AD (v rámci lesa)</a:t>
            </a:r>
          </a:p>
        </p:txBody>
      </p:sp>
    </p:spTree>
    <p:extLst>
      <p:ext uri="{BB962C8B-B14F-4D97-AF65-F5344CB8AC3E}">
        <p14:creationId xmlns:p14="http://schemas.microsoft.com/office/powerpoint/2010/main" val="52963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AD infraštruktúra</a:t>
            </a:r>
            <a:endParaRPr lang="sk-SK" dirty="0"/>
          </a:p>
        </p:txBody>
      </p:sp>
      <p:sp>
        <p:nvSpPr>
          <p:cNvPr id="4" name="Tlačidlo akcie: Dopredu alebo Ďalej 3">
            <a:hlinkClick r:id="rId2" highlightClick="1"/>
          </p:cNvPr>
          <p:cNvSpPr/>
          <p:nvPr/>
        </p:nvSpPr>
        <p:spPr>
          <a:xfrm>
            <a:off x="2807804" y="2276872"/>
            <a:ext cx="3528392" cy="3528392"/>
          </a:xfrm>
          <a:prstGeom prst="actionButtonForwardNex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150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</a:t>
            </a:r>
            <a:r>
              <a:rPr lang="sk-SK" sz="4000" dirty="0" err="1" smtClean="0"/>
              <a:t>Active</a:t>
            </a:r>
            <a:r>
              <a:rPr lang="sk-SK" sz="4000" dirty="0" smtClean="0"/>
              <a:t> </a:t>
            </a:r>
            <a:r>
              <a:rPr lang="sk-SK" sz="4000" dirty="0" err="1" smtClean="0"/>
              <a:t>Directory</a:t>
            </a:r>
            <a:r>
              <a:rPr lang="sk-SK" sz="4000" dirty="0" smtClean="0"/>
              <a:t>?</a:t>
            </a:r>
            <a:endParaRPr lang="sk-SK" sz="4000" dirty="0"/>
          </a:p>
        </p:txBody>
      </p:sp>
      <p:sp>
        <p:nvSpPr>
          <p:cNvPr id="5" name="Zástupný symbol text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dirty="0" err="1"/>
              <a:t>Active</a:t>
            </a:r>
            <a:r>
              <a:rPr lang="sk-SK" sz="2800" dirty="0"/>
              <a:t> </a:t>
            </a:r>
            <a:r>
              <a:rPr lang="sk-SK" sz="2800" dirty="0" err="1"/>
              <a:t>Directory</a:t>
            </a:r>
            <a:r>
              <a:rPr lang="sk-SK" sz="2800" dirty="0"/>
              <a:t> je implementácia adresárových služieb LDAP firmou Microsoft na použitie v systéme Microsoft Windows. Umožňuje administrátorom nastavovať politiku, inštalovať programy na mnoho počítačov alebo aplikovať kritické aktualizácie v celej organizačnej štruktúre. </a:t>
            </a:r>
            <a:r>
              <a:rPr lang="sk-SK" sz="2800" dirty="0" err="1"/>
              <a:t>Active</a:t>
            </a:r>
            <a:r>
              <a:rPr lang="sk-SK" sz="2800" dirty="0"/>
              <a:t> </a:t>
            </a:r>
            <a:r>
              <a:rPr lang="sk-SK" sz="2800" dirty="0" err="1"/>
              <a:t>Directory</a:t>
            </a:r>
            <a:r>
              <a:rPr lang="sk-SK" sz="2800" dirty="0"/>
              <a:t> svoje informácie a nastavenia ukladá v centrálnej organizovanej databáze.</a:t>
            </a:r>
          </a:p>
        </p:txBody>
      </p:sp>
    </p:spTree>
    <p:extLst>
      <p:ext uri="{BB962C8B-B14F-4D97-AF65-F5344CB8AC3E}">
        <p14:creationId xmlns:p14="http://schemas.microsoft.com/office/powerpoint/2010/main" val="12747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Aká je logická štruktúra </a:t>
            </a:r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r>
              <a:rPr lang="sk-SK" dirty="0" smtClean="0"/>
              <a:t>?</a:t>
            </a:r>
            <a:endParaRPr lang="sk-SK" dirty="0"/>
          </a:p>
        </p:txBody>
      </p:sp>
      <p:grpSp>
        <p:nvGrpSpPr>
          <p:cNvPr id="35" name="Skupina 34"/>
          <p:cNvGrpSpPr/>
          <p:nvPr/>
        </p:nvGrpSpPr>
        <p:grpSpPr>
          <a:xfrm>
            <a:off x="179512" y="908720"/>
            <a:ext cx="8794735" cy="5791813"/>
            <a:chOff x="61035" y="980727"/>
            <a:chExt cx="9006633" cy="5791813"/>
          </a:xfrm>
        </p:grpSpPr>
        <p:sp>
          <p:nvSpPr>
            <p:cNvPr id="5" name="Obdĺžnik 4"/>
            <p:cNvSpPr/>
            <p:nvPr/>
          </p:nvSpPr>
          <p:spPr>
            <a:xfrm>
              <a:off x="61035" y="980727"/>
              <a:ext cx="9006633" cy="5791813"/>
            </a:xfrm>
            <a:prstGeom prst="rect">
              <a:avLst/>
            </a:prstGeom>
            <a:solidFill>
              <a:schemeClr val="accent2">
                <a:lumMod val="7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sk-SK" sz="3200" b="1" dirty="0" smtClean="0">
                  <a:solidFill>
                    <a:schemeClr val="bg1"/>
                  </a:solidFill>
                </a:rPr>
                <a:t>Les</a:t>
              </a:r>
              <a:endParaRPr lang="sk-SK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Obdĺžnik 5"/>
            <p:cNvSpPr/>
            <p:nvPr/>
          </p:nvSpPr>
          <p:spPr>
            <a:xfrm>
              <a:off x="107504" y="1484784"/>
              <a:ext cx="5184576" cy="5256584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sk-SK" sz="3200" b="1" dirty="0" smtClean="0">
                  <a:solidFill>
                    <a:schemeClr val="bg1"/>
                  </a:solidFill>
                </a:rPr>
                <a:t>Strom</a:t>
              </a:r>
              <a:endParaRPr lang="sk-SK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Obdĺžnik 6"/>
            <p:cNvSpPr/>
            <p:nvPr/>
          </p:nvSpPr>
          <p:spPr>
            <a:xfrm>
              <a:off x="5427711" y="1484784"/>
              <a:ext cx="3545289" cy="3672408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sk-SK" sz="3200" b="1" dirty="0" smtClean="0">
                  <a:solidFill>
                    <a:schemeClr val="bg1"/>
                  </a:solidFill>
                </a:rPr>
                <a:t>Strom</a:t>
              </a:r>
              <a:endParaRPr lang="sk-SK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ovnoramenný trojuholník 7"/>
            <p:cNvSpPr/>
            <p:nvPr/>
          </p:nvSpPr>
          <p:spPr>
            <a:xfrm>
              <a:off x="2051720" y="1556792"/>
              <a:ext cx="1872208" cy="1728192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r>
                <a:rPr lang="sk-SK" sz="2400" b="1" dirty="0" smtClean="0">
                  <a:solidFill>
                    <a:schemeClr val="tx2"/>
                  </a:solidFill>
                </a:rPr>
                <a:t>Doména</a:t>
              </a:r>
              <a:br>
                <a:rPr lang="sk-SK" sz="2400" b="1" dirty="0" smtClean="0">
                  <a:solidFill>
                    <a:schemeClr val="tx2"/>
                  </a:solidFill>
                </a:rPr>
              </a:br>
              <a:r>
                <a:rPr lang="sk-SK" sz="2000" b="1" dirty="0" smtClean="0">
                  <a:solidFill>
                    <a:schemeClr val="tx2"/>
                  </a:solidFill>
                </a:rPr>
                <a:t>(</a:t>
              </a:r>
              <a:r>
                <a:rPr lang="sk-SK" sz="2000" b="1" dirty="0" err="1" smtClean="0">
                  <a:solidFill>
                    <a:schemeClr val="tx2"/>
                  </a:solidFill>
                </a:rPr>
                <a:t>skola.sk</a:t>
              </a:r>
              <a:r>
                <a:rPr lang="sk-SK" sz="2000" b="1" dirty="0" smtClean="0">
                  <a:solidFill>
                    <a:schemeClr val="tx2"/>
                  </a:solidFill>
                </a:rPr>
                <a:t>)</a:t>
              </a:r>
              <a:endParaRPr lang="sk-SK" sz="2400" b="1" dirty="0" smtClean="0">
                <a:solidFill>
                  <a:schemeClr val="tx2"/>
                </a:solidFill>
              </a:endParaRPr>
            </a:p>
          </p:txBody>
        </p:sp>
        <p:sp>
          <p:nvSpPr>
            <p:cNvPr id="9" name="Rovnoramenný trojuholník 8"/>
            <p:cNvSpPr/>
            <p:nvPr/>
          </p:nvSpPr>
          <p:spPr>
            <a:xfrm>
              <a:off x="971600" y="3429000"/>
              <a:ext cx="1872208" cy="1728192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r>
                <a:rPr lang="sk-SK" sz="2400" b="1" dirty="0">
                  <a:solidFill>
                    <a:schemeClr val="tx2"/>
                  </a:solidFill>
                </a:rPr>
                <a:t>Doména</a:t>
              </a:r>
              <a:br>
                <a:rPr lang="sk-SK" sz="2400" b="1" dirty="0">
                  <a:solidFill>
                    <a:schemeClr val="tx2"/>
                  </a:solidFill>
                </a:rPr>
              </a:br>
              <a:r>
                <a:rPr lang="sk-SK" sz="2000" b="1" dirty="0" smtClean="0">
                  <a:solidFill>
                    <a:schemeClr val="tx2"/>
                  </a:solidFill>
                </a:rPr>
                <a:t>(</a:t>
              </a:r>
              <a:r>
                <a:rPr lang="sk-SK" sz="2000" b="1" dirty="0" err="1" smtClean="0">
                  <a:solidFill>
                    <a:schemeClr val="tx2"/>
                  </a:solidFill>
                </a:rPr>
                <a:t>ke.skola.sk</a:t>
              </a:r>
              <a:r>
                <a:rPr lang="sk-SK" sz="2000" b="1" dirty="0">
                  <a:solidFill>
                    <a:schemeClr val="tx2"/>
                  </a:solidFill>
                </a:rPr>
                <a:t>)</a:t>
              </a:r>
              <a:endParaRPr lang="sk-SK" sz="2400" b="1" dirty="0" smtClean="0">
                <a:solidFill>
                  <a:schemeClr val="tx2"/>
                </a:solidFill>
              </a:endParaRPr>
            </a:p>
          </p:txBody>
        </p:sp>
        <p:sp>
          <p:nvSpPr>
            <p:cNvPr id="10" name="Rovnoramenný trojuholník 9"/>
            <p:cNvSpPr/>
            <p:nvPr/>
          </p:nvSpPr>
          <p:spPr>
            <a:xfrm>
              <a:off x="3203848" y="3429000"/>
              <a:ext cx="1872208" cy="1728192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r>
                <a:rPr lang="sk-SK" sz="2400" b="1" dirty="0">
                  <a:solidFill>
                    <a:schemeClr val="tx2"/>
                  </a:solidFill>
                </a:rPr>
                <a:t>Doména</a:t>
              </a:r>
              <a:br>
                <a:rPr lang="sk-SK" sz="2400" b="1" dirty="0">
                  <a:solidFill>
                    <a:schemeClr val="tx2"/>
                  </a:solidFill>
                </a:rPr>
              </a:br>
              <a:r>
                <a:rPr lang="sk-SK" sz="2000" b="1" dirty="0" smtClean="0">
                  <a:solidFill>
                    <a:schemeClr val="tx2"/>
                  </a:solidFill>
                </a:rPr>
                <a:t>(</a:t>
              </a:r>
              <a:r>
                <a:rPr lang="sk-SK" sz="2000" b="1" dirty="0" err="1" smtClean="0">
                  <a:solidFill>
                    <a:schemeClr val="tx2"/>
                  </a:solidFill>
                </a:rPr>
                <a:t>po.skola.sk</a:t>
              </a:r>
              <a:r>
                <a:rPr lang="sk-SK" sz="2000" b="1" dirty="0">
                  <a:solidFill>
                    <a:schemeClr val="tx2"/>
                  </a:solidFill>
                </a:rPr>
                <a:t>)</a:t>
              </a:r>
              <a:endParaRPr lang="sk-SK" sz="2400" b="1" dirty="0" smtClean="0">
                <a:solidFill>
                  <a:schemeClr val="tx2"/>
                </a:solidFill>
              </a:endParaRPr>
            </a:p>
          </p:txBody>
        </p:sp>
        <p:sp>
          <p:nvSpPr>
            <p:cNvPr id="11" name="Rovnoramenný trojuholník 10"/>
            <p:cNvSpPr/>
            <p:nvPr/>
          </p:nvSpPr>
          <p:spPr>
            <a:xfrm>
              <a:off x="5580112" y="1556792"/>
              <a:ext cx="1872208" cy="1728192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0" rIns="0" rtlCol="0" anchor="b" anchorCtr="0"/>
            <a:lstStyle/>
            <a:p>
              <a:pPr algn="ctr"/>
              <a:r>
                <a:rPr lang="sk-SK" sz="2400" b="1" dirty="0" smtClean="0">
                  <a:solidFill>
                    <a:schemeClr val="tx2"/>
                  </a:solidFill>
                </a:rPr>
                <a:t>Doména</a:t>
              </a:r>
              <a:br>
                <a:rPr lang="sk-SK" sz="2400" b="1" dirty="0" smtClean="0">
                  <a:solidFill>
                    <a:schemeClr val="tx2"/>
                  </a:solidFill>
                </a:rPr>
              </a:br>
              <a:r>
                <a:rPr lang="sk-SK" sz="2000" b="1" dirty="0" smtClean="0">
                  <a:solidFill>
                    <a:schemeClr val="tx2"/>
                  </a:solidFill>
                </a:rPr>
                <a:t>(</a:t>
              </a:r>
              <a:r>
                <a:rPr lang="sk-SK" sz="2000" b="1" dirty="0" err="1" smtClean="0">
                  <a:solidFill>
                    <a:schemeClr val="tx2"/>
                  </a:solidFill>
                </a:rPr>
                <a:t>firma.sk</a:t>
              </a:r>
              <a:r>
                <a:rPr lang="sk-SK" sz="2000" b="1" dirty="0" smtClean="0">
                  <a:solidFill>
                    <a:schemeClr val="tx2"/>
                  </a:solidFill>
                </a:rPr>
                <a:t>)</a:t>
              </a:r>
              <a:endParaRPr lang="sk-SK" sz="2400" b="1" dirty="0">
                <a:solidFill>
                  <a:schemeClr val="tx2"/>
                </a:solidFill>
              </a:endParaRPr>
            </a:p>
          </p:txBody>
        </p:sp>
        <p:cxnSp>
          <p:nvCxnSpPr>
            <p:cNvPr id="12" name="Rovná spojnica 11"/>
            <p:cNvCxnSpPr>
              <a:stCxn id="11" idx="0"/>
              <a:endCxn id="8" idx="0"/>
            </p:cNvCxnSpPr>
            <p:nvPr/>
          </p:nvCxnSpPr>
          <p:spPr>
            <a:xfrm flipH="1">
              <a:off x="2987824" y="1556792"/>
              <a:ext cx="3528392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Rovná spojnica 12"/>
            <p:cNvCxnSpPr>
              <a:stCxn id="8" idx="2"/>
              <a:endCxn id="9" idx="0"/>
            </p:cNvCxnSpPr>
            <p:nvPr/>
          </p:nvCxnSpPr>
          <p:spPr>
            <a:xfrm flipH="1">
              <a:off x="1907704" y="3284984"/>
              <a:ext cx="144016" cy="14401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Rovná spojnica 13"/>
            <p:cNvCxnSpPr>
              <a:stCxn id="8" idx="4"/>
              <a:endCxn id="10" idx="0"/>
            </p:cNvCxnSpPr>
            <p:nvPr/>
          </p:nvCxnSpPr>
          <p:spPr>
            <a:xfrm>
              <a:off x="3923928" y="3284984"/>
              <a:ext cx="216024" cy="14401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" name="Skupina 14"/>
            <p:cNvGrpSpPr/>
            <p:nvPr/>
          </p:nvGrpSpPr>
          <p:grpSpPr>
            <a:xfrm>
              <a:off x="5912532" y="1988840"/>
              <a:ext cx="1179748" cy="1160512"/>
              <a:chOff x="6200564" y="1988840"/>
              <a:chExt cx="1179748" cy="1160512"/>
            </a:xfrm>
          </p:grpSpPr>
          <p:sp>
            <p:nvSpPr>
              <p:cNvPr id="16" name="Ovál 15"/>
              <p:cNvSpPr/>
              <p:nvPr/>
            </p:nvSpPr>
            <p:spPr>
              <a:xfrm>
                <a:off x="6552220" y="1988840"/>
                <a:ext cx="504056" cy="50405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sk-SK" dirty="0" smtClean="0">
                    <a:latin typeface="+mj-lt"/>
                  </a:rPr>
                  <a:t>OU</a:t>
                </a:r>
                <a:endParaRPr lang="sk-SK" dirty="0">
                  <a:latin typeface="+mj-lt"/>
                </a:endParaRPr>
              </a:p>
            </p:txBody>
          </p:sp>
          <p:sp>
            <p:nvSpPr>
              <p:cNvPr id="17" name="Ovál 16"/>
              <p:cNvSpPr/>
              <p:nvPr/>
            </p:nvSpPr>
            <p:spPr>
              <a:xfrm>
                <a:off x="6200564" y="2645296"/>
                <a:ext cx="504056" cy="50405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sk-SK" dirty="0" smtClean="0">
                    <a:latin typeface="+mj-lt"/>
                  </a:rPr>
                  <a:t>OU</a:t>
                </a:r>
              </a:p>
            </p:txBody>
          </p:sp>
          <p:sp>
            <p:nvSpPr>
              <p:cNvPr id="18" name="Ovál 17"/>
              <p:cNvSpPr/>
              <p:nvPr/>
            </p:nvSpPr>
            <p:spPr>
              <a:xfrm>
                <a:off x="6876256" y="2645296"/>
                <a:ext cx="504056" cy="504056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sk-SK" dirty="0" smtClean="0">
                    <a:latin typeface="+mj-lt"/>
                  </a:rPr>
                  <a:t>OU</a:t>
                </a:r>
              </a:p>
            </p:txBody>
          </p:sp>
          <p:cxnSp>
            <p:nvCxnSpPr>
              <p:cNvPr id="19" name="Rovná spojnica 18"/>
              <p:cNvCxnSpPr>
                <a:stCxn id="16" idx="3"/>
                <a:endCxn id="17" idx="0"/>
              </p:cNvCxnSpPr>
              <p:nvPr/>
            </p:nvCxnSpPr>
            <p:spPr>
              <a:xfrm flipH="1">
                <a:off x="6452592" y="2419079"/>
                <a:ext cx="173445" cy="22621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Rovná spojnica 19"/>
              <p:cNvCxnSpPr>
                <a:stCxn id="16" idx="5"/>
                <a:endCxn id="18" idx="0"/>
              </p:cNvCxnSpPr>
              <p:nvPr/>
            </p:nvCxnSpPr>
            <p:spPr>
              <a:xfrm>
                <a:off x="6982459" y="2419079"/>
                <a:ext cx="145825" cy="22621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BlokTextu 20"/>
            <p:cNvSpPr txBox="1"/>
            <p:nvPr/>
          </p:nvSpPr>
          <p:spPr>
            <a:xfrm>
              <a:off x="5219794" y="6279703"/>
              <a:ext cx="3753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sk-SK" sz="2400" b="1" dirty="0" smtClean="0">
                  <a:solidFill>
                    <a:schemeClr val="bg1"/>
                  </a:solidFill>
                </a:rPr>
                <a:t>OU = organizačná jednotka</a:t>
              </a:r>
              <a:endParaRPr lang="sk-SK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Skupina 21"/>
            <p:cNvGrpSpPr/>
            <p:nvPr/>
          </p:nvGrpSpPr>
          <p:grpSpPr>
            <a:xfrm>
              <a:off x="6662041" y="2897324"/>
              <a:ext cx="2022928" cy="1991357"/>
              <a:chOff x="6950073" y="2897324"/>
              <a:chExt cx="2022928" cy="1991357"/>
            </a:xfrm>
          </p:grpSpPr>
          <p:sp>
            <p:nvSpPr>
              <p:cNvPr id="23" name="Ovál 22"/>
              <p:cNvSpPr/>
              <p:nvPr/>
            </p:nvSpPr>
            <p:spPr>
              <a:xfrm>
                <a:off x="7380312" y="3295992"/>
                <a:ext cx="1592689" cy="1592689"/>
              </a:xfrm>
              <a:prstGeom prst="ellipse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pic>
            <p:nvPicPr>
              <p:cNvPr id="24" name="Picture 3" descr="C:\Users\Mišo\Desktop\Computer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03620" y="3356992"/>
                <a:ext cx="584804" cy="584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4" descr="C:\Users\Mišo\Desktop\Places-user-identity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16115" y="3959698"/>
                <a:ext cx="604357" cy="6043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5" descr="C:\Users\Mišo\Desktop\Printer-Ink-icon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96336" y="4005064"/>
                <a:ext cx="611005" cy="6110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7" name="Rovná spojnica 26"/>
              <p:cNvCxnSpPr>
                <a:endCxn id="18" idx="6"/>
              </p:cNvCxnSpPr>
              <p:nvPr/>
            </p:nvCxnSpPr>
            <p:spPr>
              <a:xfrm flipH="1" flipV="1">
                <a:off x="7380312" y="2897324"/>
                <a:ext cx="796344" cy="38766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Rovná spojnica 27"/>
              <p:cNvCxnSpPr>
                <a:stCxn id="18" idx="3"/>
                <a:endCxn id="23" idx="2"/>
              </p:cNvCxnSpPr>
              <p:nvPr/>
            </p:nvCxnSpPr>
            <p:spPr>
              <a:xfrm>
                <a:off x="6950073" y="3075535"/>
                <a:ext cx="430239" cy="1016802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ovnoramenný trojuholník 28"/>
            <p:cNvSpPr/>
            <p:nvPr/>
          </p:nvSpPr>
          <p:spPr>
            <a:xfrm>
              <a:off x="2051720" y="5229199"/>
              <a:ext cx="1719839" cy="1387673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r>
                <a:rPr lang="sk-SK" sz="2000" b="1" dirty="0">
                  <a:solidFill>
                    <a:schemeClr val="tx2"/>
                  </a:solidFill>
                </a:rPr>
                <a:t>Doména</a:t>
              </a:r>
              <a:br>
                <a:rPr lang="sk-SK" sz="2000" b="1" dirty="0">
                  <a:solidFill>
                    <a:schemeClr val="tx2"/>
                  </a:solidFill>
                </a:rPr>
              </a:br>
              <a:r>
                <a:rPr lang="sk-SK" sz="1600" b="1" dirty="0" smtClean="0">
                  <a:solidFill>
                    <a:schemeClr val="tx2"/>
                  </a:solidFill>
                </a:rPr>
                <a:t>(</a:t>
              </a:r>
              <a:r>
                <a:rPr lang="sk-SK" sz="1600" b="1" dirty="0" err="1" smtClean="0">
                  <a:solidFill>
                    <a:schemeClr val="tx2"/>
                  </a:solidFill>
                </a:rPr>
                <a:t>gym.ke.skola.sk</a:t>
              </a:r>
              <a:r>
                <a:rPr lang="sk-SK" sz="1600" b="1" dirty="0">
                  <a:solidFill>
                    <a:schemeClr val="tx2"/>
                  </a:solidFill>
                </a:rPr>
                <a:t>)</a:t>
              </a:r>
              <a:endParaRPr lang="sk-SK" sz="2000" b="1" dirty="0" smtClean="0">
                <a:solidFill>
                  <a:schemeClr val="tx2"/>
                </a:solidFill>
              </a:endParaRPr>
            </a:p>
          </p:txBody>
        </p:sp>
        <p:sp>
          <p:nvSpPr>
            <p:cNvPr id="30" name="Rovnoramenný trojuholník 29"/>
            <p:cNvSpPr/>
            <p:nvPr/>
          </p:nvSpPr>
          <p:spPr>
            <a:xfrm>
              <a:off x="115857" y="5229200"/>
              <a:ext cx="1647831" cy="1387673"/>
            </a:xfrm>
            <a:prstGeom prst="triangle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none" lIns="0" rIns="0" rtlCol="0" anchor="b"/>
            <a:lstStyle/>
            <a:p>
              <a:pPr algn="ctr"/>
              <a:r>
                <a:rPr lang="sk-SK" sz="2000" b="1" dirty="0">
                  <a:solidFill>
                    <a:schemeClr val="tx2"/>
                  </a:solidFill>
                </a:rPr>
                <a:t>Doména</a:t>
              </a:r>
              <a:br>
                <a:rPr lang="sk-SK" sz="2000" b="1" dirty="0">
                  <a:solidFill>
                    <a:schemeClr val="tx2"/>
                  </a:solidFill>
                </a:rPr>
              </a:br>
              <a:r>
                <a:rPr lang="sk-SK" sz="1600" b="1" dirty="0" smtClean="0">
                  <a:solidFill>
                    <a:schemeClr val="tx2"/>
                  </a:solidFill>
                </a:rPr>
                <a:t>(</a:t>
              </a:r>
              <a:r>
                <a:rPr lang="sk-SK" sz="1600" b="1" dirty="0" err="1" smtClean="0">
                  <a:solidFill>
                    <a:schemeClr val="tx2"/>
                  </a:solidFill>
                </a:rPr>
                <a:t>sps.ke.skola.sk</a:t>
              </a:r>
              <a:r>
                <a:rPr lang="sk-SK" sz="1600" b="1" dirty="0">
                  <a:solidFill>
                    <a:schemeClr val="tx2"/>
                  </a:solidFill>
                </a:rPr>
                <a:t>)</a:t>
              </a:r>
              <a:endParaRPr lang="sk-SK" b="1" dirty="0" smtClean="0">
                <a:solidFill>
                  <a:schemeClr val="tx2"/>
                </a:solidFill>
              </a:endParaRPr>
            </a:p>
          </p:txBody>
        </p:sp>
        <p:cxnSp>
          <p:nvCxnSpPr>
            <p:cNvPr id="31" name="Rovná spojnica 30"/>
            <p:cNvCxnSpPr>
              <a:stCxn id="9" idx="2"/>
              <a:endCxn id="30" idx="0"/>
            </p:cNvCxnSpPr>
            <p:nvPr/>
          </p:nvCxnSpPr>
          <p:spPr>
            <a:xfrm flipH="1">
              <a:off x="939773" y="5157192"/>
              <a:ext cx="31827" cy="7200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Rovná spojnica 31"/>
            <p:cNvCxnSpPr>
              <a:stCxn id="9" idx="4"/>
              <a:endCxn id="29" idx="0"/>
            </p:cNvCxnSpPr>
            <p:nvPr/>
          </p:nvCxnSpPr>
          <p:spPr>
            <a:xfrm>
              <a:off x="2843808" y="5157192"/>
              <a:ext cx="67832" cy="720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lokTextu 32"/>
            <p:cNvSpPr txBox="1"/>
            <p:nvPr/>
          </p:nvSpPr>
          <p:spPr>
            <a:xfrm>
              <a:off x="1979712" y="3284984"/>
              <a:ext cx="194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b="1" dirty="0" smtClean="0"/>
                <a:t>koreňová doména</a:t>
              </a:r>
              <a:endParaRPr lang="sk-SK" b="1" dirty="0"/>
            </a:p>
          </p:txBody>
        </p:sp>
        <p:sp>
          <p:nvSpPr>
            <p:cNvPr id="34" name="BlokTextu 33"/>
            <p:cNvSpPr txBox="1"/>
            <p:nvPr/>
          </p:nvSpPr>
          <p:spPr>
            <a:xfrm>
              <a:off x="5292080" y="5738369"/>
              <a:ext cx="2696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400" b="1" dirty="0" smtClean="0">
                  <a:solidFill>
                    <a:srgbClr val="FFFF00"/>
                  </a:solidFill>
                </a:rPr>
                <a:t>vzťah dôvery (trust)</a:t>
              </a:r>
              <a:endParaRPr lang="sk-SK" sz="2400" b="1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90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Windows doména?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sk-SK" sz="2800" dirty="0" smtClean="0"/>
              <a:t>Je to druh počítačovej siete, v ktorej všetky používateľské účty, počítače, tlačiarne a iné bezpečnostné prvky sú uložené v centrálnej databáze na jednom alebo viacerých serveroch označených ako radič domény.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5834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organizačná jednotka?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/>
              <a:t>Je množina (kontajner), ktorá združuje objekty podľa typu, účelu a podobne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789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objekt v AD?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 smtClean="0"/>
              <a:t>Je to ľubovoľný prvok domény (používateľský účet, počítačový účet, organizačná jednotka, skupina ...), ktorý je uložený v databáze Active directory.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7697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strom AD?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/>
              <a:t>Je hierarchické združenie viacerých </a:t>
            </a:r>
            <a:r>
              <a:rPr lang="pl-PL" sz="2800" dirty="0" smtClean="0"/>
              <a:t>domén. Domény </a:t>
            </a:r>
            <a:r>
              <a:rPr lang="pl-PL" sz="2800" dirty="0"/>
              <a:t>delíme v rámci stromu na rodičovské (parent) a dcérske (child</a:t>
            </a:r>
            <a:r>
              <a:rPr lang="pl-PL" sz="2800" dirty="0" smtClean="0"/>
              <a:t>).</a:t>
            </a:r>
          </a:p>
          <a:p>
            <a:pPr marL="0" indent="0" algn="ctr">
              <a:buNone/>
            </a:pPr>
            <a:endParaRPr lang="pl-PL" sz="2800" dirty="0"/>
          </a:p>
          <a:p>
            <a:pPr marL="0" indent="0" algn="ctr">
              <a:buNone/>
            </a:pPr>
            <a:r>
              <a:rPr lang="pl-PL" sz="2800" dirty="0" smtClean="0"/>
              <a:t>Viac stromov využijeme ak potrebujeme oddeliť menné priestory napr. ak naša firma kúpi druhú firmu a potrebujú mať medzi sebou výmenu dát, prepojíme dva stromy.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4591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les v AD?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2800" dirty="0"/>
              <a:t>Je </a:t>
            </a:r>
            <a:r>
              <a:rPr lang="pl-PL" sz="2800" dirty="0" smtClean="0"/>
              <a:t>to kompletná ohraničená inštancia Active Directory. Znamená to, že v rámci lesa môžeme replikovať údaje, vytvárať vzťahy dôveryhodnosti a podobne.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1432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4000" dirty="0" smtClean="0"/>
              <a:t>Čo je to trust v AD?</a:t>
            </a:r>
            <a:endParaRPr lang="sk-SK" sz="4000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l-PL" sz="2800" dirty="0"/>
              <a:t>Je </a:t>
            </a:r>
            <a:r>
              <a:rPr lang="pl-PL" sz="2800" dirty="0" smtClean="0"/>
              <a:t>to vzťah medzi doménami/lesmi, v rámci ktorého si tieto domény/lesy vymieňajú informácie.</a:t>
            </a:r>
          </a:p>
          <a:p>
            <a:pPr marL="0" indent="0" algn="ctr">
              <a:buNone/>
            </a:pPr>
            <a:endParaRPr lang="pl-PL" sz="2800" dirty="0"/>
          </a:p>
          <a:p>
            <a:pPr marL="0" indent="0" algn="ctr">
              <a:buNone/>
            </a:pPr>
            <a:r>
              <a:rPr lang="pl-PL" sz="2800" dirty="0" smtClean="0"/>
              <a:t>Trust môže byť interný (v rámci lesa) alebo externý (medzi dvoma lesmi).</a:t>
            </a:r>
          </a:p>
          <a:p>
            <a:pPr marL="0" indent="0" algn="ctr">
              <a:buNone/>
            </a:pPr>
            <a:endParaRPr lang="pl-PL" sz="2800" dirty="0"/>
          </a:p>
          <a:p>
            <a:pPr marL="0" indent="0" algn="ctr">
              <a:buNone/>
            </a:pPr>
            <a:r>
              <a:rPr lang="pl-PL" sz="2800" dirty="0" smtClean="0"/>
              <a:t>Trust môže byť implicitný (vytváraný automaticky) alebo explicitný (vytváraný manuálne).</a:t>
            </a:r>
          </a:p>
          <a:p>
            <a:pPr marL="0" indent="0" algn="ctr">
              <a:buNone/>
            </a:pPr>
            <a:endParaRPr lang="pl-PL" sz="2800" dirty="0"/>
          </a:p>
          <a:p>
            <a:pPr marL="0" indent="0" algn="ctr">
              <a:buNone/>
            </a:pPr>
            <a:r>
              <a:rPr lang="pl-PL" sz="2800" dirty="0" smtClean="0"/>
              <a:t>Trust môže byť jednosmerný (údaje z jednej domény môžu byť čítané druhou doménou ale naopak nie) alebo obojsmerný.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9436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rytina">
  <a:themeElements>
    <a:clrScheme name="Krytina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Bežný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rytin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165</TotalTime>
  <Words>639</Words>
  <Application>Microsoft Office PowerPoint</Application>
  <PresentationFormat>Prezentácia na obrazovke (4:3)</PresentationFormat>
  <Paragraphs>65</Paragraphs>
  <Slides>18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19" baseType="lpstr">
      <vt:lpstr>Krytina</vt:lpstr>
      <vt:lpstr>Active Directory</vt:lpstr>
      <vt:lpstr>Čo je to Active Directory?</vt:lpstr>
      <vt:lpstr>Aká je logická štruktúra Active Directory?</vt:lpstr>
      <vt:lpstr>Čo je to Windows doména?</vt:lpstr>
      <vt:lpstr>Čo je to organizačná jednotka?</vt:lpstr>
      <vt:lpstr>Čo je to objekt v AD?</vt:lpstr>
      <vt:lpstr>Čo je to strom AD?</vt:lpstr>
      <vt:lpstr>Čo je to les v AD?</vt:lpstr>
      <vt:lpstr>Čo je to trust v AD?</vt:lpstr>
      <vt:lpstr>Čo je to používateľský účet v AD?</vt:lpstr>
      <vt:lpstr>Čo je to počítačový účet v AD?</vt:lpstr>
      <vt:lpstr>Ako funguje prihlasovanie do AD?</vt:lpstr>
      <vt:lpstr>Aká je fyzická štruktúra Active Directory?</vt:lpstr>
      <vt:lpstr>Čo je to radič domény?</vt:lpstr>
      <vt:lpstr>Čo je to schéma?</vt:lpstr>
      <vt:lpstr>Čo je to site?</vt:lpstr>
      <vt:lpstr>Čo je to globálny katalóg v AD?</vt:lpstr>
      <vt:lpstr>AD infraštruktúra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Directory</dc:title>
  <dc:creator>Microsoft</dc:creator>
  <cp:lastModifiedBy>Microsoft</cp:lastModifiedBy>
  <cp:revision>10</cp:revision>
  <dcterms:created xsi:type="dcterms:W3CDTF">2017-02-26T19:52:07Z</dcterms:created>
  <dcterms:modified xsi:type="dcterms:W3CDTF">2017-02-26T22:37:25Z</dcterms:modified>
</cp:coreProperties>
</file>