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dbe7fbbd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dbe7fbbd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CECEC"/>
                </a:solidFill>
                <a:highlight>
                  <a:srgbClr val="212121"/>
                </a:highlight>
                <a:latin typeface="Roboto"/>
                <a:ea typeface="Roboto"/>
                <a:cs typeface="Roboto"/>
                <a:sym typeface="Roboto"/>
              </a:rPr>
              <a:t>In summary, our project aims to leverage content-based filtering techniques to develop a movie recommendation system that enriches user experience, reduces decision time, and fosters platform retention. By prioritizing personalization and relevance, we aspire to create a movie-watching journey that is not only enjoyable but also effortless for users.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dbe7fbbd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dbe7fbbd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dbe7fbbd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dbe7fbbd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dbe7fbbd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dbe7fbbd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dbe7fbbd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dbe7fbbd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f2c2d074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f2c2d074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f2c2d07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f2c2d07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55"/>
              <a:t>Project 4</a:t>
            </a:r>
            <a:endParaRPr sz="1555"/>
          </a:p>
          <a:p>
            <a:pPr indent="0" lvl="0" marL="0" rtl="0" algn="l">
              <a:spcBef>
                <a:spcPts val="0"/>
              </a:spcBef>
              <a:spcAft>
                <a:spcPts val="0"/>
              </a:spcAft>
              <a:buNone/>
            </a:pPr>
            <a:r>
              <a:rPr lang="en"/>
              <a:t>Movies Recommendation System</a:t>
            </a:r>
            <a:endParaRPr/>
          </a:p>
        </p:txBody>
      </p:sp>
      <p:sp>
        <p:nvSpPr>
          <p:cNvPr id="135" name="Google Shape;135;p13"/>
          <p:cNvSpPr txBox="1"/>
          <p:nvPr>
            <p:ph idx="1" type="subTitle"/>
          </p:nvPr>
        </p:nvSpPr>
        <p:spPr>
          <a:xfrm>
            <a:off x="5083950" y="3924925"/>
            <a:ext cx="3470700" cy="88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Andrea Brown</a:t>
            </a:r>
            <a:endParaRPr/>
          </a:p>
          <a:p>
            <a:pPr indent="0" lvl="0" marL="0" rtl="0" algn="l">
              <a:spcBef>
                <a:spcPts val="0"/>
              </a:spcBef>
              <a:spcAft>
                <a:spcPts val="0"/>
              </a:spcAft>
              <a:buNone/>
            </a:pPr>
            <a:r>
              <a:rPr lang="en"/>
              <a:t>Belinda Oshomuvwe</a:t>
            </a:r>
            <a:endParaRPr/>
          </a:p>
          <a:p>
            <a:pPr indent="0" lvl="0" marL="0" rtl="0" algn="l">
              <a:spcBef>
                <a:spcPts val="0"/>
              </a:spcBef>
              <a:spcAft>
                <a:spcPts val="0"/>
              </a:spcAft>
              <a:buNone/>
            </a:pPr>
            <a:r>
              <a:rPr lang="en"/>
              <a:t>Endy Mateo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41" name="Google Shape;141;p14"/>
          <p:cNvSpPr txBox="1"/>
          <p:nvPr>
            <p:ph idx="1" type="body"/>
          </p:nvPr>
        </p:nvSpPr>
        <p:spPr>
          <a:xfrm>
            <a:off x="895225" y="1596300"/>
            <a:ext cx="7038900" cy="29112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Enhance user experience</a:t>
            </a:r>
            <a:endParaRPr sz="2400"/>
          </a:p>
          <a:p>
            <a:pPr indent="-381000" lvl="0" marL="457200" rtl="0" algn="l">
              <a:spcBef>
                <a:spcPts val="0"/>
              </a:spcBef>
              <a:spcAft>
                <a:spcPts val="0"/>
              </a:spcAft>
              <a:buSzPts val="2400"/>
              <a:buChar char="-"/>
            </a:pPr>
            <a:r>
              <a:rPr lang="en" sz="2400"/>
              <a:t>Reduce decision time</a:t>
            </a:r>
            <a:endParaRPr sz="2400"/>
          </a:p>
          <a:p>
            <a:pPr indent="-381000" lvl="0" marL="457200" rtl="0" algn="l">
              <a:spcBef>
                <a:spcPts val="0"/>
              </a:spcBef>
              <a:spcAft>
                <a:spcPts val="0"/>
              </a:spcAft>
              <a:buSzPts val="2400"/>
              <a:buChar char="-"/>
            </a:pPr>
            <a:r>
              <a:rPr lang="en" sz="2400"/>
              <a:t>Improve user retention</a:t>
            </a:r>
            <a:endParaRPr sz="2400"/>
          </a:p>
          <a:p>
            <a:pPr indent="0" lvl="0" marL="457200" rtl="0" algn="l">
              <a:spcBef>
                <a:spcPts val="1200"/>
              </a:spcBef>
              <a:spcAft>
                <a:spcPts val="1200"/>
              </a:spcAft>
              <a:buNone/>
            </a:pPr>
            <a:r>
              <a:t/>
            </a:r>
            <a:endParaRPr sz="2400"/>
          </a:p>
        </p:txBody>
      </p:sp>
      <p:pic>
        <p:nvPicPr>
          <p:cNvPr id="142" name="Google Shape;142;p14"/>
          <p:cNvPicPr preferRelativeResize="0"/>
          <p:nvPr/>
        </p:nvPicPr>
        <p:blipFill>
          <a:blip r:embed="rId3">
            <a:alphaModFix/>
          </a:blip>
          <a:stretch>
            <a:fillRect/>
          </a:stretch>
        </p:blipFill>
        <p:spPr>
          <a:xfrm>
            <a:off x="5067631" y="2098200"/>
            <a:ext cx="3881592" cy="291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our data</a:t>
            </a:r>
            <a:endParaRPr/>
          </a:p>
        </p:txBody>
      </p:sp>
      <p:sp>
        <p:nvSpPr>
          <p:cNvPr id="148" name="Google Shape;148;p15"/>
          <p:cNvSpPr txBox="1"/>
          <p:nvPr>
            <p:ph idx="1" type="body"/>
          </p:nvPr>
        </p:nvSpPr>
        <p:spPr>
          <a:xfrm>
            <a:off x="1297500" y="1567550"/>
            <a:ext cx="7038900" cy="2710500"/>
          </a:xfrm>
          <a:prstGeom prst="rect">
            <a:avLst/>
          </a:prstGeom>
          <a:solidFill>
            <a:srgbClr val="1B212C"/>
          </a:solidFill>
        </p:spPr>
        <p:txBody>
          <a:bodyPr anchorCtr="0" anchor="t" bIns="91425" lIns="91425" spcFirstLastPara="1" rIns="91425" wrap="square" tIns="91425">
            <a:normAutofit fontScale="25000" lnSpcReduction="20000"/>
          </a:bodyPr>
          <a:lstStyle/>
          <a:p>
            <a:pPr indent="-340052" lvl="0" marL="457200" rtl="0" algn="l">
              <a:lnSpc>
                <a:spcPct val="200000"/>
              </a:lnSpc>
              <a:spcBef>
                <a:spcPts val="0"/>
              </a:spcBef>
              <a:spcAft>
                <a:spcPts val="0"/>
              </a:spcAft>
              <a:buSzPct val="100000"/>
              <a:buChar char="-"/>
            </a:pPr>
            <a:r>
              <a:rPr lang="en" sz="7020">
                <a:latin typeface="Arial"/>
                <a:ea typeface="Arial"/>
                <a:cs typeface="Arial"/>
                <a:sym typeface="Arial"/>
              </a:rPr>
              <a:t>IMDB Dataset of 1,000 top Movies and Tv shows</a:t>
            </a:r>
            <a:endParaRPr sz="7020">
              <a:latin typeface="Arial"/>
              <a:ea typeface="Arial"/>
              <a:cs typeface="Arial"/>
              <a:sym typeface="Arial"/>
            </a:endParaRPr>
          </a:p>
          <a:p>
            <a:pPr indent="-335289" lvl="0" marL="457200" rtl="0" algn="l">
              <a:lnSpc>
                <a:spcPct val="200000"/>
              </a:lnSpc>
              <a:spcBef>
                <a:spcPts val="0"/>
              </a:spcBef>
              <a:spcAft>
                <a:spcPts val="0"/>
              </a:spcAft>
              <a:buSzPct val="100000"/>
              <a:buFont typeface="Arial"/>
              <a:buChar char="-"/>
            </a:pPr>
            <a:r>
              <a:rPr lang="en" sz="6720">
                <a:latin typeface="Arial"/>
                <a:ea typeface="Arial"/>
                <a:cs typeface="Arial"/>
                <a:sym typeface="Arial"/>
              </a:rPr>
              <a:t>15 Columns / 1,000 Rows</a:t>
            </a:r>
            <a:endParaRPr sz="6720">
              <a:latin typeface="Arial"/>
              <a:ea typeface="Arial"/>
              <a:cs typeface="Arial"/>
              <a:sym typeface="Arial"/>
            </a:endParaRPr>
          </a:p>
          <a:p>
            <a:pPr indent="-335289" lvl="0" marL="457200" rtl="0" algn="l">
              <a:lnSpc>
                <a:spcPct val="200000"/>
              </a:lnSpc>
              <a:spcBef>
                <a:spcPts val="0"/>
              </a:spcBef>
              <a:spcAft>
                <a:spcPts val="0"/>
              </a:spcAft>
              <a:buSzPct val="100000"/>
              <a:buFont typeface="Arial"/>
              <a:buChar char="-"/>
            </a:pPr>
            <a:r>
              <a:rPr lang="en" sz="6720">
                <a:latin typeface="Arial"/>
                <a:ea typeface="Arial"/>
                <a:cs typeface="Arial"/>
                <a:sym typeface="Arial"/>
              </a:rPr>
              <a:t>Meta Data Available: Title , Release year, Certificate, Run time, Genre, IMDB Rating, Overview, Meta Score, Director, Stars 1 - 4, NO. Votes, Gross $</a:t>
            </a:r>
            <a:endParaRPr sz="6720">
              <a:latin typeface="Arial"/>
              <a:ea typeface="Arial"/>
              <a:cs typeface="Arial"/>
              <a:sym typeface="Arial"/>
            </a:endParaRPr>
          </a:p>
          <a:p>
            <a:pPr indent="-335289" lvl="0" marL="457200" rtl="0" algn="l">
              <a:lnSpc>
                <a:spcPct val="200000"/>
              </a:lnSpc>
              <a:spcBef>
                <a:spcPts val="0"/>
              </a:spcBef>
              <a:spcAft>
                <a:spcPts val="0"/>
              </a:spcAft>
              <a:buSzPct val="100000"/>
              <a:buFont typeface="Arial"/>
              <a:buChar char="-"/>
            </a:pPr>
            <a:r>
              <a:rPr lang="en" sz="6720">
                <a:latin typeface="Arial"/>
                <a:ea typeface="Arial"/>
                <a:cs typeface="Arial"/>
                <a:sym typeface="Arial"/>
              </a:rPr>
              <a:t>Clean Data set</a:t>
            </a:r>
            <a:endParaRPr sz="6720">
              <a:latin typeface="Arial"/>
              <a:ea typeface="Arial"/>
              <a:cs typeface="Arial"/>
              <a:sym typeface="Arial"/>
            </a:endParaRPr>
          </a:p>
          <a:p>
            <a:pPr indent="0" lvl="0" marL="457200" rtl="0" algn="l">
              <a:spcBef>
                <a:spcPts val="1200"/>
              </a:spcBef>
              <a:spcAft>
                <a:spcPts val="0"/>
              </a:spcAft>
              <a:buNone/>
            </a:pPr>
            <a:r>
              <a:t/>
            </a:r>
            <a:endParaRPr sz="1265">
              <a:solidFill>
                <a:srgbClr val="3C4043"/>
              </a:solidFill>
              <a:highlight>
                <a:srgbClr val="1B212C"/>
              </a:highlight>
              <a:latin typeface="Arial"/>
              <a:ea typeface="Arial"/>
              <a:cs typeface="Arial"/>
              <a:sym typeface="Arial"/>
            </a:endParaRPr>
          </a:p>
          <a:p>
            <a:pPr indent="0" lvl="0" marL="457200" rtl="0" algn="l">
              <a:spcBef>
                <a:spcPts val="1200"/>
              </a:spcBef>
              <a:spcAft>
                <a:spcPts val="1200"/>
              </a:spcAft>
              <a:buNone/>
            </a:pPr>
            <a:r>
              <a:t/>
            </a:r>
            <a:endParaRPr sz="2400">
              <a:solidFill>
                <a:srgbClr val="3C4043"/>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Model Implementation</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3028">
                <a:solidFill>
                  <a:srgbClr val="ECECEC"/>
                </a:solidFill>
                <a:highlight>
                  <a:srgbClr val="212121"/>
                </a:highlight>
                <a:latin typeface="Roboto"/>
                <a:ea typeface="Roboto"/>
                <a:cs typeface="Roboto"/>
                <a:sym typeface="Roboto"/>
              </a:rPr>
              <a:t>Mural Learning</a:t>
            </a:r>
            <a:endParaRPr sz="3028">
              <a:solidFill>
                <a:srgbClr val="ECECEC"/>
              </a:solidFill>
              <a:highlight>
                <a:srgbClr val="212121"/>
              </a:highlight>
              <a:latin typeface="Roboto"/>
              <a:ea typeface="Roboto"/>
              <a:cs typeface="Roboto"/>
              <a:sym typeface="Roboto"/>
            </a:endParaRPr>
          </a:p>
          <a:p>
            <a:pPr indent="-313415" lvl="0" marL="457200" rtl="0" algn="l">
              <a:spcBef>
                <a:spcPts val="1500"/>
              </a:spcBef>
              <a:spcAft>
                <a:spcPts val="0"/>
              </a:spcAft>
              <a:buClr>
                <a:srgbClr val="ECECEC"/>
              </a:buClr>
              <a:buSzPct val="100000"/>
              <a:buFont typeface="Roboto"/>
              <a:buChar char="●"/>
            </a:pPr>
            <a:r>
              <a:rPr lang="en" sz="2428">
                <a:solidFill>
                  <a:srgbClr val="ECECEC"/>
                </a:solidFill>
                <a:highlight>
                  <a:srgbClr val="212121"/>
                </a:highlight>
                <a:latin typeface="Roboto"/>
                <a:ea typeface="Roboto"/>
                <a:cs typeface="Roboto"/>
                <a:sym typeface="Roboto"/>
              </a:rPr>
              <a:t>Visualize: Create visual diagrams ( Tableau &amp; Linear regression) to represent our data model and processes.</a:t>
            </a:r>
            <a:endParaRPr sz="2428">
              <a:solidFill>
                <a:srgbClr val="ECECEC"/>
              </a:solidFill>
              <a:highlight>
                <a:srgbClr val="212121"/>
              </a:highlight>
              <a:latin typeface="Roboto"/>
              <a:ea typeface="Roboto"/>
              <a:cs typeface="Roboto"/>
              <a:sym typeface="Roboto"/>
            </a:endParaRPr>
          </a:p>
          <a:p>
            <a:pPr indent="-313415" lvl="0" marL="457200" rtl="0" algn="l">
              <a:spcBef>
                <a:spcPts val="0"/>
              </a:spcBef>
              <a:spcAft>
                <a:spcPts val="0"/>
              </a:spcAft>
              <a:buClr>
                <a:srgbClr val="ECECEC"/>
              </a:buClr>
              <a:buSzPct val="100000"/>
              <a:buFont typeface="Roboto"/>
              <a:buChar char="●"/>
            </a:pPr>
            <a:r>
              <a:rPr lang="en" sz="2428">
                <a:solidFill>
                  <a:srgbClr val="ECECEC"/>
                </a:solidFill>
                <a:highlight>
                  <a:srgbClr val="212121"/>
                </a:highlight>
                <a:latin typeface="Roboto"/>
                <a:ea typeface="Roboto"/>
                <a:cs typeface="Roboto"/>
                <a:sym typeface="Roboto"/>
              </a:rPr>
              <a:t>Collaborate: Team members contribute insights and annotations to the mural, fostering shared understanding.</a:t>
            </a:r>
            <a:endParaRPr sz="2428">
              <a:solidFill>
                <a:srgbClr val="ECECEC"/>
              </a:solidFill>
              <a:highlight>
                <a:srgbClr val="212121"/>
              </a:highlight>
              <a:latin typeface="Roboto"/>
              <a:ea typeface="Roboto"/>
              <a:cs typeface="Roboto"/>
              <a:sym typeface="Roboto"/>
            </a:endParaRPr>
          </a:p>
          <a:p>
            <a:pPr indent="-313415" lvl="0" marL="457200" rtl="0" algn="l">
              <a:spcBef>
                <a:spcPts val="0"/>
              </a:spcBef>
              <a:spcAft>
                <a:spcPts val="0"/>
              </a:spcAft>
              <a:buClr>
                <a:srgbClr val="ECECEC"/>
              </a:buClr>
              <a:buSzPct val="100000"/>
              <a:buFont typeface="Roboto"/>
              <a:buChar char="●"/>
            </a:pPr>
            <a:r>
              <a:rPr lang="en" sz="2428">
                <a:solidFill>
                  <a:srgbClr val="ECECEC"/>
                </a:solidFill>
                <a:highlight>
                  <a:srgbClr val="212121"/>
                </a:highlight>
                <a:latin typeface="Roboto"/>
                <a:ea typeface="Roboto"/>
                <a:cs typeface="Roboto"/>
                <a:sym typeface="Roboto"/>
              </a:rPr>
              <a:t>Optimize: Use murals to identify inefficiencies and refine our data model iteratively.</a:t>
            </a:r>
            <a:endParaRPr sz="2428">
              <a:solidFill>
                <a:srgbClr val="ECECEC"/>
              </a:solidFill>
              <a:highlight>
                <a:srgbClr val="212121"/>
              </a:highlight>
              <a:latin typeface="Roboto"/>
              <a:ea typeface="Roboto"/>
              <a:cs typeface="Roboto"/>
              <a:sym typeface="Roboto"/>
            </a:endParaRPr>
          </a:p>
          <a:p>
            <a:pPr indent="0" lvl="0" marL="0" rtl="0" algn="l">
              <a:spcBef>
                <a:spcPts val="1500"/>
              </a:spcBef>
              <a:spcAft>
                <a:spcPts val="0"/>
              </a:spcAft>
              <a:buNone/>
            </a:pPr>
            <a:r>
              <a:rPr lang="en" sz="2428">
                <a:solidFill>
                  <a:srgbClr val="ECECEC"/>
                </a:solidFill>
                <a:highlight>
                  <a:srgbClr val="212121"/>
                </a:highlight>
                <a:latin typeface="Roboto"/>
                <a:ea typeface="Roboto"/>
                <a:cs typeface="Roboto"/>
                <a:sym typeface="Roboto"/>
              </a:rPr>
              <a:t>By employing mural learning techniques, we enhance collaboration, understanding, and optimization in our data modeling process.</a:t>
            </a:r>
            <a:endParaRPr sz="2428">
              <a:solidFill>
                <a:srgbClr val="ECECEC"/>
              </a:solidFill>
              <a:highlight>
                <a:srgbClr val="212121"/>
              </a:highlight>
              <a:latin typeface="Roboto"/>
              <a:ea typeface="Roboto"/>
              <a:cs typeface="Roboto"/>
              <a:sym typeface="Roboto"/>
            </a:endParaRPr>
          </a:p>
          <a:p>
            <a:pPr indent="0" lvl="0" marL="0" rtl="0" algn="l">
              <a:spcBef>
                <a:spcPts val="1500"/>
              </a:spcBef>
              <a:spcAft>
                <a:spcPts val="0"/>
              </a:spcAft>
              <a:buNone/>
            </a:pPr>
            <a:r>
              <a:rPr lang="en" sz="2928">
                <a:solidFill>
                  <a:srgbClr val="ECECEC"/>
                </a:solidFill>
                <a:highlight>
                  <a:srgbClr val="212121"/>
                </a:highlight>
                <a:latin typeface="Roboto"/>
                <a:ea typeface="Roboto"/>
                <a:cs typeface="Roboto"/>
                <a:sym typeface="Roboto"/>
              </a:rPr>
              <a:t>Model performance</a:t>
            </a:r>
            <a:r>
              <a:rPr lang="en" sz="2428">
                <a:solidFill>
                  <a:srgbClr val="ECECEC"/>
                </a:solidFill>
                <a:highlight>
                  <a:srgbClr val="212121"/>
                </a:highlight>
                <a:latin typeface="Roboto"/>
                <a:ea typeface="Roboto"/>
                <a:cs typeface="Roboto"/>
                <a:sym typeface="Roboto"/>
              </a:rPr>
              <a:t> metric is based on accuracy </a:t>
            </a:r>
            <a:endParaRPr sz="2428">
              <a:solidFill>
                <a:srgbClr val="ECECEC"/>
              </a:solidFill>
              <a:highlight>
                <a:srgbClr val="212121"/>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a:t>
            </a:r>
            <a:endParaRPr/>
          </a:p>
        </p:txBody>
      </p:sp>
      <p:sp>
        <p:nvSpPr>
          <p:cNvPr id="160" name="Google Shape;160;p17"/>
          <p:cNvSpPr txBox="1"/>
          <p:nvPr>
            <p:ph idx="1" type="body"/>
          </p:nvPr>
        </p:nvSpPr>
        <p:spPr>
          <a:xfrm>
            <a:off x="1297500" y="5008200"/>
            <a:ext cx="7038900" cy="41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17"/>
          <p:cNvPicPr preferRelativeResize="0"/>
          <p:nvPr/>
        </p:nvPicPr>
        <p:blipFill>
          <a:blip r:embed="rId3">
            <a:alphaModFix/>
          </a:blip>
          <a:stretch>
            <a:fillRect/>
          </a:stretch>
        </p:blipFill>
        <p:spPr>
          <a:xfrm>
            <a:off x="-64375" y="1495825"/>
            <a:ext cx="3142551" cy="2151849"/>
          </a:xfrm>
          <a:prstGeom prst="rect">
            <a:avLst/>
          </a:prstGeom>
          <a:noFill/>
          <a:ln>
            <a:noFill/>
          </a:ln>
        </p:spPr>
      </p:pic>
      <p:pic>
        <p:nvPicPr>
          <p:cNvPr id="162" name="Google Shape;162;p17"/>
          <p:cNvPicPr preferRelativeResize="0"/>
          <p:nvPr/>
        </p:nvPicPr>
        <p:blipFill>
          <a:blip r:embed="rId4">
            <a:alphaModFix/>
          </a:blip>
          <a:stretch>
            <a:fillRect/>
          </a:stretch>
        </p:blipFill>
        <p:spPr>
          <a:xfrm>
            <a:off x="3124425" y="1076600"/>
            <a:ext cx="5967223" cy="3237450"/>
          </a:xfrm>
          <a:prstGeom prst="rect">
            <a:avLst/>
          </a:prstGeom>
          <a:noFill/>
          <a:ln>
            <a:noFill/>
          </a:ln>
        </p:spPr>
      </p:pic>
      <p:sp>
        <p:nvSpPr>
          <p:cNvPr id="163" name="Google Shape;163;p17"/>
          <p:cNvSpPr txBox="1"/>
          <p:nvPr/>
        </p:nvSpPr>
        <p:spPr>
          <a:xfrm>
            <a:off x="5518988" y="4314050"/>
            <a:ext cx="1178100" cy="5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Tableau (6) </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Optimization / K-Mean</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ECECEC"/>
                </a:solidFill>
                <a:highlight>
                  <a:srgbClr val="212121"/>
                </a:highlight>
                <a:latin typeface="Roboto"/>
                <a:ea typeface="Roboto"/>
                <a:cs typeface="Roboto"/>
                <a:sym typeface="Roboto"/>
              </a:rPr>
              <a:t>Model optimization using K-means clustering enhances the performance and interpretability of machine learning models, making them more effective in various applications.</a:t>
            </a:r>
            <a:endParaRPr sz="1700">
              <a:solidFill>
                <a:srgbClr val="ECECEC"/>
              </a:solidFill>
              <a:highlight>
                <a:srgbClr val="212121"/>
              </a:highlight>
              <a:latin typeface="Roboto"/>
              <a:ea typeface="Roboto"/>
              <a:cs typeface="Roboto"/>
              <a:sym typeface="Roboto"/>
            </a:endParaRPr>
          </a:p>
          <a:p>
            <a:pPr indent="0" lvl="0" marL="0" rtl="0" algn="l">
              <a:spcBef>
                <a:spcPts val="0"/>
              </a:spcBef>
              <a:spcAft>
                <a:spcPts val="0"/>
              </a:spcAft>
              <a:buNone/>
            </a:pPr>
            <a:r>
              <a:t/>
            </a:r>
            <a:endParaRPr sz="1700">
              <a:solidFill>
                <a:srgbClr val="ECECEC"/>
              </a:solidFill>
              <a:highlight>
                <a:srgbClr val="212121"/>
              </a:highlight>
              <a:latin typeface="Roboto"/>
              <a:ea typeface="Roboto"/>
              <a:cs typeface="Roboto"/>
              <a:sym typeface="Roboto"/>
            </a:endParaRPr>
          </a:p>
          <a:p>
            <a:pPr indent="0" lvl="0" marL="0" rtl="0" algn="l">
              <a:spcBef>
                <a:spcPts val="0"/>
              </a:spcBef>
              <a:spcAft>
                <a:spcPts val="0"/>
              </a:spcAft>
              <a:buNone/>
            </a:pPr>
            <a:r>
              <a:rPr lang="en" sz="1700">
                <a:solidFill>
                  <a:srgbClr val="ECECEC"/>
                </a:solidFill>
                <a:highlight>
                  <a:srgbClr val="212121"/>
                </a:highlight>
                <a:latin typeface="Roboto"/>
                <a:ea typeface="Roboto"/>
                <a:cs typeface="Roboto"/>
                <a:sym typeface="Roboto"/>
              </a:rPr>
              <a:t>-Best value for K is 4</a:t>
            </a:r>
            <a:endParaRPr sz="1700">
              <a:solidFill>
                <a:srgbClr val="ECECEC"/>
              </a:solidFill>
              <a:highlight>
                <a:srgbClr val="212121"/>
              </a:highlight>
              <a:latin typeface="Roboto"/>
              <a:ea typeface="Roboto"/>
              <a:cs typeface="Roboto"/>
              <a:sym typeface="Roboto"/>
            </a:endParaRPr>
          </a:p>
          <a:p>
            <a:pPr indent="0" lvl="0" marL="0" rtl="0" algn="l">
              <a:spcBef>
                <a:spcPts val="0"/>
              </a:spcBef>
              <a:spcAft>
                <a:spcPts val="0"/>
              </a:spcAft>
              <a:buNone/>
            </a:pPr>
            <a:r>
              <a:t/>
            </a:r>
            <a:endParaRPr sz="1700">
              <a:solidFill>
                <a:srgbClr val="ECECEC"/>
              </a:solidFill>
              <a:highlight>
                <a:srgbClr val="212121"/>
              </a:highlight>
              <a:latin typeface="Roboto"/>
              <a:ea typeface="Roboto"/>
              <a:cs typeface="Roboto"/>
              <a:sym typeface="Roboto"/>
            </a:endParaRPr>
          </a:p>
          <a:p>
            <a:pPr indent="0" lvl="0" marL="0" rtl="0" algn="l">
              <a:spcBef>
                <a:spcPts val="0"/>
              </a:spcBef>
              <a:spcAft>
                <a:spcPts val="0"/>
              </a:spcAft>
              <a:buNone/>
            </a:pPr>
            <a:r>
              <a:t/>
            </a:r>
            <a:endParaRPr sz="1700">
              <a:solidFill>
                <a:srgbClr val="ECECEC"/>
              </a:solidFill>
              <a:highlight>
                <a:srgbClr val="21212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E6EDF3"/>
                </a:solidFill>
                <a:highlight>
                  <a:srgbClr val="0D1117"/>
                </a:highlight>
                <a:latin typeface="Arial"/>
                <a:ea typeface="Arial"/>
                <a:cs typeface="Arial"/>
                <a:sym typeface="Arial"/>
              </a:rPr>
              <a:t>The objective is to construct a movie recommendation system that predicts movies to watch based on viewers' history. The movie recommend system will notice a movie based on past viewing history, and select a movie with a high correlation, high rating and high rating count. A movie with a high correlation, high rating and high rating count is predicted a good movie to watch. The movie recommends type is content-based filtering and it suggests similar items based on a particular item. This system uses item metadata, such as genre, ratings, director, description, actors, etc. for movies, to make these recommendations. The general idea behind this recommender system is that if a person likes a particular item, he or she will also like an item that is similar to it.</a:t>
            </a:r>
            <a:endParaRPr sz="1600"/>
          </a:p>
        </p:txBody>
      </p:sp>
      <p:sp>
        <p:nvSpPr>
          <p:cNvPr id="175" name="Google Shape;175;p19"/>
          <p:cNvSpPr/>
          <p:nvPr/>
        </p:nvSpPr>
        <p:spPr>
          <a:xfrm>
            <a:off x="1510050" y="238050"/>
            <a:ext cx="6123896" cy="10588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Conclusion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p:nvPr/>
        </p:nvSpPr>
        <p:spPr>
          <a:xfrm>
            <a:off x="496107" y="1962150"/>
            <a:ext cx="8151528" cy="121892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Questions ?</a:t>
            </a: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