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Glacial Indifference" charset="1" panose="00000000000000000000"/>
      <p:regular r:id="rId24"/>
    </p:embeddedFont>
    <p:embeddedFont>
      <p:font typeface="Glacial Indifference Bold" charset="1" panose="00000800000000000000"/>
      <p:regular r:id="rId25"/>
    </p:embeddedFont>
    <p:embeddedFont>
      <p:font typeface="Canva Sans" charset="1" panose="020B05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6982806">
            <a:off x="720300" y="6421716"/>
            <a:ext cx="8842272" cy="11861584"/>
          </a:xfrm>
          <a:custGeom>
            <a:avLst/>
            <a:gdLst/>
            <a:ahLst/>
            <a:cxnLst/>
            <a:rect r="r" b="b" t="t" l="l"/>
            <a:pathLst>
              <a:path h="11861584" w="8842272">
                <a:moveTo>
                  <a:pt x="0" y="0"/>
                </a:moveTo>
                <a:lnTo>
                  <a:pt x="8842272" y="0"/>
                </a:lnTo>
                <a:lnTo>
                  <a:pt x="8842272" y="11861584"/>
                </a:lnTo>
                <a:lnTo>
                  <a:pt x="0" y="11861584"/>
                </a:lnTo>
                <a:lnTo>
                  <a:pt x="0" y="0"/>
                </a:lnTo>
                <a:close/>
              </a:path>
            </a:pathLst>
          </a:custGeom>
          <a:blipFill>
            <a:blip r:embed="rId2">
              <a:alphaModFix amt="65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6501204">
            <a:off x="11046831" y="-5088864"/>
            <a:ext cx="8807178" cy="11814508"/>
          </a:xfrm>
          <a:custGeom>
            <a:avLst/>
            <a:gdLst/>
            <a:ahLst/>
            <a:cxnLst/>
            <a:rect r="r" b="b" t="t" l="l"/>
            <a:pathLst>
              <a:path h="11814508" w="8807178">
                <a:moveTo>
                  <a:pt x="0" y="0"/>
                </a:moveTo>
                <a:lnTo>
                  <a:pt x="8807178" y="0"/>
                </a:lnTo>
                <a:lnTo>
                  <a:pt x="8807178" y="11814507"/>
                </a:lnTo>
                <a:lnTo>
                  <a:pt x="0" y="11814507"/>
                </a:lnTo>
                <a:lnTo>
                  <a:pt x="0" y="0"/>
                </a:lnTo>
                <a:close/>
              </a:path>
            </a:pathLst>
          </a:custGeom>
          <a:blipFill>
            <a:blip r:embed="rId2">
              <a:alphaModFix amt="65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10571821">
            <a:off x="10628437" y="8363453"/>
            <a:ext cx="5947318" cy="7978109"/>
          </a:xfrm>
          <a:custGeom>
            <a:avLst/>
            <a:gdLst/>
            <a:ahLst/>
            <a:cxnLst/>
            <a:rect r="r" b="b" t="t" l="l"/>
            <a:pathLst>
              <a:path h="7978109" w="5947318">
                <a:moveTo>
                  <a:pt x="0" y="0"/>
                </a:moveTo>
                <a:lnTo>
                  <a:pt x="5947318" y="0"/>
                </a:lnTo>
                <a:lnTo>
                  <a:pt x="5947318" y="7978110"/>
                </a:lnTo>
                <a:lnTo>
                  <a:pt x="0" y="79781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5114765">
            <a:off x="11561828" y="5146485"/>
            <a:ext cx="8542938" cy="7393525"/>
          </a:xfrm>
          <a:custGeom>
            <a:avLst/>
            <a:gdLst/>
            <a:ahLst/>
            <a:cxnLst/>
            <a:rect r="r" b="b" t="t" l="l"/>
            <a:pathLst>
              <a:path h="7393525" w="8542938">
                <a:moveTo>
                  <a:pt x="0" y="0"/>
                </a:moveTo>
                <a:lnTo>
                  <a:pt x="8542938" y="0"/>
                </a:lnTo>
                <a:lnTo>
                  <a:pt x="8542938" y="7393525"/>
                </a:lnTo>
                <a:lnTo>
                  <a:pt x="0" y="73935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5058328">
            <a:off x="13255544" y="-4131370"/>
            <a:ext cx="7156478" cy="6935278"/>
          </a:xfrm>
          <a:custGeom>
            <a:avLst/>
            <a:gdLst/>
            <a:ahLst/>
            <a:cxnLst/>
            <a:rect r="r" b="b" t="t" l="l"/>
            <a:pathLst>
              <a:path h="6935278" w="7156478">
                <a:moveTo>
                  <a:pt x="0" y="0"/>
                </a:moveTo>
                <a:lnTo>
                  <a:pt x="7156479" y="0"/>
                </a:lnTo>
                <a:lnTo>
                  <a:pt x="7156479" y="6935279"/>
                </a:lnTo>
                <a:lnTo>
                  <a:pt x="0" y="69352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3318101">
            <a:off x="-3880130" y="6803731"/>
            <a:ext cx="10117864" cy="10062676"/>
          </a:xfrm>
          <a:custGeom>
            <a:avLst/>
            <a:gdLst/>
            <a:ahLst/>
            <a:cxnLst/>
            <a:rect r="r" b="b" t="t" l="l"/>
            <a:pathLst>
              <a:path h="10062676" w="10117864">
                <a:moveTo>
                  <a:pt x="0" y="0"/>
                </a:moveTo>
                <a:lnTo>
                  <a:pt x="10117864" y="0"/>
                </a:lnTo>
                <a:lnTo>
                  <a:pt x="10117864" y="10062675"/>
                </a:lnTo>
                <a:lnTo>
                  <a:pt x="0" y="1006267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6800871">
            <a:off x="-1846725" y="-2878373"/>
            <a:ext cx="8542938" cy="7393525"/>
          </a:xfrm>
          <a:custGeom>
            <a:avLst/>
            <a:gdLst/>
            <a:ahLst/>
            <a:cxnLst/>
            <a:rect r="r" b="b" t="t" l="l"/>
            <a:pathLst>
              <a:path h="7393525" w="8542938">
                <a:moveTo>
                  <a:pt x="0" y="0"/>
                </a:moveTo>
                <a:lnTo>
                  <a:pt x="8542938" y="0"/>
                </a:lnTo>
                <a:lnTo>
                  <a:pt x="8542938" y="7393525"/>
                </a:lnTo>
                <a:lnTo>
                  <a:pt x="0" y="73935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9" id="9"/>
          <p:cNvSpPr txBox="true"/>
          <p:nvPr/>
        </p:nvSpPr>
        <p:spPr>
          <a:xfrm rot="0">
            <a:off x="4792658" y="6374086"/>
            <a:ext cx="8005127" cy="598565"/>
          </a:xfrm>
          <a:prstGeom prst="rect">
            <a:avLst/>
          </a:prstGeom>
        </p:spPr>
        <p:txBody>
          <a:bodyPr anchor="t" rtlCol="false" tIns="0" lIns="0" bIns="0" rIns="0">
            <a:spAutoFit/>
          </a:bodyPr>
          <a:lstStyle/>
          <a:p>
            <a:pPr algn="ctr" marL="0" indent="0" lvl="0">
              <a:lnSpc>
                <a:spcPts val="4808"/>
              </a:lnSpc>
              <a:spcBef>
                <a:spcPct val="0"/>
              </a:spcBef>
            </a:pPr>
            <a:r>
              <a:rPr lang="en-US" sz="3434" spc="75">
                <a:solidFill>
                  <a:srgbClr val="152540"/>
                </a:solidFill>
                <a:latin typeface="Glacial Indifference"/>
                <a:ea typeface="Glacial Indifference"/>
                <a:cs typeface="Glacial Indifference"/>
                <a:sym typeface="Glacial Indifference"/>
              </a:rPr>
              <a:t>Dhruv Sakhrani 8-1023-30</a:t>
            </a:r>
          </a:p>
        </p:txBody>
      </p:sp>
      <p:sp>
        <p:nvSpPr>
          <p:cNvPr name="TextBox 10" id="10"/>
          <p:cNvSpPr txBox="true"/>
          <p:nvPr/>
        </p:nvSpPr>
        <p:spPr>
          <a:xfrm rot="0">
            <a:off x="3770774" y="4409356"/>
            <a:ext cx="12424349" cy="2040929"/>
          </a:xfrm>
          <a:prstGeom prst="rect">
            <a:avLst/>
          </a:prstGeom>
        </p:spPr>
        <p:txBody>
          <a:bodyPr anchor="t" rtlCol="false" tIns="0" lIns="0" bIns="0" rIns="0">
            <a:spAutoFit/>
          </a:bodyPr>
          <a:lstStyle/>
          <a:p>
            <a:pPr algn="ctr">
              <a:lnSpc>
                <a:spcPts val="16657"/>
              </a:lnSpc>
            </a:pPr>
            <a:r>
              <a:rPr lang="en-US" b="true" sz="11898" spc="1118">
                <a:solidFill>
                  <a:srgbClr val="152540"/>
                </a:solidFill>
                <a:latin typeface="Glacial Indifference Bold"/>
                <a:ea typeface="Glacial Indifference Bold"/>
                <a:cs typeface="Glacial Indifference Bold"/>
                <a:sym typeface="Glacial Indifference Bold"/>
              </a:rPr>
              <a:t>PROBABILIDAD </a:t>
            </a:r>
          </a:p>
        </p:txBody>
      </p:sp>
      <p:sp>
        <p:nvSpPr>
          <p:cNvPr name="TextBox 11" id="11"/>
          <p:cNvSpPr txBox="true"/>
          <p:nvPr/>
        </p:nvSpPr>
        <p:spPr>
          <a:xfrm rot="0">
            <a:off x="5490215" y="3551364"/>
            <a:ext cx="7307570" cy="1086593"/>
          </a:xfrm>
          <a:prstGeom prst="rect">
            <a:avLst/>
          </a:prstGeom>
        </p:spPr>
        <p:txBody>
          <a:bodyPr anchor="t" rtlCol="false" tIns="0" lIns="0" bIns="0" rIns="0">
            <a:spAutoFit/>
          </a:bodyPr>
          <a:lstStyle/>
          <a:p>
            <a:pPr algn="ctr" marL="0" indent="0" lvl="0">
              <a:lnSpc>
                <a:spcPts val="8884"/>
              </a:lnSpc>
              <a:spcBef>
                <a:spcPct val="0"/>
              </a:spcBef>
            </a:pPr>
            <a:r>
              <a:rPr lang="en-US" sz="6345" spc="596">
                <a:solidFill>
                  <a:srgbClr val="152540"/>
                </a:solidFill>
                <a:latin typeface="Glacial Indifference"/>
                <a:ea typeface="Glacial Indifference"/>
                <a:cs typeface="Glacial Indifference"/>
                <a:sym typeface="Glacial Indifference"/>
              </a:rPr>
              <a:t>PROYECTO DE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106947" y="2554138"/>
            <a:ext cx="5141050" cy="7075949"/>
            <a:chOff x="0" y="0"/>
            <a:chExt cx="812800" cy="1118707"/>
          </a:xfrm>
        </p:grpSpPr>
        <p:sp>
          <p:nvSpPr>
            <p:cNvPr name="Freeform 3" id="3"/>
            <p:cNvSpPr/>
            <p:nvPr/>
          </p:nvSpPr>
          <p:spPr>
            <a:xfrm flipH="false" flipV="false" rot="0">
              <a:off x="0" y="0"/>
              <a:ext cx="812800" cy="1118707"/>
            </a:xfrm>
            <a:custGeom>
              <a:avLst/>
              <a:gdLst/>
              <a:ahLst/>
              <a:cxnLst/>
              <a:rect r="r" b="b" t="t" l="l"/>
              <a:pathLst>
                <a:path h="1118707" w="812800">
                  <a:moveTo>
                    <a:pt x="39153" y="0"/>
                  </a:moveTo>
                  <a:lnTo>
                    <a:pt x="773647" y="0"/>
                  </a:lnTo>
                  <a:cubicBezTo>
                    <a:pt x="784031" y="0"/>
                    <a:pt x="793990" y="4125"/>
                    <a:pt x="801332" y="11468"/>
                  </a:cubicBezTo>
                  <a:cubicBezTo>
                    <a:pt x="808675" y="18810"/>
                    <a:pt x="812800" y="28769"/>
                    <a:pt x="812800" y="39153"/>
                  </a:cubicBezTo>
                  <a:lnTo>
                    <a:pt x="812800" y="1079554"/>
                  </a:lnTo>
                  <a:cubicBezTo>
                    <a:pt x="812800" y="1089938"/>
                    <a:pt x="808675" y="1099897"/>
                    <a:pt x="801332" y="1107240"/>
                  </a:cubicBezTo>
                  <a:cubicBezTo>
                    <a:pt x="793990" y="1114582"/>
                    <a:pt x="784031" y="1118707"/>
                    <a:pt x="773647" y="1118707"/>
                  </a:cubicBezTo>
                  <a:lnTo>
                    <a:pt x="39153" y="1118707"/>
                  </a:lnTo>
                  <a:cubicBezTo>
                    <a:pt x="28769" y="1118707"/>
                    <a:pt x="18810" y="1114582"/>
                    <a:pt x="11468" y="1107240"/>
                  </a:cubicBezTo>
                  <a:cubicBezTo>
                    <a:pt x="4125" y="1099897"/>
                    <a:pt x="0" y="1089938"/>
                    <a:pt x="0" y="1079554"/>
                  </a:cubicBezTo>
                  <a:lnTo>
                    <a:pt x="0" y="39153"/>
                  </a:lnTo>
                  <a:cubicBezTo>
                    <a:pt x="0" y="28769"/>
                    <a:pt x="4125" y="18810"/>
                    <a:pt x="11468" y="11468"/>
                  </a:cubicBezTo>
                  <a:cubicBezTo>
                    <a:pt x="18810" y="4125"/>
                    <a:pt x="28769" y="0"/>
                    <a:pt x="39153" y="0"/>
                  </a:cubicBezTo>
                  <a:close/>
                </a:path>
              </a:pathLst>
            </a:custGeom>
            <a:solidFill>
              <a:srgbClr val="EDE8E4"/>
            </a:solidFill>
          </p:spPr>
        </p:sp>
        <p:sp>
          <p:nvSpPr>
            <p:cNvPr name="TextBox 4" id="4"/>
            <p:cNvSpPr txBox="true"/>
            <p:nvPr/>
          </p:nvSpPr>
          <p:spPr>
            <a:xfrm>
              <a:off x="0" y="9525"/>
              <a:ext cx="812800" cy="1109182"/>
            </a:xfrm>
            <a:prstGeom prst="rect">
              <a:avLst/>
            </a:prstGeom>
          </p:spPr>
          <p:txBody>
            <a:bodyPr anchor="ctr" rtlCol="false" tIns="50800" lIns="50800" bIns="50800" rIns="50800"/>
            <a:lstStyle/>
            <a:p>
              <a:pPr algn="ctr">
                <a:lnSpc>
                  <a:spcPts val="2121"/>
                </a:lnSpc>
              </a:pPr>
            </a:p>
          </p:txBody>
        </p:sp>
      </p:grpSp>
      <p:grpSp>
        <p:nvGrpSpPr>
          <p:cNvPr name="Group 5" id="5"/>
          <p:cNvGrpSpPr/>
          <p:nvPr/>
        </p:nvGrpSpPr>
        <p:grpSpPr>
          <a:xfrm rot="0">
            <a:off x="6575103" y="2554138"/>
            <a:ext cx="5141050" cy="7075949"/>
            <a:chOff x="0" y="0"/>
            <a:chExt cx="812800" cy="1118707"/>
          </a:xfrm>
        </p:grpSpPr>
        <p:sp>
          <p:nvSpPr>
            <p:cNvPr name="Freeform 6" id="6"/>
            <p:cNvSpPr/>
            <p:nvPr/>
          </p:nvSpPr>
          <p:spPr>
            <a:xfrm flipH="false" flipV="false" rot="0">
              <a:off x="0" y="0"/>
              <a:ext cx="812800" cy="1118707"/>
            </a:xfrm>
            <a:custGeom>
              <a:avLst/>
              <a:gdLst/>
              <a:ahLst/>
              <a:cxnLst/>
              <a:rect r="r" b="b" t="t" l="l"/>
              <a:pathLst>
                <a:path h="1118707" w="812800">
                  <a:moveTo>
                    <a:pt x="39153" y="0"/>
                  </a:moveTo>
                  <a:lnTo>
                    <a:pt x="773647" y="0"/>
                  </a:lnTo>
                  <a:cubicBezTo>
                    <a:pt x="784031" y="0"/>
                    <a:pt x="793990" y="4125"/>
                    <a:pt x="801332" y="11468"/>
                  </a:cubicBezTo>
                  <a:cubicBezTo>
                    <a:pt x="808675" y="18810"/>
                    <a:pt x="812800" y="28769"/>
                    <a:pt x="812800" y="39153"/>
                  </a:cubicBezTo>
                  <a:lnTo>
                    <a:pt x="812800" y="1079554"/>
                  </a:lnTo>
                  <a:cubicBezTo>
                    <a:pt x="812800" y="1089938"/>
                    <a:pt x="808675" y="1099897"/>
                    <a:pt x="801332" y="1107240"/>
                  </a:cubicBezTo>
                  <a:cubicBezTo>
                    <a:pt x="793990" y="1114582"/>
                    <a:pt x="784031" y="1118707"/>
                    <a:pt x="773647" y="1118707"/>
                  </a:cubicBezTo>
                  <a:lnTo>
                    <a:pt x="39153" y="1118707"/>
                  </a:lnTo>
                  <a:cubicBezTo>
                    <a:pt x="28769" y="1118707"/>
                    <a:pt x="18810" y="1114582"/>
                    <a:pt x="11468" y="1107240"/>
                  </a:cubicBezTo>
                  <a:cubicBezTo>
                    <a:pt x="4125" y="1099897"/>
                    <a:pt x="0" y="1089938"/>
                    <a:pt x="0" y="1079554"/>
                  </a:cubicBezTo>
                  <a:lnTo>
                    <a:pt x="0" y="39153"/>
                  </a:lnTo>
                  <a:cubicBezTo>
                    <a:pt x="0" y="28769"/>
                    <a:pt x="4125" y="18810"/>
                    <a:pt x="11468" y="11468"/>
                  </a:cubicBezTo>
                  <a:cubicBezTo>
                    <a:pt x="18810" y="4125"/>
                    <a:pt x="28769" y="0"/>
                    <a:pt x="39153" y="0"/>
                  </a:cubicBezTo>
                  <a:close/>
                </a:path>
              </a:pathLst>
            </a:custGeom>
            <a:solidFill>
              <a:srgbClr val="EDE8E4"/>
            </a:solidFill>
          </p:spPr>
        </p:sp>
        <p:sp>
          <p:nvSpPr>
            <p:cNvPr name="TextBox 7" id="7"/>
            <p:cNvSpPr txBox="true"/>
            <p:nvPr/>
          </p:nvSpPr>
          <p:spPr>
            <a:xfrm>
              <a:off x="0" y="9525"/>
              <a:ext cx="812800" cy="1109182"/>
            </a:xfrm>
            <a:prstGeom prst="rect">
              <a:avLst/>
            </a:prstGeom>
          </p:spPr>
          <p:txBody>
            <a:bodyPr anchor="ctr" rtlCol="false" tIns="50800" lIns="50800" bIns="50800" rIns="50800"/>
            <a:lstStyle/>
            <a:p>
              <a:pPr algn="ctr">
                <a:lnSpc>
                  <a:spcPts val="2121"/>
                </a:lnSpc>
              </a:pPr>
            </a:p>
          </p:txBody>
        </p:sp>
      </p:grpSp>
      <p:grpSp>
        <p:nvGrpSpPr>
          <p:cNvPr name="Group 8" id="8"/>
          <p:cNvGrpSpPr/>
          <p:nvPr/>
        </p:nvGrpSpPr>
        <p:grpSpPr>
          <a:xfrm rot="0">
            <a:off x="12040003" y="2554138"/>
            <a:ext cx="5141050" cy="7075949"/>
            <a:chOff x="0" y="0"/>
            <a:chExt cx="812800" cy="1118707"/>
          </a:xfrm>
        </p:grpSpPr>
        <p:sp>
          <p:nvSpPr>
            <p:cNvPr name="Freeform 9" id="9"/>
            <p:cNvSpPr/>
            <p:nvPr/>
          </p:nvSpPr>
          <p:spPr>
            <a:xfrm flipH="false" flipV="false" rot="0">
              <a:off x="0" y="0"/>
              <a:ext cx="812800" cy="1118707"/>
            </a:xfrm>
            <a:custGeom>
              <a:avLst/>
              <a:gdLst/>
              <a:ahLst/>
              <a:cxnLst/>
              <a:rect r="r" b="b" t="t" l="l"/>
              <a:pathLst>
                <a:path h="1118707" w="812800">
                  <a:moveTo>
                    <a:pt x="39153" y="0"/>
                  </a:moveTo>
                  <a:lnTo>
                    <a:pt x="773647" y="0"/>
                  </a:lnTo>
                  <a:cubicBezTo>
                    <a:pt x="784031" y="0"/>
                    <a:pt x="793990" y="4125"/>
                    <a:pt x="801332" y="11468"/>
                  </a:cubicBezTo>
                  <a:cubicBezTo>
                    <a:pt x="808675" y="18810"/>
                    <a:pt x="812800" y="28769"/>
                    <a:pt x="812800" y="39153"/>
                  </a:cubicBezTo>
                  <a:lnTo>
                    <a:pt x="812800" y="1079554"/>
                  </a:lnTo>
                  <a:cubicBezTo>
                    <a:pt x="812800" y="1089938"/>
                    <a:pt x="808675" y="1099897"/>
                    <a:pt x="801332" y="1107240"/>
                  </a:cubicBezTo>
                  <a:cubicBezTo>
                    <a:pt x="793990" y="1114582"/>
                    <a:pt x="784031" y="1118707"/>
                    <a:pt x="773647" y="1118707"/>
                  </a:cubicBezTo>
                  <a:lnTo>
                    <a:pt x="39153" y="1118707"/>
                  </a:lnTo>
                  <a:cubicBezTo>
                    <a:pt x="28769" y="1118707"/>
                    <a:pt x="18810" y="1114582"/>
                    <a:pt x="11468" y="1107240"/>
                  </a:cubicBezTo>
                  <a:cubicBezTo>
                    <a:pt x="4125" y="1099897"/>
                    <a:pt x="0" y="1089938"/>
                    <a:pt x="0" y="1079554"/>
                  </a:cubicBezTo>
                  <a:lnTo>
                    <a:pt x="0" y="39153"/>
                  </a:lnTo>
                  <a:cubicBezTo>
                    <a:pt x="0" y="28769"/>
                    <a:pt x="4125" y="18810"/>
                    <a:pt x="11468" y="11468"/>
                  </a:cubicBezTo>
                  <a:cubicBezTo>
                    <a:pt x="18810" y="4125"/>
                    <a:pt x="28769" y="0"/>
                    <a:pt x="39153" y="0"/>
                  </a:cubicBezTo>
                  <a:close/>
                </a:path>
              </a:pathLst>
            </a:custGeom>
            <a:solidFill>
              <a:srgbClr val="EDE8E4"/>
            </a:solidFill>
          </p:spPr>
        </p:sp>
        <p:sp>
          <p:nvSpPr>
            <p:cNvPr name="TextBox 10" id="10"/>
            <p:cNvSpPr txBox="true"/>
            <p:nvPr/>
          </p:nvSpPr>
          <p:spPr>
            <a:xfrm>
              <a:off x="0" y="9525"/>
              <a:ext cx="812800" cy="1109182"/>
            </a:xfrm>
            <a:prstGeom prst="rect">
              <a:avLst/>
            </a:prstGeom>
          </p:spPr>
          <p:txBody>
            <a:bodyPr anchor="ctr" rtlCol="false" tIns="50800" lIns="50800" bIns="50800" rIns="50800"/>
            <a:lstStyle/>
            <a:p>
              <a:pPr algn="ctr">
                <a:lnSpc>
                  <a:spcPts val="2121"/>
                </a:lnSpc>
              </a:pPr>
            </a:p>
          </p:txBody>
        </p:sp>
      </p:grpSp>
      <p:sp>
        <p:nvSpPr>
          <p:cNvPr name="TextBox 11" id="11"/>
          <p:cNvSpPr txBox="true"/>
          <p:nvPr/>
        </p:nvSpPr>
        <p:spPr>
          <a:xfrm rot="0">
            <a:off x="2933317" y="-142875"/>
            <a:ext cx="13216850" cy="1252164"/>
          </a:xfrm>
          <a:prstGeom prst="rect">
            <a:avLst/>
          </a:prstGeom>
        </p:spPr>
        <p:txBody>
          <a:bodyPr anchor="t" rtlCol="false" tIns="0" lIns="0" bIns="0" rIns="0">
            <a:spAutoFit/>
          </a:bodyPr>
          <a:lstStyle/>
          <a:p>
            <a:pPr algn="ctr">
              <a:lnSpc>
                <a:spcPts val="10258"/>
              </a:lnSpc>
            </a:pPr>
            <a:r>
              <a:rPr lang="en-US" b="true" sz="7327" spc="688">
                <a:solidFill>
                  <a:srgbClr val="EDE8E4"/>
                </a:solidFill>
                <a:latin typeface="Glacial Indifference Bold"/>
                <a:ea typeface="Glacial Indifference Bold"/>
                <a:cs typeface="Glacial Indifference Bold"/>
                <a:sym typeface="Glacial Indifference Bold"/>
              </a:rPr>
              <a:t>JOSIP DE LORA 8-1028-836</a:t>
            </a:r>
          </a:p>
        </p:txBody>
      </p:sp>
      <p:sp>
        <p:nvSpPr>
          <p:cNvPr name="TextBox 12" id="12"/>
          <p:cNvSpPr txBox="true"/>
          <p:nvPr/>
        </p:nvSpPr>
        <p:spPr>
          <a:xfrm rot="0">
            <a:off x="1485110" y="3026707"/>
            <a:ext cx="4384724" cy="673498"/>
          </a:xfrm>
          <a:prstGeom prst="rect">
            <a:avLst/>
          </a:prstGeom>
        </p:spPr>
        <p:txBody>
          <a:bodyPr anchor="t" rtlCol="false" tIns="0" lIns="0" bIns="0" rIns="0">
            <a:spAutoFit/>
          </a:bodyPr>
          <a:lstStyle/>
          <a:p>
            <a:pPr algn="ctr">
              <a:lnSpc>
                <a:spcPts val="5403"/>
              </a:lnSpc>
            </a:pPr>
            <a:r>
              <a:rPr lang="en-US" b="true" sz="3859" spc="38">
                <a:solidFill>
                  <a:srgbClr val="253754"/>
                </a:solidFill>
                <a:latin typeface="Glacial Indifference Bold"/>
                <a:ea typeface="Glacial Indifference Bold"/>
                <a:cs typeface="Glacial Indifference Bold"/>
                <a:sym typeface="Glacial Indifference Bold"/>
              </a:rPr>
              <a:t>Motivación</a:t>
            </a:r>
          </a:p>
        </p:txBody>
      </p:sp>
      <p:sp>
        <p:nvSpPr>
          <p:cNvPr name="TextBox 13" id="13"/>
          <p:cNvSpPr txBox="true"/>
          <p:nvPr/>
        </p:nvSpPr>
        <p:spPr>
          <a:xfrm rot="0">
            <a:off x="6953266" y="3026707"/>
            <a:ext cx="4384724" cy="673498"/>
          </a:xfrm>
          <a:prstGeom prst="rect">
            <a:avLst/>
          </a:prstGeom>
        </p:spPr>
        <p:txBody>
          <a:bodyPr anchor="t" rtlCol="false" tIns="0" lIns="0" bIns="0" rIns="0">
            <a:spAutoFit/>
          </a:bodyPr>
          <a:lstStyle/>
          <a:p>
            <a:pPr algn="ctr">
              <a:lnSpc>
                <a:spcPts val="5403"/>
              </a:lnSpc>
            </a:pPr>
            <a:r>
              <a:rPr lang="en-US" b="true" sz="3859" spc="38">
                <a:solidFill>
                  <a:srgbClr val="253754"/>
                </a:solidFill>
                <a:latin typeface="Glacial Indifference Bold"/>
                <a:ea typeface="Glacial Indifference Bold"/>
                <a:cs typeface="Glacial Indifference Bold"/>
                <a:sym typeface="Glacial Indifference Bold"/>
              </a:rPr>
              <a:t>Selección de Data</a:t>
            </a:r>
          </a:p>
        </p:txBody>
      </p:sp>
      <p:sp>
        <p:nvSpPr>
          <p:cNvPr name="TextBox 14" id="14"/>
          <p:cNvSpPr txBox="true"/>
          <p:nvPr/>
        </p:nvSpPr>
        <p:spPr>
          <a:xfrm rot="0">
            <a:off x="12335278" y="2690792"/>
            <a:ext cx="4762887" cy="1359298"/>
          </a:xfrm>
          <a:prstGeom prst="rect">
            <a:avLst/>
          </a:prstGeom>
        </p:spPr>
        <p:txBody>
          <a:bodyPr anchor="t" rtlCol="false" tIns="0" lIns="0" bIns="0" rIns="0">
            <a:spAutoFit/>
          </a:bodyPr>
          <a:lstStyle/>
          <a:p>
            <a:pPr algn="ctr">
              <a:lnSpc>
                <a:spcPts val="5403"/>
              </a:lnSpc>
            </a:pPr>
            <a:r>
              <a:rPr lang="en-US" b="true" sz="3859" spc="38">
                <a:solidFill>
                  <a:srgbClr val="253754"/>
                </a:solidFill>
                <a:latin typeface="Glacial Indifference Bold"/>
                <a:ea typeface="Glacial Indifference Bold"/>
                <a:cs typeface="Glacial Indifference Bold"/>
                <a:sym typeface="Glacial Indifference Bold"/>
              </a:rPr>
              <a:t>Pasos para los Análisis </a:t>
            </a:r>
          </a:p>
        </p:txBody>
      </p:sp>
      <p:sp>
        <p:nvSpPr>
          <p:cNvPr name="TextBox 15" id="15"/>
          <p:cNvSpPr txBox="true"/>
          <p:nvPr/>
        </p:nvSpPr>
        <p:spPr>
          <a:xfrm rot="0">
            <a:off x="2673248" y="1370087"/>
            <a:ext cx="2008447" cy="1983650"/>
          </a:xfrm>
          <a:prstGeom prst="rect">
            <a:avLst/>
          </a:prstGeom>
        </p:spPr>
        <p:txBody>
          <a:bodyPr anchor="t" rtlCol="false" tIns="0" lIns="0" bIns="0" rIns="0">
            <a:spAutoFit/>
          </a:bodyPr>
          <a:lstStyle/>
          <a:p>
            <a:pPr algn="ctr">
              <a:lnSpc>
                <a:spcPts val="16139"/>
              </a:lnSpc>
            </a:pPr>
            <a:r>
              <a:rPr lang="en-US" b="true" sz="11528" spc="1083">
                <a:solidFill>
                  <a:srgbClr val="D89C6C"/>
                </a:solidFill>
                <a:latin typeface="Glacial Indifference Bold"/>
                <a:ea typeface="Glacial Indifference Bold"/>
                <a:cs typeface="Glacial Indifference Bold"/>
                <a:sym typeface="Glacial Indifference Bold"/>
              </a:rPr>
              <a:t>01</a:t>
            </a:r>
          </a:p>
        </p:txBody>
      </p:sp>
      <p:sp>
        <p:nvSpPr>
          <p:cNvPr name="TextBox 16" id="16"/>
          <p:cNvSpPr txBox="true"/>
          <p:nvPr/>
        </p:nvSpPr>
        <p:spPr>
          <a:xfrm rot="0">
            <a:off x="8141405" y="1370087"/>
            <a:ext cx="2008447" cy="1983650"/>
          </a:xfrm>
          <a:prstGeom prst="rect">
            <a:avLst/>
          </a:prstGeom>
        </p:spPr>
        <p:txBody>
          <a:bodyPr anchor="t" rtlCol="false" tIns="0" lIns="0" bIns="0" rIns="0">
            <a:spAutoFit/>
          </a:bodyPr>
          <a:lstStyle/>
          <a:p>
            <a:pPr algn="ctr">
              <a:lnSpc>
                <a:spcPts val="16139"/>
              </a:lnSpc>
            </a:pPr>
            <a:r>
              <a:rPr lang="en-US" b="true" sz="11528" spc="1083">
                <a:solidFill>
                  <a:srgbClr val="D89C6C"/>
                </a:solidFill>
                <a:latin typeface="Glacial Indifference Bold"/>
                <a:ea typeface="Glacial Indifference Bold"/>
                <a:cs typeface="Glacial Indifference Bold"/>
                <a:sym typeface="Glacial Indifference Bold"/>
              </a:rPr>
              <a:t>02</a:t>
            </a:r>
          </a:p>
        </p:txBody>
      </p:sp>
      <p:sp>
        <p:nvSpPr>
          <p:cNvPr name="TextBox 17" id="17"/>
          <p:cNvSpPr txBox="true"/>
          <p:nvPr/>
        </p:nvSpPr>
        <p:spPr>
          <a:xfrm rot="0">
            <a:off x="13606305" y="1370087"/>
            <a:ext cx="2008447" cy="1983650"/>
          </a:xfrm>
          <a:prstGeom prst="rect">
            <a:avLst/>
          </a:prstGeom>
        </p:spPr>
        <p:txBody>
          <a:bodyPr anchor="t" rtlCol="false" tIns="0" lIns="0" bIns="0" rIns="0">
            <a:spAutoFit/>
          </a:bodyPr>
          <a:lstStyle/>
          <a:p>
            <a:pPr algn="ctr">
              <a:lnSpc>
                <a:spcPts val="16139"/>
              </a:lnSpc>
            </a:pPr>
            <a:r>
              <a:rPr lang="en-US" b="true" sz="11528" spc="1083">
                <a:solidFill>
                  <a:srgbClr val="D89C6C"/>
                </a:solidFill>
                <a:latin typeface="Glacial Indifference Bold"/>
                <a:ea typeface="Glacial Indifference Bold"/>
                <a:cs typeface="Glacial Indifference Bold"/>
                <a:sym typeface="Glacial Indifference Bold"/>
              </a:rPr>
              <a:t>03</a:t>
            </a:r>
          </a:p>
        </p:txBody>
      </p:sp>
      <p:sp>
        <p:nvSpPr>
          <p:cNvPr name="TextBox 18" id="18"/>
          <p:cNvSpPr txBox="true"/>
          <p:nvPr/>
        </p:nvSpPr>
        <p:spPr>
          <a:xfrm rot="0">
            <a:off x="1395766" y="4164571"/>
            <a:ext cx="4647964" cy="4656984"/>
          </a:xfrm>
          <a:prstGeom prst="rect">
            <a:avLst/>
          </a:prstGeom>
        </p:spPr>
        <p:txBody>
          <a:bodyPr anchor="t" rtlCol="false" tIns="0" lIns="0" bIns="0" rIns="0">
            <a:spAutoFit/>
          </a:bodyPr>
          <a:lstStyle/>
          <a:p>
            <a:pPr algn="just">
              <a:lnSpc>
                <a:spcPts val="3715"/>
              </a:lnSpc>
            </a:pPr>
            <a:r>
              <a:rPr lang="en-US" sz="2654" spc="58">
                <a:solidFill>
                  <a:srgbClr val="152540"/>
                </a:solidFill>
                <a:latin typeface="Glacial Indifference"/>
                <a:ea typeface="Glacial Indifference"/>
                <a:cs typeface="Glacial Indifference"/>
                <a:sym typeface="Glacial Indifference"/>
              </a:rPr>
              <a:t>M</a:t>
            </a:r>
            <a:r>
              <a:rPr lang="en-US" sz="2654" spc="58" strike="noStrike" u="none">
                <a:solidFill>
                  <a:srgbClr val="152540"/>
                </a:solidFill>
                <a:latin typeface="Glacial Indifference"/>
                <a:ea typeface="Glacial Indifference"/>
                <a:cs typeface="Glacial Indifference"/>
                <a:sym typeface="Glacial Indifference"/>
              </a:rPr>
              <a:t>e interesó usar una base de datos con información sobre obesidad y hábitos relacionados porque es una condición cada vez más común en las personas y en lo personal he visto cómo los hábitos alimenticios y el estilo de vida afectan la salud de personas cercanas a mí.</a:t>
            </a:r>
          </a:p>
        </p:txBody>
      </p:sp>
      <p:sp>
        <p:nvSpPr>
          <p:cNvPr name="TextBox 19" id="19"/>
          <p:cNvSpPr txBox="true"/>
          <p:nvPr/>
        </p:nvSpPr>
        <p:spPr>
          <a:xfrm rot="0">
            <a:off x="6863922" y="4164571"/>
            <a:ext cx="4563411" cy="4562960"/>
          </a:xfrm>
          <a:prstGeom prst="rect">
            <a:avLst/>
          </a:prstGeom>
        </p:spPr>
        <p:txBody>
          <a:bodyPr anchor="t" rtlCol="false" tIns="0" lIns="0" bIns="0" rIns="0">
            <a:spAutoFit/>
          </a:bodyPr>
          <a:lstStyle/>
          <a:p>
            <a:pPr algn="just">
              <a:lnSpc>
                <a:spcPts val="3648"/>
              </a:lnSpc>
            </a:pPr>
            <a:r>
              <a:rPr lang="en-US" sz="2605" spc="57">
                <a:solidFill>
                  <a:srgbClr val="152540"/>
                </a:solidFill>
                <a:latin typeface="Glacial Indifference"/>
                <a:ea typeface="Glacial Indifference"/>
                <a:cs typeface="Glacial Indifference"/>
                <a:sym typeface="Glacial Indifference"/>
              </a:rPr>
              <a:t>El</a:t>
            </a:r>
            <a:r>
              <a:rPr lang="en-US" sz="2605" spc="57" strike="noStrike" u="none">
                <a:solidFill>
                  <a:srgbClr val="152540"/>
                </a:solidFill>
                <a:latin typeface="Glacial Indifference"/>
                <a:ea typeface="Glacial Indifference"/>
                <a:cs typeface="Glacial Indifference"/>
                <a:sym typeface="Glacial Indifference"/>
              </a:rPr>
              <a:t>egimos una base de datos ya disponible relacionada con estilos de vida y obesidad porque nos parecía que reunía variables muy completas, desde alimentación, actividad física, hasta transporte y consumo de alcohol.</a:t>
            </a:r>
          </a:p>
          <a:p>
            <a:pPr algn="just">
              <a:lnSpc>
                <a:spcPts val="3648"/>
              </a:lnSpc>
            </a:pPr>
          </a:p>
        </p:txBody>
      </p:sp>
      <p:sp>
        <p:nvSpPr>
          <p:cNvPr name="TextBox 20" id="20"/>
          <p:cNvSpPr txBox="true"/>
          <p:nvPr/>
        </p:nvSpPr>
        <p:spPr>
          <a:xfrm rot="0">
            <a:off x="12328823" y="4164571"/>
            <a:ext cx="4563411" cy="5477360"/>
          </a:xfrm>
          <a:prstGeom prst="rect">
            <a:avLst/>
          </a:prstGeom>
        </p:spPr>
        <p:txBody>
          <a:bodyPr anchor="t" rtlCol="false" tIns="0" lIns="0" bIns="0" rIns="0">
            <a:spAutoFit/>
          </a:bodyPr>
          <a:lstStyle/>
          <a:p>
            <a:pPr algn="just">
              <a:lnSpc>
                <a:spcPts val="3648"/>
              </a:lnSpc>
            </a:pPr>
            <a:r>
              <a:rPr lang="en-US" sz="2605" spc="57" strike="noStrike" u="none">
                <a:solidFill>
                  <a:srgbClr val="152540"/>
                </a:solidFill>
                <a:latin typeface="Glacial Indifference"/>
                <a:ea typeface="Glacial Indifference"/>
                <a:cs typeface="Glacial Indifference"/>
                <a:sym typeface="Glacial Indifference"/>
              </a:rPr>
              <a:t>Lo primero fue exportar la base de datos a un Excel mejor estructurado y también darle un valor numérico a las variables categóricas. Aprendí que muchas veces no se tiene en cuenta ciertos hábitos que no se tienen muy relacionados a la obesidad influyen en mayor o menor medida en el nivel de obesidad. </a:t>
            </a:r>
          </a:p>
          <a:p>
            <a:pPr algn="ctr">
              <a:lnSpc>
                <a:spcPts val="3648"/>
              </a:lnSpc>
            </a:pPr>
            <a:r>
              <a:rPr lang="en-US" sz="2605" spc="57" strike="noStrike" u="none">
                <a:solidFill>
                  <a:srgbClr val="152540"/>
                </a:solidFill>
                <a:latin typeface="Glacial Indifference"/>
                <a:ea typeface="Glacial Indifference"/>
                <a:cs typeface="Glacial Indifference"/>
                <a:sym typeface="Glacial Indifference"/>
              </a:rPr>
              <a:t> </a:t>
            </a:r>
          </a:p>
        </p:txBody>
      </p:sp>
      <p:sp>
        <p:nvSpPr>
          <p:cNvPr name="AutoShape 21" id="21"/>
          <p:cNvSpPr/>
          <p:nvPr/>
        </p:nvSpPr>
        <p:spPr>
          <a:xfrm flipV="true">
            <a:off x="1311213" y="3944176"/>
            <a:ext cx="4732518" cy="0"/>
          </a:xfrm>
          <a:prstGeom prst="line">
            <a:avLst/>
          </a:prstGeom>
          <a:ln cap="flat" w="38100">
            <a:solidFill>
              <a:srgbClr val="253754"/>
            </a:solidFill>
            <a:prstDash val="solid"/>
            <a:headEnd type="none" len="sm" w="sm"/>
            <a:tailEnd type="none" len="sm" w="sm"/>
          </a:ln>
        </p:spPr>
      </p:sp>
      <p:sp>
        <p:nvSpPr>
          <p:cNvPr name="AutoShape 22" id="22"/>
          <p:cNvSpPr/>
          <p:nvPr/>
        </p:nvSpPr>
        <p:spPr>
          <a:xfrm flipV="true">
            <a:off x="6779369" y="3944176"/>
            <a:ext cx="4732518" cy="0"/>
          </a:xfrm>
          <a:prstGeom prst="line">
            <a:avLst/>
          </a:prstGeom>
          <a:ln cap="flat" w="38100">
            <a:solidFill>
              <a:srgbClr val="253754"/>
            </a:solidFill>
            <a:prstDash val="solid"/>
            <a:headEnd type="none" len="sm" w="sm"/>
            <a:tailEnd type="none" len="sm" w="sm"/>
          </a:ln>
        </p:spPr>
      </p:sp>
      <p:sp>
        <p:nvSpPr>
          <p:cNvPr name="AutoShape 23" id="23"/>
          <p:cNvSpPr/>
          <p:nvPr/>
        </p:nvSpPr>
        <p:spPr>
          <a:xfrm flipV="true">
            <a:off x="12244269" y="3944176"/>
            <a:ext cx="4732518" cy="0"/>
          </a:xfrm>
          <a:prstGeom prst="line">
            <a:avLst/>
          </a:prstGeom>
          <a:ln cap="flat" w="38100">
            <a:solidFill>
              <a:srgbClr val="253754"/>
            </a:solidFill>
            <a:prstDash val="solid"/>
            <a:headEnd type="none" len="sm" w="sm"/>
            <a:tailEnd type="none" len="sm" w="sm"/>
          </a:ln>
        </p:spPr>
      </p:sp>
      <p:sp>
        <p:nvSpPr>
          <p:cNvPr name="Freeform 24" id="24"/>
          <p:cNvSpPr/>
          <p:nvPr/>
        </p:nvSpPr>
        <p:spPr>
          <a:xfrm flipH="false" flipV="false" rot="0">
            <a:off x="16321534" y="-285545"/>
            <a:ext cx="1966466" cy="1884231"/>
          </a:xfrm>
          <a:custGeom>
            <a:avLst/>
            <a:gdLst/>
            <a:ahLst/>
            <a:cxnLst/>
            <a:rect r="r" b="b" t="t" l="l"/>
            <a:pathLst>
              <a:path h="1884231" w="1966466">
                <a:moveTo>
                  <a:pt x="0" y="0"/>
                </a:moveTo>
                <a:lnTo>
                  <a:pt x="1966466" y="0"/>
                </a:lnTo>
                <a:lnTo>
                  <a:pt x="1966466" y="1884232"/>
                </a:lnTo>
                <a:lnTo>
                  <a:pt x="0" y="1884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0">
            <a:off x="17304767" y="854768"/>
            <a:ext cx="1966466" cy="1884231"/>
          </a:xfrm>
          <a:custGeom>
            <a:avLst/>
            <a:gdLst/>
            <a:ahLst/>
            <a:cxnLst/>
            <a:rect r="r" b="b" t="t" l="l"/>
            <a:pathLst>
              <a:path h="1884231" w="1966466">
                <a:moveTo>
                  <a:pt x="0" y="0"/>
                </a:moveTo>
                <a:lnTo>
                  <a:pt x="1966466" y="0"/>
                </a:lnTo>
                <a:lnTo>
                  <a:pt x="1966466" y="1884232"/>
                </a:lnTo>
                <a:lnTo>
                  <a:pt x="0" y="1884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6" id="26"/>
          <p:cNvSpPr/>
          <p:nvPr/>
        </p:nvSpPr>
        <p:spPr>
          <a:xfrm flipH="false" flipV="false" rot="0">
            <a:off x="0" y="9258300"/>
            <a:ext cx="1966466" cy="1884231"/>
          </a:xfrm>
          <a:custGeom>
            <a:avLst/>
            <a:gdLst/>
            <a:ahLst/>
            <a:cxnLst/>
            <a:rect r="r" b="b" t="t" l="l"/>
            <a:pathLst>
              <a:path h="1884231" w="1966466">
                <a:moveTo>
                  <a:pt x="0" y="0"/>
                </a:moveTo>
                <a:lnTo>
                  <a:pt x="1966466" y="0"/>
                </a:lnTo>
                <a:lnTo>
                  <a:pt x="1966466" y="1884231"/>
                </a:lnTo>
                <a:lnTo>
                  <a:pt x="0" y="18842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7" id="27"/>
          <p:cNvSpPr/>
          <p:nvPr/>
        </p:nvSpPr>
        <p:spPr>
          <a:xfrm flipH="false" flipV="false" rot="0">
            <a:off x="-937766" y="8402769"/>
            <a:ext cx="1966466" cy="1884231"/>
          </a:xfrm>
          <a:custGeom>
            <a:avLst/>
            <a:gdLst/>
            <a:ahLst/>
            <a:cxnLst/>
            <a:rect r="r" b="b" t="t" l="l"/>
            <a:pathLst>
              <a:path h="1884231" w="1966466">
                <a:moveTo>
                  <a:pt x="0" y="0"/>
                </a:moveTo>
                <a:lnTo>
                  <a:pt x="1966466" y="0"/>
                </a:lnTo>
                <a:lnTo>
                  <a:pt x="1966466" y="1884231"/>
                </a:lnTo>
                <a:lnTo>
                  <a:pt x="0" y="18842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8" id="28"/>
          <p:cNvSpPr/>
          <p:nvPr/>
        </p:nvSpPr>
        <p:spPr>
          <a:xfrm flipH="false" flipV="false" rot="672866">
            <a:off x="-1130141" y="-3063494"/>
            <a:ext cx="6556116" cy="6126988"/>
          </a:xfrm>
          <a:custGeom>
            <a:avLst/>
            <a:gdLst/>
            <a:ahLst/>
            <a:cxnLst/>
            <a:rect r="r" b="b" t="t" l="l"/>
            <a:pathLst>
              <a:path h="6126988" w="6556116">
                <a:moveTo>
                  <a:pt x="0" y="0"/>
                </a:moveTo>
                <a:lnTo>
                  <a:pt x="6556115" y="0"/>
                </a:lnTo>
                <a:lnTo>
                  <a:pt x="6556115" y="6126988"/>
                </a:lnTo>
                <a:lnTo>
                  <a:pt x="0" y="61269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29" id="29"/>
          <p:cNvSpPr/>
          <p:nvPr/>
        </p:nvSpPr>
        <p:spPr>
          <a:xfrm flipH="false" flipV="false" rot="-10799999">
            <a:off x="12715117" y="8402769"/>
            <a:ext cx="6556116" cy="6126988"/>
          </a:xfrm>
          <a:custGeom>
            <a:avLst/>
            <a:gdLst/>
            <a:ahLst/>
            <a:cxnLst/>
            <a:rect r="r" b="b" t="t" l="l"/>
            <a:pathLst>
              <a:path h="6126988" w="6556116">
                <a:moveTo>
                  <a:pt x="0" y="0"/>
                </a:moveTo>
                <a:lnTo>
                  <a:pt x="6556116" y="0"/>
                </a:lnTo>
                <a:lnTo>
                  <a:pt x="6556116" y="6126988"/>
                </a:lnTo>
                <a:lnTo>
                  <a:pt x="0" y="61269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106947" y="2554138"/>
            <a:ext cx="5141050" cy="7075949"/>
            <a:chOff x="0" y="0"/>
            <a:chExt cx="812800" cy="1118707"/>
          </a:xfrm>
        </p:grpSpPr>
        <p:sp>
          <p:nvSpPr>
            <p:cNvPr name="Freeform 3" id="3"/>
            <p:cNvSpPr/>
            <p:nvPr/>
          </p:nvSpPr>
          <p:spPr>
            <a:xfrm flipH="false" flipV="false" rot="0">
              <a:off x="0" y="0"/>
              <a:ext cx="812800" cy="1118707"/>
            </a:xfrm>
            <a:custGeom>
              <a:avLst/>
              <a:gdLst/>
              <a:ahLst/>
              <a:cxnLst/>
              <a:rect r="r" b="b" t="t" l="l"/>
              <a:pathLst>
                <a:path h="1118707" w="812800">
                  <a:moveTo>
                    <a:pt x="39153" y="0"/>
                  </a:moveTo>
                  <a:lnTo>
                    <a:pt x="773647" y="0"/>
                  </a:lnTo>
                  <a:cubicBezTo>
                    <a:pt x="784031" y="0"/>
                    <a:pt x="793990" y="4125"/>
                    <a:pt x="801332" y="11468"/>
                  </a:cubicBezTo>
                  <a:cubicBezTo>
                    <a:pt x="808675" y="18810"/>
                    <a:pt x="812800" y="28769"/>
                    <a:pt x="812800" y="39153"/>
                  </a:cubicBezTo>
                  <a:lnTo>
                    <a:pt x="812800" y="1079554"/>
                  </a:lnTo>
                  <a:cubicBezTo>
                    <a:pt x="812800" y="1089938"/>
                    <a:pt x="808675" y="1099897"/>
                    <a:pt x="801332" y="1107240"/>
                  </a:cubicBezTo>
                  <a:cubicBezTo>
                    <a:pt x="793990" y="1114582"/>
                    <a:pt x="784031" y="1118707"/>
                    <a:pt x="773647" y="1118707"/>
                  </a:cubicBezTo>
                  <a:lnTo>
                    <a:pt x="39153" y="1118707"/>
                  </a:lnTo>
                  <a:cubicBezTo>
                    <a:pt x="28769" y="1118707"/>
                    <a:pt x="18810" y="1114582"/>
                    <a:pt x="11468" y="1107240"/>
                  </a:cubicBezTo>
                  <a:cubicBezTo>
                    <a:pt x="4125" y="1099897"/>
                    <a:pt x="0" y="1089938"/>
                    <a:pt x="0" y="1079554"/>
                  </a:cubicBezTo>
                  <a:lnTo>
                    <a:pt x="0" y="39153"/>
                  </a:lnTo>
                  <a:cubicBezTo>
                    <a:pt x="0" y="28769"/>
                    <a:pt x="4125" y="18810"/>
                    <a:pt x="11468" y="11468"/>
                  </a:cubicBezTo>
                  <a:cubicBezTo>
                    <a:pt x="18810" y="4125"/>
                    <a:pt x="28769" y="0"/>
                    <a:pt x="39153" y="0"/>
                  </a:cubicBezTo>
                  <a:close/>
                </a:path>
              </a:pathLst>
            </a:custGeom>
            <a:solidFill>
              <a:srgbClr val="EDE8E4"/>
            </a:solidFill>
          </p:spPr>
        </p:sp>
        <p:sp>
          <p:nvSpPr>
            <p:cNvPr name="TextBox 4" id="4"/>
            <p:cNvSpPr txBox="true"/>
            <p:nvPr/>
          </p:nvSpPr>
          <p:spPr>
            <a:xfrm>
              <a:off x="0" y="9525"/>
              <a:ext cx="812800" cy="1109182"/>
            </a:xfrm>
            <a:prstGeom prst="rect">
              <a:avLst/>
            </a:prstGeom>
          </p:spPr>
          <p:txBody>
            <a:bodyPr anchor="ctr" rtlCol="false" tIns="50800" lIns="50800" bIns="50800" rIns="50800"/>
            <a:lstStyle/>
            <a:p>
              <a:pPr algn="ctr">
                <a:lnSpc>
                  <a:spcPts val="2121"/>
                </a:lnSpc>
              </a:pPr>
            </a:p>
          </p:txBody>
        </p:sp>
      </p:grpSp>
      <p:grpSp>
        <p:nvGrpSpPr>
          <p:cNvPr name="Group 5" id="5"/>
          <p:cNvGrpSpPr/>
          <p:nvPr/>
        </p:nvGrpSpPr>
        <p:grpSpPr>
          <a:xfrm rot="0">
            <a:off x="6575103" y="2554138"/>
            <a:ext cx="5141050" cy="7075949"/>
            <a:chOff x="0" y="0"/>
            <a:chExt cx="812800" cy="1118707"/>
          </a:xfrm>
        </p:grpSpPr>
        <p:sp>
          <p:nvSpPr>
            <p:cNvPr name="Freeform 6" id="6"/>
            <p:cNvSpPr/>
            <p:nvPr/>
          </p:nvSpPr>
          <p:spPr>
            <a:xfrm flipH="false" flipV="false" rot="0">
              <a:off x="0" y="0"/>
              <a:ext cx="812800" cy="1118707"/>
            </a:xfrm>
            <a:custGeom>
              <a:avLst/>
              <a:gdLst/>
              <a:ahLst/>
              <a:cxnLst/>
              <a:rect r="r" b="b" t="t" l="l"/>
              <a:pathLst>
                <a:path h="1118707" w="812800">
                  <a:moveTo>
                    <a:pt x="39153" y="0"/>
                  </a:moveTo>
                  <a:lnTo>
                    <a:pt x="773647" y="0"/>
                  </a:lnTo>
                  <a:cubicBezTo>
                    <a:pt x="784031" y="0"/>
                    <a:pt x="793990" y="4125"/>
                    <a:pt x="801332" y="11468"/>
                  </a:cubicBezTo>
                  <a:cubicBezTo>
                    <a:pt x="808675" y="18810"/>
                    <a:pt x="812800" y="28769"/>
                    <a:pt x="812800" y="39153"/>
                  </a:cubicBezTo>
                  <a:lnTo>
                    <a:pt x="812800" y="1079554"/>
                  </a:lnTo>
                  <a:cubicBezTo>
                    <a:pt x="812800" y="1089938"/>
                    <a:pt x="808675" y="1099897"/>
                    <a:pt x="801332" y="1107240"/>
                  </a:cubicBezTo>
                  <a:cubicBezTo>
                    <a:pt x="793990" y="1114582"/>
                    <a:pt x="784031" y="1118707"/>
                    <a:pt x="773647" y="1118707"/>
                  </a:cubicBezTo>
                  <a:lnTo>
                    <a:pt x="39153" y="1118707"/>
                  </a:lnTo>
                  <a:cubicBezTo>
                    <a:pt x="28769" y="1118707"/>
                    <a:pt x="18810" y="1114582"/>
                    <a:pt x="11468" y="1107240"/>
                  </a:cubicBezTo>
                  <a:cubicBezTo>
                    <a:pt x="4125" y="1099897"/>
                    <a:pt x="0" y="1089938"/>
                    <a:pt x="0" y="1079554"/>
                  </a:cubicBezTo>
                  <a:lnTo>
                    <a:pt x="0" y="39153"/>
                  </a:lnTo>
                  <a:cubicBezTo>
                    <a:pt x="0" y="28769"/>
                    <a:pt x="4125" y="18810"/>
                    <a:pt x="11468" y="11468"/>
                  </a:cubicBezTo>
                  <a:cubicBezTo>
                    <a:pt x="18810" y="4125"/>
                    <a:pt x="28769" y="0"/>
                    <a:pt x="39153" y="0"/>
                  </a:cubicBezTo>
                  <a:close/>
                </a:path>
              </a:pathLst>
            </a:custGeom>
            <a:solidFill>
              <a:srgbClr val="EDE8E4"/>
            </a:solidFill>
          </p:spPr>
        </p:sp>
        <p:sp>
          <p:nvSpPr>
            <p:cNvPr name="TextBox 7" id="7"/>
            <p:cNvSpPr txBox="true"/>
            <p:nvPr/>
          </p:nvSpPr>
          <p:spPr>
            <a:xfrm>
              <a:off x="0" y="9525"/>
              <a:ext cx="812800" cy="1109182"/>
            </a:xfrm>
            <a:prstGeom prst="rect">
              <a:avLst/>
            </a:prstGeom>
          </p:spPr>
          <p:txBody>
            <a:bodyPr anchor="ctr" rtlCol="false" tIns="50800" lIns="50800" bIns="50800" rIns="50800"/>
            <a:lstStyle/>
            <a:p>
              <a:pPr algn="ctr">
                <a:lnSpc>
                  <a:spcPts val="2121"/>
                </a:lnSpc>
              </a:pPr>
            </a:p>
          </p:txBody>
        </p:sp>
      </p:grpSp>
      <p:grpSp>
        <p:nvGrpSpPr>
          <p:cNvPr name="Group 8" id="8"/>
          <p:cNvGrpSpPr/>
          <p:nvPr/>
        </p:nvGrpSpPr>
        <p:grpSpPr>
          <a:xfrm rot="0">
            <a:off x="12040003" y="2554138"/>
            <a:ext cx="5141050" cy="7075949"/>
            <a:chOff x="0" y="0"/>
            <a:chExt cx="812800" cy="1118707"/>
          </a:xfrm>
        </p:grpSpPr>
        <p:sp>
          <p:nvSpPr>
            <p:cNvPr name="Freeform 9" id="9"/>
            <p:cNvSpPr/>
            <p:nvPr/>
          </p:nvSpPr>
          <p:spPr>
            <a:xfrm flipH="false" flipV="false" rot="0">
              <a:off x="0" y="0"/>
              <a:ext cx="812800" cy="1118707"/>
            </a:xfrm>
            <a:custGeom>
              <a:avLst/>
              <a:gdLst/>
              <a:ahLst/>
              <a:cxnLst/>
              <a:rect r="r" b="b" t="t" l="l"/>
              <a:pathLst>
                <a:path h="1118707" w="812800">
                  <a:moveTo>
                    <a:pt x="39153" y="0"/>
                  </a:moveTo>
                  <a:lnTo>
                    <a:pt x="773647" y="0"/>
                  </a:lnTo>
                  <a:cubicBezTo>
                    <a:pt x="784031" y="0"/>
                    <a:pt x="793990" y="4125"/>
                    <a:pt x="801332" y="11468"/>
                  </a:cubicBezTo>
                  <a:cubicBezTo>
                    <a:pt x="808675" y="18810"/>
                    <a:pt x="812800" y="28769"/>
                    <a:pt x="812800" y="39153"/>
                  </a:cubicBezTo>
                  <a:lnTo>
                    <a:pt x="812800" y="1079554"/>
                  </a:lnTo>
                  <a:cubicBezTo>
                    <a:pt x="812800" y="1089938"/>
                    <a:pt x="808675" y="1099897"/>
                    <a:pt x="801332" y="1107240"/>
                  </a:cubicBezTo>
                  <a:cubicBezTo>
                    <a:pt x="793990" y="1114582"/>
                    <a:pt x="784031" y="1118707"/>
                    <a:pt x="773647" y="1118707"/>
                  </a:cubicBezTo>
                  <a:lnTo>
                    <a:pt x="39153" y="1118707"/>
                  </a:lnTo>
                  <a:cubicBezTo>
                    <a:pt x="28769" y="1118707"/>
                    <a:pt x="18810" y="1114582"/>
                    <a:pt x="11468" y="1107240"/>
                  </a:cubicBezTo>
                  <a:cubicBezTo>
                    <a:pt x="4125" y="1099897"/>
                    <a:pt x="0" y="1089938"/>
                    <a:pt x="0" y="1079554"/>
                  </a:cubicBezTo>
                  <a:lnTo>
                    <a:pt x="0" y="39153"/>
                  </a:lnTo>
                  <a:cubicBezTo>
                    <a:pt x="0" y="28769"/>
                    <a:pt x="4125" y="18810"/>
                    <a:pt x="11468" y="11468"/>
                  </a:cubicBezTo>
                  <a:cubicBezTo>
                    <a:pt x="18810" y="4125"/>
                    <a:pt x="28769" y="0"/>
                    <a:pt x="39153" y="0"/>
                  </a:cubicBezTo>
                  <a:close/>
                </a:path>
              </a:pathLst>
            </a:custGeom>
            <a:solidFill>
              <a:srgbClr val="EDE8E4"/>
            </a:solidFill>
          </p:spPr>
        </p:sp>
        <p:sp>
          <p:nvSpPr>
            <p:cNvPr name="TextBox 10" id="10"/>
            <p:cNvSpPr txBox="true"/>
            <p:nvPr/>
          </p:nvSpPr>
          <p:spPr>
            <a:xfrm>
              <a:off x="0" y="9525"/>
              <a:ext cx="812800" cy="1109182"/>
            </a:xfrm>
            <a:prstGeom prst="rect">
              <a:avLst/>
            </a:prstGeom>
          </p:spPr>
          <p:txBody>
            <a:bodyPr anchor="ctr" rtlCol="false" tIns="50800" lIns="50800" bIns="50800" rIns="50800"/>
            <a:lstStyle/>
            <a:p>
              <a:pPr algn="ctr">
                <a:lnSpc>
                  <a:spcPts val="2121"/>
                </a:lnSpc>
              </a:pPr>
            </a:p>
          </p:txBody>
        </p:sp>
      </p:grpSp>
      <p:sp>
        <p:nvSpPr>
          <p:cNvPr name="TextBox 11" id="11"/>
          <p:cNvSpPr txBox="true"/>
          <p:nvPr/>
        </p:nvSpPr>
        <p:spPr>
          <a:xfrm rot="0">
            <a:off x="2933317" y="-142875"/>
            <a:ext cx="13216850" cy="1252164"/>
          </a:xfrm>
          <a:prstGeom prst="rect">
            <a:avLst/>
          </a:prstGeom>
        </p:spPr>
        <p:txBody>
          <a:bodyPr anchor="t" rtlCol="false" tIns="0" lIns="0" bIns="0" rIns="0">
            <a:spAutoFit/>
          </a:bodyPr>
          <a:lstStyle/>
          <a:p>
            <a:pPr algn="ctr">
              <a:lnSpc>
                <a:spcPts val="10258"/>
              </a:lnSpc>
            </a:pPr>
            <a:r>
              <a:rPr lang="en-US" b="true" sz="7327" spc="688">
                <a:solidFill>
                  <a:srgbClr val="EDE8E4"/>
                </a:solidFill>
                <a:latin typeface="Glacial Indifference Bold"/>
                <a:ea typeface="Glacial Indifference Bold"/>
                <a:cs typeface="Glacial Indifference Bold"/>
                <a:sym typeface="Glacial Indifference Bold"/>
              </a:rPr>
              <a:t>JOSIP DE LORA 8-1028-836</a:t>
            </a:r>
          </a:p>
        </p:txBody>
      </p:sp>
      <p:sp>
        <p:nvSpPr>
          <p:cNvPr name="TextBox 12" id="12"/>
          <p:cNvSpPr txBox="true"/>
          <p:nvPr/>
        </p:nvSpPr>
        <p:spPr>
          <a:xfrm rot="0">
            <a:off x="1485110" y="3026707"/>
            <a:ext cx="4384724" cy="673498"/>
          </a:xfrm>
          <a:prstGeom prst="rect">
            <a:avLst/>
          </a:prstGeom>
        </p:spPr>
        <p:txBody>
          <a:bodyPr anchor="t" rtlCol="false" tIns="0" lIns="0" bIns="0" rIns="0">
            <a:spAutoFit/>
          </a:bodyPr>
          <a:lstStyle/>
          <a:p>
            <a:pPr algn="ctr">
              <a:lnSpc>
                <a:spcPts val="5403"/>
              </a:lnSpc>
            </a:pPr>
            <a:r>
              <a:rPr lang="en-US" b="true" sz="3859" spc="38">
                <a:solidFill>
                  <a:srgbClr val="253754"/>
                </a:solidFill>
                <a:latin typeface="Glacial Indifference Bold"/>
                <a:ea typeface="Glacial Indifference Bold"/>
                <a:cs typeface="Glacial Indifference Bold"/>
                <a:sym typeface="Glacial Indifference Bold"/>
              </a:rPr>
              <a:t>Descubrimientos</a:t>
            </a:r>
          </a:p>
        </p:txBody>
      </p:sp>
      <p:sp>
        <p:nvSpPr>
          <p:cNvPr name="TextBox 13" id="13"/>
          <p:cNvSpPr txBox="true"/>
          <p:nvPr/>
        </p:nvSpPr>
        <p:spPr>
          <a:xfrm rot="0">
            <a:off x="6749000" y="3026707"/>
            <a:ext cx="4762887" cy="673498"/>
          </a:xfrm>
          <a:prstGeom prst="rect">
            <a:avLst/>
          </a:prstGeom>
        </p:spPr>
        <p:txBody>
          <a:bodyPr anchor="t" rtlCol="false" tIns="0" lIns="0" bIns="0" rIns="0">
            <a:spAutoFit/>
          </a:bodyPr>
          <a:lstStyle/>
          <a:p>
            <a:pPr algn="ctr">
              <a:lnSpc>
                <a:spcPts val="5403"/>
              </a:lnSpc>
            </a:pPr>
            <a:r>
              <a:rPr lang="en-US" b="true" sz="3859" spc="38">
                <a:solidFill>
                  <a:srgbClr val="253754"/>
                </a:solidFill>
                <a:latin typeface="Glacial Indifference Bold"/>
                <a:ea typeface="Glacial Indifference Bold"/>
                <a:cs typeface="Glacial Indifference Bold"/>
                <a:sym typeface="Glacial Indifference Bold"/>
              </a:rPr>
              <a:t>Aspectos a Mejorar</a:t>
            </a:r>
          </a:p>
        </p:txBody>
      </p:sp>
      <p:sp>
        <p:nvSpPr>
          <p:cNvPr name="TextBox 14" id="14"/>
          <p:cNvSpPr txBox="true"/>
          <p:nvPr/>
        </p:nvSpPr>
        <p:spPr>
          <a:xfrm rot="0">
            <a:off x="12335278" y="2690792"/>
            <a:ext cx="4762887" cy="1359298"/>
          </a:xfrm>
          <a:prstGeom prst="rect">
            <a:avLst/>
          </a:prstGeom>
        </p:spPr>
        <p:txBody>
          <a:bodyPr anchor="t" rtlCol="false" tIns="0" lIns="0" bIns="0" rIns="0">
            <a:spAutoFit/>
          </a:bodyPr>
          <a:lstStyle/>
          <a:p>
            <a:pPr algn="ctr">
              <a:lnSpc>
                <a:spcPts val="5403"/>
              </a:lnSpc>
            </a:pPr>
            <a:r>
              <a:rPr lang="en-US" b="true" sz="3859" spc="38">
                <a:solidFill>
                  <a:srgbClr val="253754"/>
                </a:solidFill>
                <a:latin typeface="Glacial Indifference Bold"/>
                <a:ea typeface="Glacial Indifference Bold"/>
                <a:cs typeface="Glacial Indifference Bold"/>
                <a:sym typeface="Glacial Indifference Bold"/>
              </a:rPr>
              <a:t>Descubrimiento Personal</a:t>
            </a:r>
          </a:p>
        </p:txBody>
      </p:sp>
      <p:sp>
        <p:nvSpPr>
          <p:cNvPr name="TextBox 15" id="15"/>
          <p:cNvSpPr txBox="true"/>
          <p:nvPr/>
        </p:nvSpPr>
        <p:spPr>
          <a:xfrm rot="0">
            <a:off x="2673248" y="1370087"/>
            <a:ext cx="2123350" cy="1983650"/>
          </a:xfrm>
          <a:prstGeom prst="rect">
            <a:avLst/>
          </a:prstGeom>
        </p:spPr>
        <p:txBody>
          <a:bodyPr anchor="t" rtlCol="false" tIns="0" lIns="0" bIns="0" rIns="0">
            <a:spAutoFit/>
          </a:bodyPr>
          <a:lstStyle/>
          <a:p>
            <a:pPr algn="ctr">
              <a:lnSpc>
                <a:spcPts val="16139"/>
              </a:lnSpc>
            </a:pPr>
            <a:r>
              <a:rPr lang="en-US" b="true" sz="11528" spc="1083">
                <a:solidFill>
                  <a:srgbClr val="D89C6C"/>
                </a:solidFill>
                <a:latin typeface="Glacial Indifference Bold"/>
                <a:ea typeface="Glacial Indifference Bold"/>
                <a:cs typeface="Glacial Indifference Bold"/>
                <a:sym typeface="Glacial Indifference Bold"/>
              </a:rPr>
              <a:t>04</a:t>
            </a:r>
          </a:p>
        </p:txBody>
      </p:sp>
      <p:sp>
        <p:nvSpPr>
          <p:cNvPr name="TextBox 16" id="16"/>
          <p:cNvSpPr txBox="true"/>
          <p:nvPr/>
        </p:nvSpPr>
        <p:spPr>
          <a:xfrm rot="0">
            <a:off x="8141405" y="1370087"/>
            <a:ext cx="2008447" cy="4031525"/>
          </a:xfrm>
          <a:prstGeom prst="rect">
            <a:avLst/>
          </a:prstGeom>
        </p:spPr>
        <p:txBody>
          <a:bodyPr anchor="t" rtlCol="false" tIns="0" lIns="0" bIns="0" rIns="0">
            <a:spAutoFit/>
          </a:bodyPr>
          <a:lstStyle/>
          <a:p>
            <a:pPr algn="ctr">
              <a:lnSpc>
                <a:spcPts val="16139"/>
              </a:lnSpc>
            </a:pPr>
            <a:r>
              <a:rPr lang="en-US" b="true" sz="11528" spc="1083">
                <a:solidFill>
                  <a:srgbClr val="D89C6C"/>
                </a:solidFill>
                <a:latin typeface="Glacial Indifference Bold"/>
                <a:ea typeface="Glacial Indifference Bold"/>
                <a:cs typeface="Glacial Indifference Bold"/>
                <a:sym typeface="Glacial Indifference Bold"/>
              </a:rPr>
              <a:t>05</a:t>
            </a:r>
          </a:p>
          <a:p>
            <a:pPr algn="ctr">
              <a:lnSpc>
                <a:spcPts val="16139"/>
              </a:lnSpc>
            </a:pPr>
          </a:p>
        </p:txBody>
      </p:sp>
      <p:sp>
        <p:nvSpPr>
          <p:cNvPr name="TextBox 17" id="17"/>
          <p:cNvSpPr txBox="true"/>
          <p:nvPr/>
        </p:nvSpPr>
        <p:spPr>
          <a:xfrm rot="0">
            <a:off x="13606305" y="1370087"/>
            <a:ext cx="2008447" cy="4031525"/>
          </a:xfrm>
          <a:prstGeom prst="rect">
            <a:avLst/>
          </a:prstGeom>
        </p:spPr>
        <p:txBody>
          <a:bodyPr anchor="t" rtlCol="false" tIns="0" lIns="0" bIns="0" rIns="0">
            <a:spAutoFit/>
          </a:bodyPr>
          <a:lstStyle/>
          <a:p>
            <a:pPr algn="ctr">
              <a:lnSpc>
                <a:spcPts val="16139"/>
              </a:lnSpc>
            </a:pPr>
            <a:r>
              <a:rPr lang="en-US" b="true" sz="11528" spc="1083">
                <a:solidFill>
                  <a:srgbClr val="D89C6C"/>
                </a:solidFill>
                <a:latin typeface="Glacial Indifference Bold"/>
                <a:ea typeface="Glacial Indifference Bold"/>
                <a:cs typeface="Glacial Indifference Bold"/>
                <a:sym typeface="Glacial Indifference Bold"/>
              </a:rPr>
              <a:t>06</a:t>
            </a:r>
          </a:p>
          <a:p>
            <a:pPr algn="ctr">
              <a:lnSpc>
                <a:spcPts val="16139"/>
              </a:lnSpc>
            </a:pPr>
          </a:p>
        </p:txBody>
      </p:sp>
      <p:sp>
        <p:nvSpPr>
          <p:cNvPr name="TextBox 18" id="18"/>
          <p:cNvSpPr txBox="true"/>
          <p:nvPr/>
        </p:nvSpPr>
        <p:spPr>
          <a:xfrm rot="0">
            <a:off x="1395766" y="4164571"/>
            <a:ext cx="4647964" cy="4656984"/>
          </a:xfrm>
          <a:prstGeom prst="rect">
            <a:avLst/>
          </a:prstGeom>
        </p:spPr>
        <p:txBody>
          <a:bodyPr anchor="t" rtlCol="false" tIns="0" lIns="0" bIns="0" rIns="0">
            <a:spAutoFit/>
          </a:bodyPr>
          <a:lstStyle/>
          <a:p>
            <a:pPr algn="just">
              <a:lnSpc>
                <a:spcPts val="3715"/>
              </a:lnSpc>
            </a:pPr>
            <a:r>
              <a:rPr lang="en-US" sz="2654" spc="58">
                <a:solidFill>
                  <a:srgbClr val="152540"/>
                </a:solidFill>
                <a:latin typeface="Glacial Indifference"/>
                <a:ea typeface="Glacial Indifference"/>
                <a:cs typeface="Glacial Indifference"/>
                <a:sym typeface="Glacial Indifference"/>
              </a:rPr>
              <a:t>D</a:t>
            </a:r>
            <a:r>
              <a:rPr lang="en-US" sz="2654" spc="58" strike="noStrike" u="none">
                <a:solidFill>
                  <a:srgbClr val="152540"/>
                </a:solidFill>
                <a:latin typeface="Glacial Indifference"/>
                <a:ea typeface="Glacial Indifference"/>
                <a:cs typeface="Glacial Indifference"/>
                <a:sym typeface="Glacial Indifference"/>
              </a:rPr>
              <a:t>escubrí que por si solas cada una de las variables que trabajamos en este proyecto influyen a que una persona tenga o no obesidad, pero no en gran medida por si solas, pero si una persona acumula varias, su probabilidad de obesidad es más certera.</a:t>
            </a:r>
          </a:p>
          <a:p>
            <a:pPr algn="just">
              <a:lnSpc>
                <a:spcPts val="3715"/>
              </a:lnSpc>
            </a:pPr>
          </a:p>
        </p:txBody>
      </p:sp>
      <p:sp>
        <p:nvSpPr>
          <p:cNvPr name="TextBox 19" id="19"/>
          <p:cNvSpPr txBox="true"/>
          <p:nvPr/>
        </p:nvSpPr>
        <p:spPr>
          <a:xfrm rot="0">
            <a:off x="6863922" y="4164571"/>
            <a:ext cx="4563411" cy="4105760"/>
          </a:xfrm>
          <a:prstGeom prst="rect">
            <a:avLst/>
          </a:prstGeom>
        </p:spPr>
        <p:txBody>
          <a:bodyPr anchor="t" rtlCol="false" tIns="0" lIns="0" bIns="0" rIns="0">
            <a:spAutoFit/>
          </a:bodyPr>
          <a:lstStyle/>
          <a:p>
            <a:pPr algn="just">
              <a:lnSpc>
                <a:spcPts val="3648"/>
              </a:lnSpc>
            </a:pPr>
            <a:r>
              <a:rPr lang="en-US" sz="2605" spc="57">
                <a:solidFill>
                  <a:srgbClr val="152540"/>
                </a:solidFill>
                <a:latin typeface="Glacial Indifference"/>
                <a:ea typeface="Glacial Indifference"/>
                <a:cs typeface="Glacial Indifference"/>
                <a:sym typeface="Glacial Indifference"/>
              </a:rPr>
              <a:t>Aunque en un principio la </a:t>
            </a:r>
            <a:r>
              <a:rPr lang="en-US" sz="2605" spc="57" strike="noStrike" u="none">
                <a:solidFill>
                  <a:srgbClr val="152540"/>
                </a:solidFill>
                <a:latin typeface="Glacial Indifference"/>
                <a:ea typeface="Glacial Indifference"/>
                <a:cs typeface="Glacial Indifference"/>
                <a:sym typeface="Glacial Indifference"/>
              </a:rPr>
              <a:t>información de nuestra base de datos me pareció bastante completa creo que para un mejor estudio seria necesario una con más variables, o con más datos numéricos para un mejor trabajo.</a:t>
            </a:r>
          </a:p>
          <a:p>
            <a:pPr algn="just">
              <a:lnSpc>
                <a:spcPts val="3648"/>
              </a:lnSpc>
            </a:pPr>
          </a:p>
        </p:txBody>
      </p:sp>
      <p:sp>
        <p:nvSpPr>
          <p:cNvPr name="TextBox 20" id="20"/>
          <p:cNvSpPr txBox="true"/>
          <p:nvPr/>
        </p:nvSpPr>
        <p:spPr>
          <a:xfrm rot="0">
            <a:off x="12328823" y="4164571"/>
            <a:ext cx="4563411" cy="5934560"/>
          </a:xfrm>
          <a:prstGeom prst="rect">
            <a:avLst/>
          </a:prstGeom>
        </p:spPr>
        <p:txBody>
          <a:bodyPr anchor="t" rtlCol="false" tIns="0" lIns="0" bIns="0" rIns="0">
            <a:spAutoFit/>
          </a:bodyPr>
          <a:lstStyle/>
          <a:p>
            <a:pPr algn="just">
              <a:lnSpc>
                <a:spcPts val="3648"/>
              </a:lnSpc>
            </a:pPr>
            <a:r>
              <a:rPr lang="en-US" sz="2605" spc="57">
                <a:solidFill>
                  <a:srgbClr val="152540"/>
                </a:solidFill>
                <a:latin typeface="Glacial Indifference"/>
                <a:ea typeface="Glacial Indifference"/>
                <a:cs typeface="Glacial Indifference"/>
                <a:sym typeface="Glacial Indifference"/>
              </a:rPr>
              <a:t>D</a:t>
            </a:r>
            <a:r>
              <a:rPr lang="en-US" sz="2605" spc="57" strike="noStrike" u="none">
                <a:solidFill>
                  <a:srgbClr val="152540"/>
                </a:solidFill>
                <a:latin typeface="Glacial Indifference"/>
                <a:ea typeface="Glacial Indifference"/>
                <a:cs typeface="Glacial Indifference"/>
                <a:sym typeface="Glacial Indifference"/>
              </a:rPr>
              <a:t>escubrí que tengo curiosidad con como los datos se relacionan entre para dar lugar a un evento, en este caso el nivel de Obesidad. Más allá de lo técnico y estudios probabilísticos, me hizo reflexionar sobre mis propios hábitos y cómo pequeñas decisiones diarias pueden tener un impacto real en la salud. </a:t>
            </a:r>
          </a:p>
          <a:p>
            <a:pPr algn="ctr">
              <a:lnSpc>
                <a:spcPts val="3648"/>
              </a:lnSpc>
            </a:pPr>
          </a:p>
        </p:txBody>
      </p:sp>
      <p:sp>
        <p:nvSpPr>
          <p:cNvPr name="AutoShape 21" id="21"/>
          <p:cNvSpPr/>
          <p:nvPr/>
        </p:nvSpPr>
        <p:spPr>
          <a:xfrm flipV="true">
            <a:off x="1311213" y="3944176"/>
            <a:ext cx="4732518" cy="0"/>
          </a:xfrm>
          <a:prstGeom prst="line">
            <a:avLst/>
          </a:prstGeom>
          <a:ln cap="flat" w="38100">
            <a:solidFill>
              <a:srgbClr val="253754"/>
            </a:solidFill>
            <a:prstDash val="solid"/>
            <a:headEnd type="none" len="sm" w="sm"/>
            <a:tailEnd type="none" len="sm" w="sm"/>
          </a:ln>
        </p:spPr>
      </p:sp>
      <p:sp>
        <p:nvSpPr>
          <p:cNvPr name="AutoShape 22" id="22"/>
          <p:cNvSpPr/>
          <p:nvPr/>
        </p:nvSpPr>
        <p:spPr>
          <a:xfrm flipV="true">
            <a:off x="6779369" y="3944176"/>
            <a:ext cx="4732518" cy="0"/>
          </a:xfrm>
          <a:prstGeom prst="line">
            <a:avLst/>
          </a:prstGeom>
          <a:ln cap="flat" w="38100">
            <a:solidFill>
              <a:srgbClr val="253754"/>
            </a:solidFill>
            <a:prstDash val="solid"/>
            <a:headEnd type="none" len="sm" w="sm"/>
            <a:tailEnd type="none" len="sm" w="sm"/>
          </a:ln>
        </p:spPr>
      </p:sp>
      <p:sp>
        <p:nvSpPr>
          <p:cNvPr name="AutoShape 23" id="23"/>
          <p:cNvSpPr/>
          <p:nvPr/>
        </p:nvSpPr>
        <p:spPr>
          <a:xfrm flipV="true">
            <a:off x="12244269" y="3944176"/>
            <a:ext cx="4732518" cy="0"/>
          </a:xfrm>
          <a:prstGeom prst="line">
            <a:avLst/>
          </a:prstGeom>
          <a:ln cap="flat" w="38100">
            <a:solidFill>
              <a:srgbClr val="253754"/>
            </a:solidFill>
            <a:prstDash val="solid"/>
            <a:headEnd type="none" len="sm" w="sm"/>
            <a:tailEnd type="none" len="sm" w="sm"/>
          </a:ln>
        </p:spPr>
      </p:sp>
      <p:sp>
        <p:nvSpPr>
          <p:cNvPr name="Freeform 24" id="24"/>
          <p:cNvSpPr/>
          <p:nvPr/>
        </p:nvSpPr>
        <p:spPr>
          <a:xfrm flipH="false" flipV="false" rot="0">
            <a:off x="16321534" y="-285545"/>
            <a:ext cx="1966466" cy="1884231"/>
          </a:xfrm>
          <a:custGeom>
            <a:avLst/>
            <a:gdLst/>
            <a:ahLst/>
            <a:cxnLst/>
            <a:rect r="r" b="b" t="t" l="l"/>
            <a:pathLst>
              <a:path h="1884231" w="1966466">
                <a:moveTo>
                  <a:pt x="0" y="0"/>
                </a:moveTo>
                <a:lnTo>
                  <a:pt x="1966466" y="0"/>
                </a:lnTo>
                <a:lnTo>
                  <a:pt x="1966466" y="1884232"/>
                </a:lnTo>
                <a:lnTo>
                  <a:pt x="0" y="1884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5" id="25"/>
          <p:cNvSpPr/>
          <p:nvPr/>
        </p:nvSpPr>
        <p:spPr>
          <a:xfrm flipH="false" flipV="false" rot="0">
            <a:off x="17304767" y="854768"/>
            <a:ext cx="1966466" cy="1884231"/>
          </a:xfrm>
          <a:custGeom>
            <a:avLst/>
            <a:gdLst/>
            <a:ahLst/>
            <a:cxnLst/>
            <a:rect r="r" b="b" t="t" l="l"/>
            <a:pathLst>
              <a:path h="1884231" w="1966466">
                <a:moveTo>
                  <a:pt x="0" y="0"/>
                </a:moveTo>
                <a:lnTo>
                  <a:pt x="1966466" y="0"/>
                </a:lnTo>
                <a:lnTo>
                  <a:pt x="1966466" y="1884232"/>
                </a:lnTo>
                <a:lnTo>
                  <a:pt x="0" y="18842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6" id="26"/>
          <p:cNvSpPr/>
          <p:nvPr/>
        </p:nvSpPr>
        <p:spPr>
          <a:xfrm flipH="false" flipV="false" rot="0">
            <a:off x="0" y="9258300"/>
            <a:ext cx="1966466" cy="1884231"/>
          </a:xfrm>
          <a:custGeom>
            <a:avLst/>
            <a:gdLst/>
            <a:ahLst/>
            <a:cxnLst/>
            <a:rect r="r" b="b" t="t" l="l"/>
            <a:pathLst>
              <a:path h="1884231" w="1966466">
                <a:moveTo>
                  <a:pt x="0" y="0"/>
                </a:moveTo>
                <a:lnTo>
                  <a:pt x="1966466" y="0"/>
                </a:lnTo>
                <a:lnTo>
                  <a:pt x="1966466" y="1884231"/>
                </a:lnTo>
                <a:lnTo>
                  <a:pt x="0" y="18842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7" id="27"/>
          <p:cNvSpPr/>
          <p:nvPr/>
        </p:nvSpPr>
        <p:spPr>
          <a:xfrm flipH="false" flipV="false" rot="0">
            <a:off x="-937766" y="8402769"/>
            <a:ext cx="1966466" cy="1884231"/>
          </a:xfrm>
          <a:custGeom>
            <a:avLst/>
            <a:gdLst/>
            <a:ahLst/>
            <a:cxnLst/>
            <a:rect r="r" b="b" t="t" l="l"/>
            <a:pathLst>
              <a:path h="1884231" w="1966466">
                <a:moveTo>
                  <a:pt x="0" y="0"/>
                </a:moveTo>
                <a:lnTo>
                  <a:pt x="1966466" y="0"/>
                </a:lnTo>
                <a:lnTo>
                  <a:pt x="1966466" y="1884231"/>
                </a:lnTo>
                <a:lnTo>
                  <a:pt x="0" y="18842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28" id="28"/>
          <p:cNvSpPr/>
          <p:nvPr/>
        </p:nvSpPr>
        <p:spPr>
          <a:xfrm flipH="false" flipV="false" rot="672866">
            <a:off x="-1011119" y="-3168170"/>
            <a:ext cx="5370906" cy="5019356"/>
          </a:xfrm>
          <a:custGeom>
            <a:avLst/>
            <a:gdLst/>
            <a:ahLst/>
            <a:cxnLst/>
            <a:rect r="r" b="b" t="t" l="l"/>
            <a:pathLst>
              <a:path h="5019356" w="5370906">
                <a:moveTo>
                  <a:pt x="0" y="0"/>
                </a:moveTo>
                <a:lnTo>
                  <a:pt x="5370906" y="0"/>
                </a:lnTo>
                <a:lnTo>
                  <a:pt x="5370906" y="5019356"/>
                </a:lnTo>
                <a:lnTo>
                  <a:pt x="0" y="50193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29" id="29"/>
          <p:cNvSpPr/>
          <p:nvPr/>
        </p:nvSpPr>
        <p:spPr>
          <a:xfrm flipH="false" flipV="false" rot="-10799999">
            <a:off x="12715117" y="8402769"/>
            <a:ext cx="6556116" cy="6126988"/>
          </a:xfrm>
          <a:custGeom>
            <a:avLst/>
            <a:gdLst/>
            <a:ahLst/>
            <a:cxnLst/>
            <a:rect r="r" b="b" t="t" l="l"/>
            <a:pathLst>
              <a:path h="6126988" w="6556116">
                <a:moveTo>
                  <a:pt x="0" y="0"/>
                </a:moveTo>
                <a:lnTo>
                  <a:pt x="6556116" y="0"/>
                </a:lnTo>
                <a:lnTo>
                  <a:pt x="6556116" y="6126988"/>
                </a:lnTo>
                <a:lnTo>
                  <a:pt x="0" y="61269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209941"/>
            <a:ext cx="18288000" cy="9464040"/>
          </a:xfrm>
          <a:custGeom>
            <a:avLst/>
            <a:gdLst/>
            <a:ahLst/>
            <a:cxnLst/>
            <a:rect r="r" b="b" t="t" l="l"/>
            <a:pathLst>
              <a:path h="9464040" w="18288000">
                <a:moveTo>
                  <a:pt x="0" y="0"/>
                </a:moveTo>
                <a:lnTo>
                  <a:pt x="18288000" y="0"/>
                </a:lnTo>
                <a:lnTo>
                  <a:pt x="18288000" y="9464040"/>
                </a:lnTo>
                <a:lnTo>
                  <a:pt x="0" y="9464040"/>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333267" cy="9531224"/>
          </a:xfrm>
          <a:custGeom>
            <a:avLst/>
            <a:gdLst/>
            <a:ahLst/>
            <a:cxnLst/>
            <a:rect r="r" b="b" t="t" l="l"/>
            <a:pathLst>
              <a:path h="9531224" w="18333267">
                <a:moveTo>
                  <a:pt x="0" y="0"/>
                </a:moveTo>
                <a:lnTo>
                  <a:pt x="18333267" y="0"/>
                </a:lnTo>
                <a:lnTo>
                  <a:pt x="18333267" y="9531224"/>
                </a:lnTo>
                <a:lnTo>
                  <a:pt x="0" y="9531224"/>
                </a:lnTo>
                <a:lnTo>
                  <a:pt x="0" y="0"/>
                </a:lnTo>
                <a:close/>
              </a:path>
            </a:pathLst>
          </a:custGeom>
          <a:blipFill>
            <a:blip r:embed="rId2"/>
            <a:stretch>
              <a:fillRect l="-1473" t="0" r="-1473"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400050"/>
            <a:ext cx="18288000" cy="9486900"/>
          </a:xfrm>
          <a:custGeom>
            <a:avLst/>
            <a:gdLst/>
            <a:ahLst/>
            <a:cxnLst/>
            <a:rect r="r" b="b" t="t" l="l"/>
            <a:pathLst>
              <a:path h="9486900" w="18288000">
                <a:moveTo>
                  <a:pt x="0" y="0"/>
                </a:moveTo>
                <a:lnTo>
                  <a:pt x="18288000" y="0"/>
                </a:lnTo>
                <a:lnTo>
                  <a:pt x="18288000" y="9486900"/>
                </a:lnTo>
                <a:lnTo>
                  <a:pt x="0" y="9486900"/>
                </a:lnTo>
                <a:lnTo>
                  <a:pt x="0" y="0"/>
                </a:lnTo>
                <a:close/>
              </a:path>
            </a:pathLst>
          </a:custGeom>
          <a:blipFill>
            <a:blip r:embed="rId2"/>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388620"/>
            <a:ext cx="18288000" cy="9509760"/>
          </a:xfrm>
          <a:custGeom>
            <a:avLst/>
            <a:gdLst/>
            <a:ahLst/>
            <a:cxnLst/>
            <a:rect r="r" b="b" t="t" l="l"/>
            <a:pathLst>
              <a:path h="9509760" w="18288000">
                <a:moveTo>
                  <a:pt x="0" y="0"/>
                </a:moveTo>
                <a:lnTo>
                  <a:pt x="18288000" y="0"/>
                </a:lnTo>
                <a:lnTo>
                  <a:pt x="18288000" y="9509760"/>
                </a:lnTo>
                <a:lnTo>
                  <a:pt x="0" y="9509760"/>
                </a:lnTo>
                <a:lnTo>
                  <a:pt x="0" y="0"/>
                </a:lnTo>
                <a:close/>
              </a:path>
            </a:pathLst>
          </a:custGeom>
          <a:blipFill>
            <a:blip r:embed="rId2"/>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537210"/>
            <a:ext cx="18288000" cy="9212580"/>
          </a:xfrm>
          <a:custGeom>
            <a:avLst/>
            <a:gdLst/>
            <a:ahLst/>
            <a:cxnLst/>
            <a:rect r="r" b="b" t="t" l="l"/>
            <a:pathLst>
              <a:path h="9212580" w="18288000">
                <a:moveTo>
                  <a:pt x="0" y="0"/>
                </a:moveTo>
                <a:lnTo>
                  <a:pt x="18288000" y="0"/>
                </a:lnTo>
                <a:lnTo>
                  <a:pt x="18288000" y="9212580"/>
                </a:lnTo>
                <a:lnTo>
                  <a:pt x="0" y="9212580"/>
                </a:lnTo>
                <a:lnTo>
                  <a:pt x="0" y="0"/>
                </a:lnTo>
                <a:close/>
              </a:path>
            </a:pathLst>
          </a:custGeom>
          <a:blipFill>
            <a:blip r:embed="rId2"/>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9555480"/>
          </a:xfrm>
          <a:custGeom>
            <a:avLst/>
            <a:gdLst/>
            <a:ahLst/>
            <a:cxnLst/>
            <a:rect r="r" b="b" t="t" l="l"/>
            <a:pathLst>
              <a:path h="9555480" w="18288000">
                <a:moveTo>
                  <a:pt x="0" y="0"/>
                </a:moveTo>
                <a:lnTo>
                  <a:pt x="18288000" y="0"/>
                </a:lnTo>
                <a:lnTo>
                  <a:pt x="18288000" y="9555480"/>
                </a:lnTo>
                <a:lnTo>
                  <a:pt x="0" y="9555480"/>
                </a:lnTo>
                <a:lnTo>
                  <a:pt x="0" y="0"/>
                </a:lnTo>
                <a:close/>
              </a:path>
            </a:pathLst>
          </a:custGeom>
          <a:blipFill>
            <a:blip r:embed="rId2"/>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0" y="377190"/>
            <a:ext cx="18288000" cy="9532620"/>
          </a:xfrm>
          <a:custGeom>
            <a:avLst/>
            <a:gdLst/>
            <a:ahLst/>
            <a:cxnLst/>
            <a:rect r="r" b="b" t="t" l="l"/>
            <a:pathLst>
              <a:path h="9532620" w="18288000">
                <a:moveTo>
                  <a:pt x="0" y="0"/>
                </a:moveTo>
                <a:lnTo>
                  <a:pt x="18288000" y="0"/>
                </a:lnTo>
                <a:lnTo>
                  <a:pt x="18288000" y="9532620"/>
                </a:lnTo>
                <a:lnTo>
                  <a:pt x="0" y="9532620"/>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53754"/>
        </a:solidFill>
      </p:bgPr>
    </p:bg>
    <p:spTree>
      <p:nvGrpSpPr>
        <p:cNvPr id="1" name=""/>
        <p:cNvGrpSpPr/>
        <p:nvPr/>
      </p:nvGrpSpPr>
      <p:grpSpPr>
        <a:xfrm>
          <a:off x="0" y="0"/>
          <a:ext cx="0" cy="0"/>
          <a:chOff x="0" y="0"/>
          <a:chExt cx="0" cy="0"/>
        </a:xfrm>
      </p:grpSpPr>
      <p:sp>
        <p:nvSpPr>
          <p:cNvPr name="Freeform 2" id="2"/>
          <p:cNvSpPr/>
          <p:nvPr/>
        </p:nvSpPr>
        <p:spPr>
          <a:xfrm flipH="false" flipV="false" rot="0">
            <a:off x="-290950" y="-2033784"/>
            <a:ext cx="8535602" cy="7976908"/>
          </a:xfrm>
          <a:custGeom>
            <a:avLst/>
            <a:gdLst/>
            <a:ahLst/>
            <a:cxnLst/>
            <a:rect r="r" b="b" t="t" l="l"/>
            <a:pathLst>
              <a:path h="7976908" w="8535602">
                <a:moveTo>
                  <a:pt x="0" y="0"/>
                </a:moveTo>
                <a:lnTo>
                  <a:pt x="8535602" y="0"/>
                </a:lnTo>
                <a:lnTo>
                  <a:pt x="8535602" y="7976908"/>
                </a:lnTo>
                <a:lnTo>
                  <a:pt x="0" y="79769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10151301">
            <a:off x="11164674" y="6546853"/>
            <a:ext cx="8535602" cy="7976908"/>
          </a:xfrm>
          <a:custGeom>
            <a:avLst/>
            <a:gdLst/>
            <a:ahLst/>
            <a:cxnLst/>
            <a:rect r="r" b="b" t="t" l="l"/>
            <a:pathLst>
              <a:path h="7976908" w="8535602">
                <a:moveTo>
                  <a:pt x="0" y="0"/>
                </a:moveTo>
                <a:lnTo>
                  <a:pt x="8535602" y="0"/>
                </a:lnTo>
                <a:lnTo>
                  <a:pt x="8535602" y="7976908"/>
                </a:lnTo>
                <a:lnTo>
                  <a:pt x="0" y="79769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4" id="4"/>
          <p:cNvSpPr txBox="true"/>
          <p:nvPr/>
        </p:nvSpPr>
        <p:spPr>
          <a:xfrm rot="0">
            <a:off x="6219578" y="838610"/>
            <a:ext cx="9212897" cy="2987674"/>
          </a:xfrm>
          <a:prstGeom prst="rect">
            <a:avLst/>
          </a:prstGeom>
        </p:spPr>
        <p:txBody>
          <a:bodyPr anchor="t" rtlCol="false" tIns="0" lIns="0" bIns="0" rIns="0">
            <a:spAutoFit/>
          </a:bodyPr>
          <a:lstStyle/>
          <a:p>
            <a:pPr algn="just">
              <a:lnSpc>
                <a:spcPts val="5950"/>
              </a:lnSpc>
            </a:pPr>
            <a:r>
              <a:rPr lang="en-US" sz="4250" spc="399">
                <a:solidFill>
                  <a:srgbClr val="EDE8E4"/>
                </a:solidFill>
                <a:latin typeface="Glacial Indifference"/>
                <a:ea typeface="Glacial Indifference"/>
                <a:cs typeface="Glacial Indifference"/>
                <a:sym typeface="Glacial Indifference"/>
              </a:rPr>
              <a:t>¿QUÉ LE MOTIVO A NIVEL PERSONAL A DESARROLLAR EL ESTUDIO PREDICTIVO?</a:t>
            </a:r>
          </a:p>
          <a:p>
            <a:pPr algn="just">
              <a:lnSpc>
                <a:spcPts val="5950"/>
              </a:lnSpc>
            </a:pPr>
          </a:p>
        </p:txBody>
      </p:sp>
      <p:sp>
        <p:nvSpPr>
          <p:cNvPr name="Freeform 5" id="5"/>
          <p:cNvSpPr/>
          <p:nvPr/>
        </p:nvSpPr>
        <p:spPr>
          <a:xfrm flipH="false" flipV="false" rot="0">
            <a:off x="-1446812" y="7841762"/>
            <a:ext cx="5482705" cy="4884592"/>
          </a:xfrm>
          <a:custGeom>
            <a:avLst/>
            <a:gdLst/>
            <a:ahLst/>
            <a:cxnLst/>
            <a:rect r="r" b="b" t="t" l="l"/>
            <a:pathLst>
              <a:path h="4884592" w="5482705">
                <a:moveTo>
                  <a:pt x="0" y="0"/>
                </a:moveTo>
                <a:lnTo>
                  <a:pt x="5482705" y="0"/>
                </a:lnTo>
                <a:lnTo>
                  <a:pt x="5482705" y="4884591"/>
                </a:lnTo>
                <a:lnTo>
                  <a:pt x="0" y="48845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10452176">
            <a:off x="15012576" y="-2759682"/>
            <a:ext cx="5482705" cy="4884592"/>
          </a:xfrm>
          <a:custGeom>
            <a:avLst/>
            <a:gdLst/>
            <a:ahLst/>
            <a:cxnLst/>
            <a:rect r="r" b="b" t="t" l="l"/>
            <a:pathLst>
              <a:path h="4884592" w="5482705">
                <a:moveTo>
                  <a:pt x="0" y="0"/>
                </a:moveTo>
                <a:lnTo>
                  <a:pt x="5482705" y="0"/>
                </a:lnTo>
                <a:lnTo>
                  <a:pt x="5482705" y="4884591"/>
                </a:lnTo>
                <a:lnTo>
                  <a:pt x="0" y="48845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7" id="7"/>
          <p:cNvSpPr txBox="true"/>
          <p:nvPr/>
        </p:nvSpPr>
        <p:spPr>
          <a:xfrm rot="0">
            <a:off x="13223549" y="4379742"/>
            <a:ext cx="3596786" cy="624865"/>
          </a:xfrm>
          <a:prstGeom prst="rect">
            <a:avLst/>
          </a:prstGeom>
        </p:spPr>
        <p:txBody>
          <a:bodyPr anchor="t" rtlCol="false" tIns="0" lIns="0" bIns="0" rIns="0">
            <a:spAutoFit/>
          </a:bodyPr>
          <a:lstStyle/>
          <a:p>
            <a:pPr algn="ctr">
              <a:lnSpc>
                <a:spcPts val="5120"/>
              </a:lnSpc>
            </a:pPr>
            <a:r>
              <a:rPr lang="en-US" b="true" sz="3657" spc="153">
                <a:solidFill>
                  <a:srgbClr val="253754"/>
                </a:solidFill>
                <a:latin typeface="Glacial Indifference Bold"/>
                <a:ea typeface="Glacial Indifference Bold"/>
                <a:cs typeface="Glacial Indifference Bold"/>
                <a:sym typeface="Glacial Indifference Bold"/>
              </a:rPr>
              <a:t>Calidad</a:t>
            </a:r>
          </a:p>
        </p:txBody>
      </p:sp>
      <p:sp>
        <p:nvSpPr>
          <p:cNvPr name="TextBox 8" id="8"/>
          <p:cNvSpPr txBox="true"/>
          <p:nvPr/>
        </p:nvSpPr>
        <p:spPr>
          <a:xfrm rot="0">
            <a:off x="8302778" y="4379742"/>
            <a:ext cx="3804269" cy="633169"/>
          </a:xfrm>
          <a:prstGeom prst="rect">
            <a:avLst/>
          </a:prstGeom>
        </p:spPr>
        <p:txBody>
          <a:bodyPr anchor="t" rtlCol="false" tIns="0" lIns="0" bIns="0" rIns="0">
            <a:spAutoFit/>
          </a:bodyPr>
          <a:lstStyle/>
          <a:p>
            <a:pPr algn="ctr">
              <a:lnSpc>
                <a:spcPts val="5120"/>
              </a:lnSpc>
            </a:pPr>
            <a:r>
              <a:rPr lang="en-US" b="true" sz="3657" spc="153">
                <a:solidFill>
                  <a:srgbClr val="253754"/>
                </a:solidFill>
                <a:latin typeface="Glacial Indifference Bold"/>
                <a:ea typeface="Glacial Indifference Bold"/>
                <a:cs typeface="Glacial Indifference Bold"/>
                <a:sym typeface="Glacial Indifference Bold"/>
              </a:rPr>
              <a:t>Sostenibilidad</a:t>
            </a:r>
          </a:p>
        </p:txBody>
      </p:sp>
      <p:sp>
        <p:nvSpPr>
          <p:cNvPr name="TextBox 9" id="9"/>
          <p:cNvSpPr txBox="true"/>
          <p:nvPr/>
        </p:nvSpPr>
        <p:spPr>
          <a:xfrm rot="0">
            <a:off x="3624654" y="4211421"/>
            <a:ext cx="14440844" cy="4712849"/>
          </a:xfrm>
          <a:prstGeom prst="rect">
            <a:avLst/>
          </a:prstGeom>
        </p:spPr>
        <p:txBody>
          <a:bodyPr anchor="t" rtlCol="false" tIns="0" lIns="0" bIns="0" rIns="0">
            <a:spAutoFit/>
          </a:bodyPr>
          <a:lstStyle/>
          <a:p>
            <a:pPr algn="ctr" marL="643086" indent="-321543" lvl="1">
              <a:lnSpc>
                <a:spcPts val="4170"/>
              </a:lnSpc>
              <a:spcBef>
                <a:spcPct val="0"/>
              </a:spcBef>
              <a:buAutoNum type="arabicPeriod" startAt="1"/>
            </a:pPr>
            <a:r>
              <a:rPr lang="en-US" sz="2978" strike="noStrike" u="none">
                <a:solidFill>
                  <a:srgbClr val="FFFFFF"/>
                </a:solidFill>
                <a:latin typeface="Canva Sans"/>
                <a:ea typeface="Canva Sans"/>
                <a:cs typeface="Canva Sans"/>
                <a:sym typeface="Canva Sans"/>
              </a:rPr>
              <a:t>A</a:t>
            </a:r>
            <a:r>
              <a:rPr lang="en-US" sz="2978" strike="noStrike" u="none">
                <a:solidFill>
                  <a:srgbClr val="FFFFFF"/>
                </a:solidFill>
                <a:latin typeface="Canva Sans"/>
                <a:ea typeface="Canva Sans"/>
                <a:cs typeface="Canva Sans"/>
                <a:sym typeface="Canva Sans"/>
              </a:rPr>
              <a:t> nivel personal, mi motivación surgió </a:t>
            </a:r>
            <a:r>
              <a:rPr lang="en-US" sz="2978" strike="noStrike" u="none">
                <a:solidFill>
                  <a:srgbClr val="FFFFFF"/>
                </a:solidFill>
                <a:latin typeface="Canva Sans"/>
                <a:ea typeface="Canva Sans"/>
                <a:cs typeface="Canva Sans"/>
                <a:sym typeface="Canva Sans"/>
              </a:rPr>
              <a:t>d</a:t>
            </a:r>
            <a:r>
              <a:rPr lang="en-US" sz="2978" strike="noStrike" u="none">
                <a:solidFill>
                  <a:srgbClr val="FFFFFF"/>
                </a:solidFill>
                <a:latin typeface="Canva Sans"/>
                <a:ea typeface="Canva Sans"/>
                <a:cs typeface="Canva Sans"/>
                <a:sym typeface="Canva Sans"/>
              </a:rPr>
              <a:t>e conversaciones con un amigo </a:t>
            </a:r>
            <a:r>
              <a:rPr lang="en-US" sz="2978" strike="noStrike" u="none">
                <a:solidFill>
                  <a:srgbClr val="FFFFFF"/>
                </a:solidFill>
                <a:latin typeface="Canva Sans"/>
                <a:ea typeface="Canva Sans"/>
                <a:cs typeface="Canva Sans"/>
                <a:sym typeface="Canva Sans"/>
              </a:rPr>
              <a:t>d</a:t>
            </a:r>
            <a:r>
              <a:rPr lang="en-US" sz="2978" strike="noStrike" u="none">
                <a:solidFill>
                  <a:srgbClr val="FFFFFF"/>
                </a:solidFill>
                <a:latin typeface="Canva Sans"/>
                <a:ea typeface="Canva Sans"/>
                <a:cs typeface="Canva Sans"/>
                <a:sym typeface="Canva Sans"/>
              </a:rPr>
              <a:t>octor,</a:t>
            </a:r>
            <a:r>
              <a:rPr lang="en-US" sz="2978" strike="noStrike" u="none">
                <a:solidFill>
                  <a:srgbClr val="FFFFFF"/>
                </a:solidFill>
                <a:latin typeface="Canva Sans"/>
                <a:ea typeface="Canva Sans"/>
                <a:cs typeface="Canva Sans"/>
                <a:sym typeface="Canva Sans"/>
              </a:rPr>
              <a:t> </a:t>
            </a:r>
            <a:r>
              <a:rPr lang="en-US" sz="2978" strike="noStrike" u="none">
                <a:solidFill>
                  <a:srgbClr val="FFFFFF"/>
                </a:solidFill>
                <a:latin typeface="Canva Sans"/>
                <a:ea typeface="Canva Sans"/>
                <a:cs typeface="Canva Sans"/>
                <a:sym typeface="Canva Sans"/>
              </a:rPr>
              <a:t>quien frecuentemente me compartí</a:t>
            </a:r>
            <a:r>
              <a:rPr lang="en-US" sz="2978" strike="noStrike" u="none">
                <a:solidFill>
                  <a:srgbClr val="FFFFFF"/>
                </a:solidFill>
                <a:latin typeface="Canva Sans"/>
                <a:ea typeface="Canva Sans"/>
                <a:cs typeface="Canva Sans"/>
                <a:sym typeface="Canva Sans"/>
              </a:rPr>
              <a:t>a l</a:t>
            </a:r>
            <a:r>
              <a:rPr lang="en-US" sz="2978" strike="noStrike" u="none">
                <a:solidFill>
                  <a:srgbClr val="FFFFFF"/>
                </a:solidFill>
                <a:latin typeface="Canva Sans"/>
                <a:ea typeface="Canva Sans"/>
                <a:cs typeface="Canva Sans"/>
                <a:sym typeface="Canva Sans"/>
              </a:rPr>
              <a:t>a preocupante realidad de la crec</a:t>
            </a:r>
            <a:r>
              <a:rPr lang="en-US" sz="2978" strike="noStrike" u="none">
                <a:solidFill>
                  <a:srgbClr val="FFFFFF"/>
                </a:solidFill>
                <a:latin typeface="Canva Sans"/>
                <a:ea typeface="Canva Sans"/>
                <a:cs typeface="Canva Sans"/>
                <a:sym typeface="Canva Sans"/>
              </a:rPr>
              <a:t>i</a:t>
            </a:r>
            <a:r>
              <a:rPr lang="en-US" sz="2978" strike="noStrike" u="none">
                <a:solidFill>
                  <a:srgbClr val="FFFFFF"/>
                </a:solidFill>
                <a:latin typeface="Canva Sans"/>
                <a:ea typeface="Canva Sans"/>
                <a:cs typeface="Canva Sans"/>
                <a:sym typeface="Canva Sans"/>
              </a:rPr>
              <a:t>en</a:t>
            </a:r>
            <a:r>
              <a:rPr lang="en-US" sz="2978" strike="noStrike" u="none">
                <a:solidFill>
                  <a:srgbClr val="FFFFFF"/>
                </a:solidFill>
                <a:latin typeface="Canva Sans"/>
                <a:ea typeface="Canva Sans"/>
                <a:cs typeface="Canva Sans"/>
                <a:sym typeface="Canva Sans"/>
              </a:rPr>
              <a:t>t</a:t>
            </a:r>
            <a:r>
              <a:rPr lang="en-US" sz="2978" strike="noStrike" u="none">
                <a:solidFill>
                  <a:srgbClr val="FFFFFF"/>
                </a:solidFill>
                <a:latin typeface="Canva Sans"/>
                <a:ea typeface="Canva Sans"/>
                <a:cs typeface="Canva Sans"/>
                <a:sym typeface="Canva Sans"/>
              </a:rPr>
              <a:t>e de</a:t>
            </a:r>
            <a:r>
              <a:rPr lang="en-US" sz="2978" strike="noStrike" u="none">
                <a:solidFill>
                  <a:srgbClr val="FFFFFF"/>
                </a:solidFill>
                <a:latin typeface="Canva Sans"/>
                <a:ea typeface="Canva Sans"/>
                <a:cs typeface="Canva Sans"/>
                <a:sym typeface="Canva Sans"/>
              </a:rPr>
              <a:t>t</a:t>
            </a:r>
            <a:r>
              <a:rPr lang="en-US" sz="2978" strike="noStrike" u="none">
                <a:solidFill>
                  <a:srgbClr val="FFFFFF"/>
                </a:solidFill>
                <a:latin typeface="Canva Sans"/>
                <a:ea typeface="Canva Sans"/>
                <a:cs typeface="Canva Sans"/>
                <a:sym typeface="Canva Sans"/>
              </a:rPr>
              <a:t>ección diaria de obesidad en pacientes. A</a:t>
            </a:r>
            <a:r>
              <a:rPr lang="en-US" sz="2978" strike="noStrike" u="none">
                <a:solidFill>
                  <a:srgbClr val="FFFFFF"/>
                </a:solidFill>
                <a:latin typeface="Canva Sans"/>
                <a:ea typeface="Canva Sans"/>
                <a:cs typeface="Canva Sans"/>
                <a:sym typeface="Canva Sans"/>
              </a:rPr>
              <a:t>l</a:t>
            </a:r>
            <a:r>
              <a:rPr lang="en-US" sz="2978" strike="noStrike" u="none">
                <a:solidFill>
                  <a:srgbClr val="FFFFFF"/>
                </a:solidFill>
                <a:latin typeface="Canva Sans"/>
                <a:ea typeface="Canva Sans"/>
                <a:cs typeface="Canva Sans"/>
                <a:sym typeface="Canva Sans"/>
              </a:rPr>
              <a:t> </a:t>
            </a:r>
            <a:r>
              <a:rPr lang="en-US" sz="2978" strike="noStrike" u="none">
                <a:solidFill>
                  <a:srgbClr val="FFFFFF"/>
                </a:solidFill>
                <a:latin typeface="Canva Sans"/>
                <a:ea typeface="Canva Sans"/>
                <a:cs typeface="Canva Sans"/>
                <a:sym typeface="Canva Sans"/>
              </a:rPr>
              <a:t>e</a:t>
            </a:r>
            <a:r>
              <a:rPr lang="en-US" sz="2978" strike="noStrike" u="none">
                <a:solidFill>
                  <a:srgbClr val="FFFFFF"/>
                </a:solidFill>
                <a:latin typeface="Canva Sans"/>
                <a:ea typeface="Canva Sans"/>
                <a:cs typeface="Canva Sans"/>
                <a:sym typeface="Canva Sans"/>
              </a:rPr>
              <a:t>ncontrar esta</a:t>
            </a:r>
            <a:r>
              <a:rPr lang="en-US" sz="2978" strike="noStrike" u="none">
                <a:solidFill>
                  <a:srgbClr val="FFFFFF"/>
                </a:solidFill>
                <a:latin typeface="Canva Sans"/>
                <a:ea typeface="Canva Sans"/>
                <a:cs typeface="Canva Sans"/>
                <a:sym typeface="Canva Sans"/>
              </a:rPr>
              <a:t> b</a:t>
            </a:r>
            <a:r>
              <a:rPr lang="en-US" sz="2978" strike="noStrike" u="none">
                <a:solidFill>
                  <a:srgbClr val="FFFFFF"/>
                </a:solidFill>
                <a:latin typeface="Canva Sans"/>
                <a:ea typeface="Canva Sans"/>
                <a:cs typeface="Canva Sans"/>
                <a:sym typeface="Canva Sans"/>
              </a:rPr>
              <a:t>ase de datos tan relevante, </a:t>
            </a:r>
            <a:r>
              <a:rPr lang="en-US" sz="2978" strike="noStrike" u="none">
                <a:solidFill>
                  <a:srgbClr val="FFFFFF"/>
                </a:solidFill>
                <a:latin typeface="Canva Sans"/>
                <a:ea typeface="Canva Sans"/>
                <a:cs typeface="Canva Sans"/>
                <a:sym typeface="Canva Sans"/>
              </a:rPr>
              <a:t>i</a:t>
            </a:r>
            <a:r>
              <a:rPr lang="en-US" sz="2978" strike="noStrike" u="none">
                <a:solidFill>
                  <a:srgbClr val="FFFFFF"/>
                </a:solidFill>
                <a:latin typeface="Canva Sans"/>
                <a:ea typeface="Canva Sans"/>
                <a:cs typeface="Canva Sans"/>
                <a:sym typeface="Canva Sans"/>
              </a:rPr>
              <a:t>nmediatamen</a:t>
            </a:r>
            <a:r>
              <a:rPr lang="en-US" sz="2978" strike="noStrike" u="none">
                <a:solidFill>
                  <a:srgbClr val="FFFFFF"/>
                </a:solidFill>
                <a:latin typeface="Canva Sans"/>
                <a:ea typeface="Canva Sans"/>
                <a:cs typeface="Canva Sans"/>
                <a:sym typeface="Canva Sans"/>
              </a:rPr>
              <a:t>t</a:t>
            </a:r>
            <a:r>
              <a:rPr lang="en-US" sz="2978" strike="noStrike" u="none">
                <a:solidFill>
                  <a:srgbClr val="FFFFFF"/>
                </a:solidFill>
                <a:latin typeface="Canva Sans"/>
                <a:ea typeface="Canva Sans"/>
                <a:cs typeface="Canva Sans"/>
                <a:sym typeface="Canva Sans"/>
              </a:rPr>
              <a:t>e</a:t>
            </a:r>
            <a:r>
              <a:rPr lang="en-US" sz="2978" strike="noStrike" u="none">
                <a:solidFill>
                  <a:srgbClr val="FFFFFF"/>
                </a:solidFill>
                <a:latin typeface="Canva Sans"/>
                <a:ea typeface="Canva Sans"/>
                <a:cs typeface="Canva Sans"/>
                <a:sym typeface="Canva Sans"/>
              </a:rPr>
              <a:t> </a:t>
            </a:r>
            <a:r>
              <a:rPr lang="en-US" sz="2978" strike="noStrike" u="none">
                <a:solidFill>
                  <a:srgbClr val="FFFFFF"/>
                </a:solidFill>
                <a:latin typeface="Canva Sans"/>
                <a:ea typeface="Canva Sans"/>
                <a:cs typeface="Canva Sans"/>
                <a:sym typeface="Canva Sans"/>
              </a:rPr>
              <a:t>me interesó cóm</a:t>
            </a:r>
            <a:r>
              <a:rPr lang="en-US" sz="2978" strike="noStrike" u="none">
                <a:solidFill>
                  <a:srgbClr val="FFFFFF"/>
                </a:solidFill>
                <a:latin typeface="Canva Sans"/>
                <a:ea typeface="Canva Sans"/>
                <a:cs typeface="Canva Sans"/>
                <a:sym typeface="Canva Sans"/>
              </a:rPr>
              <a:t>o</a:t>
            </a:r>
            <a:r>
              <a:rPr lang="en-US" sz="2978" strike="noStrike" u="none">
                <a:solidFill>
                  <a:srgbClr val="FFFFFF"/>
                </a:solidFill>
                <a:latin typeface="Canva Sans"/>
                <a:ea typeface="Canva Sans"/>
                <a:cs typeface="Canva Sans"/>
                <a:sym typeface="Canva Sans"/>
              </a:rPr>
              <a:t> el análisis de datos</a:t>
            </a:r>
            <a:r>
              <a:rPr lang="en-US" sz="2978" strike="noStrike" u="none">
                <a:solidFill>
                  <a:srgbClr val="FFFFFF"/>
                </a:solidFill>
                <a:latin typeface="Canva Sans"/>
                <a:ea typeface="Canva Sans"/>
                <a:cs typeface="Canva Sans"/>
                <a:sym typeface="Canva Sans"/>
              </a:rPr>
              <a:t> </a:t>
            </a:r>
            <a:r>
              <a:rPr lang="en-US" sz="2978" strike="noStrike" u="none">
                <a:solidFill>
                  <a:srgbClr val="FFFFFF"/>
                </a:solidFill>
                <a:latin typeface="Canva Sans"/>
                <a:ea typeface="Canva Sans"/>
                <a:cs typeface="Canva Sans"/>
                <a:sym typeface="Canva Sans"/>
              </a:rPr>
              <a:t>podría arrojar luz so</a:t>
            </a:r>
            <a:r>
              <a:rPr lang="en-US" sz="2978" strike="noStrike" u="none">
                <a:solidFill>
                  <a:srgbClr val="FFFFFF"/>
                </a:solidFill>
                <a:latin typeface="Canva Sans"/>
                <a:ea typeface="Canva Sans"/>
                <a:cs typeface="Canva Sans"/>
                <a:sym typeface="Canva Sans"/>
              </a:rPr>
              <a:t>b</a:t>
            </a:r>
            <a:r>
              <a:rPr lang="en-US" sz="2978" strike="noStrike" u="none">
                <a:solidFill>
                  <a:srgbClr val="FFFFFF"/>
                </a:solidFill>
                <a:latin typeface="Canva Sans"/>
                <a:ea typeface="Canva Sans"/>
                <a:cs typeface="Canva Sans"/>
                <a:sym typeface="Canva Sans"/>
              </a:rPr>
              <a:t>re un pr</a:t>
            </a:r>
            <a:r>
              <a:rPr lang="en-US" sz="2978" strike="noStrike" u="none">
                <a:solidFill>
                  <a:srgbClr val="FFFFFF"/>
                </a:solidFill>
                <a:latin typeface="Canva Sans"/>
                <a:ea typeface="Canva Sans"/>
                <a:cs typeface="Canva Sans"/>
                <a:sym typeface="Canva Sans"/>
              </a:rPr>
              <a:t>o</a:t>
            </a:r>
            <a:r>
              <a:rPr lang="en-US" sz="2978" strike="noStrike" u="none">
                <a:solidFill>
                  <a:srgbClr val="FFFFFF"/>
                </a:solidFill>
                <a:latin typeface="Canva Sans"/>
                <a:ea typeface="Canva Sans"/>
                <a:cs typeface="Canva Sans"/>
                <a:sym typeface="Canva Sans"/>
              </a:rPr>
              <a:t>blema </a:t>
            </a:r>
            <a:r>
              <a:rPr lang="en-US" sz="2978" strike="noStrike" u="none">
                <a:solidFill>
                  <a:srgbClr val="FFFFFF"/>
                </a:solidFill>
                <a:latin typeface="Canva Sans"/>
                <a:ea typeface="Canva Sans"/>
                <a:cs typeface="Canva Sans"/>
                <a:sym typeface="Canva Sans"/>
              </a:rPr>
              <a:t>d</a:t>
            </a:r>
            <a:r>
              <a:rPr lang="en-US" sz="2978" strike="noStrike" u="none">
                <a:solidFill>
                  <a:srgbClr val="FFFFFF"/>
                </a:solidFill>
                <a:latin typeface="Canva Sans"/>
                <a:ea typeface="Canva Sans"/>
                <a:cs typeface="Canva Sans"/>
                <a:sym typeface="Canva Sans"/>
              </a:rPr>
              <a:t>e salud pública</a:t>
            </a:r>
            <a:r>
              <a:rPr lang="en-US" sz="2978" strike="noStrike" u="none">
                <a:solidFill>
                  <a:srgbClr val="FFFFFF"/>
                </a:solidFill>
                <a:latin typeface="Canva Sans"/>
                <a:ea typeface="Canva Sans"/>
                <a:cs typeface="Canva Sans"/>
                <a:sym typeface="Canva Sans"/>
              </a:rPr>
              <a:t> t</a:t>
            </a:r>
            <a:r>
              <a:rPr lang="en-US" sz="2978" strike="noStrike" u="none">
                <a:solidFill>
                  <a:srgbClr val="FFFFFF"/>
                </a:solidFill>
                <a:latin typeface="Canva Sans"/>
                <a:ea typeface="Canva Sans"/>
                <a:cs typeface="Canva Sans"/>
                <a:sym typeface="Canva Sans"/>
              </a:rPr>
              <a:t>an </a:t>
            </a:r>
            <a:r>
              <a:rPr lang="en-US" sz="2978" strike="noStrike" u="none">
                <a:solidFill>
                  <a:srgbClr val="FFFFFF"/>
                </a:solidFill>
                <a:latin typeface="Canva Sans"/>
                <a:ea typeface="Canva Sans"/>
                <a:cs typeface="Canva Sans"/>
                <a:sym typeface="Canva Sans"/>
              </a:rPr>
              <a:t>ext</a:t>
            </a:r>
            <a:r>
              <a:rPr lang="en-US" sz="2978" strike="noStrike" u="none">
                <a:solidFill>
                  <a:srgbClr val="FFFFFF"/>
                </a:solidFill>
                <a:latin typeface="Canva Sans"/>
                <a:ea typeface="Canva Sans"/>
                <a:cs typeface="Canva Sans"/>
                <a:sym typeface="Canva Sans"/>
              </a:rPr>
              <a:t>endido. Ver la oportunidad de aplicar herramientas predictivas a un tema que afecta a tantas personas me impulsó a querer entender mejor sus causas y patrones."</a:t>
            </a:r>
          </a:p>
          <a:p>
            <a:pPr algn="ctr" marL="0" indent="0" lvl="0">
              <a:lnSpc>
                <a:spcPts val="4170"/>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TextBox 2" id="2"/>
          <p:cNvSpPr txBox="true"/>
          <p:nvPr/>
        </p:nvSpPr>
        <p:spPr>
          <a:xfrm rot="0">
            <a:off x="1962627" y="694015"/>
            <a:ext cx="14954263" cy="2207202"/>
          </a:xfrm>
          <a:prstGeom prst="rect">
            <a:avLst/>
          </a:prstGeom>
        </p:spPr>
        <p:txBody>
          <a:bodyPr anchor="t" rtlCol="false" tIns="0" lIns="0" bIns="0" rIns="0">
            <a:spAutoFit/>
          </a:bodyPr>
          <a:lstStyle/>
          <a:p>
            <a:pPr algn="ctr" marL="0" indent="0" lvl="0">
              <a:lnSpc>
                <a:spcPts val="5918"/>
              </a:lnSpc>
              <a:spcBef>
                <a:spcPct val="0"/>
              </a:spcBef>
            </a:pPr>
            <a:r>
              <a:rPr lang="en-US" b="true" sz="4227" spc="397">
                <a:solidFill>
                  <a:srgbClr val="152540"/>
                </a:solidFill>
                <a:latin typeface="Glacial Indifference Bold"/>
                <a:ea typeface="Glacial Indifference Bold"/>
                <a:cs typeface="Glacial Indifference Bold"/>
                <a:sym typeface="Glacial Indifference Bold"/>
              </a:rPr>
              <a:t>¿CÓMO FUE SU EXPERIENCIA BUSC</a:t>
            </a:r>
            <a:r>
              <a:rPr lang="en-US" b="true" sz="4227" spc="397" strike="noStrike" u="none">
                <a:solidFill>
                  <a:srgbClr val="152540"/>
                </a:solidFill>
                <a:latin typeface="Glacial Indifference Bold"/>
                <a:ea typeface="Glacial Indifference Bold"/>
                <a:cs typeface="Glacial Indifference Bold"/>
                <a:sym typeface="Glacial Indifference Bold"/>
              </a:rPr>
              <a:t>ANDO Y SELECCIONANDO LA DATA?</a:t>
            </a:r>
          </a:p>
          <a:p>
            <a:pPr algn="ctr" marL="0" indent="0" lvl="0">
              <a:lnSpc>
                <a:spcPts val="5918"/>
              </a:lnSpc>
              <a:spcBef>
                <a:spcPct val="0"/>
              </a:spcBef>
            </a:pPr>
          </a:p>
        </p:txBody>
      </p:sp>
      <p:sp>
        <p:nvSpPr>
          <p:cNvPr name="Freeform 3" id="3"/>
          <p:cNvSpPr/>
          <p:nvPr/>
        </p:nvSpPr>
        <p:spPr>
          <a:xfrm flipH="false" flipV="false" rot="0">
            <a:off x="-642" y="-1702160"/>
            <a:ext cx="4236009" cy="3958743"/>
          </a:xfrm>
          <a:custGeom>
            <a:avLst/>
            <a:gdLst/>
            <a:ahLst/>
            <a:cxnLst/>
            <a:rect r="r" b="b" t="t" l="l"/>
            <a:pathLst>
              <a:path h="3958743" w="4236009">
                <a:moveTo>
                  <a:pt x="0" y="0"/>
                </a:moveTo>
                <a:lnTo>
                  <a:pt x="4236009" y="0"/>
                </a:lnTo>
                <a:lnTo>
                  <a:pt x="4236009" y="3958743"/>
                </a:lnTo>
                <a:lnTo>
                  <a:pt x="0" y="39587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9354559">
            <a:off x="14956470" y="7637977"/>
            <a:ext cx="3920840" cy="3664203"/>
          </a:xfrm>
          <a:custGeom>
            <a:avLst/>
            <a:gdLst/>
            <a:ahLst/>
            <a:cxnLst/>
            <a:rect r="r" b="b" t="t" l="l"/>
            <a:pathLst>
              <a:path h="3664203" w="3920840">
                <a:moveTo>
                  <a:pt x="0" y="0"/>
                </a:moveTo>
                <a:lnTo>
                  <a:pt x="3920840" y="0"/>
                </a:lnTo>
                <a:lnTo>
                  <a:pt x="3920840" y="3664203"/>
                </a:lnTo>
                <a:lnTo>
                  <a:pt x="0" y="36642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5400000">
            <a:off x="15193771" y="-901631"/>
            <a:ext cx="4131058" cy="3860662"/>
          </a:xfrm>
          <a:custGeom>
            <a:avLst/>
            <a:gdLst/>
            <a:ahLst/>
            <a:cxnLst/>
            <a:rect r="r" b="b" t="t" l="l"/>
            <a:pathLst>
              <a:path h="3860662" w="4131058">
                <a:moveTo>
                  <a:pt x="0" y="0"/>
                </a:moveTo>
                <a:lnTo>
                  <a:pt x="4131058" y="0"/>
                </a:lnTo>
                <a:lnTo>
                  <a:pt x="4131058" y="3860662"/>
                </a:lnTo>
                <a:lnTo>
                  <a:pt x="0" y="38606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5521968">
            <a:off x="-548348" y="7975099"/>
            <a:ext cx="3603911" cy="3368018"/>
          </a:xfrm>
          <a:custGeom>
            <a:avLst/>
            <a:gdLst/>
            <a:ahLst/>
            <a:cxnLst/>
            <a:rect r="r" b="b" t="t" l="l"/>
            <a:pathLst>
              <a:path h="3368018" w="3603911">
                <a:moveTo>
                  <a:pt x="0" y="0"/>
                </a:moveTo>
                <a:lnTo>
                  <a:pt x="3603910" y="0"/>
                </a:lnTo>
                <a:lnTo>
                  <a:pt x="3603910" y="3368019"/>
                </a:lnTo>
                <a:lnTo>
                  <a:pt x="0" y="336801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7" id="7"/>
          <p:cNvSpPr txBox="true"/>
          <p:nvPr/>
        </p:nvSpPr>
        <p:spPr>
          <a:xfrm rot="0">
            <a:off x="1330221" y="2677160"/>
            <a:ext cx="15627558" cy="6581140"/>
          </a:xfrm>
          <a:prstGeom prst="rect">
            <a:avLst/>
          </a:prstGeom>
        </p:spPr>
        <p:txBody>
          <a:bodyPr anchor="t" rtlCol="false" tIns="0" lIns="0" bIns="0" rIns="0">
            <a:spAutoFit/>
          </a:bodyPr>
          <a:lstStyle/>
          <a:p>
            <a:pPr algn="ctr">
              <a:lnSpc>
                <a:spcPts val="4759"/>
              </a:lnSpc>
            </a:pPr>
            <a:r>
              <a:rPr lang="en-US" sz="3399">
                <a:solidFill>
                  <a:srgbClr val="152540"/>
                </a:solidFill>
                <a:latin typeface="Canva Sans"/>
                <a:ea typeface="Canva Sans"/>
                <a:cs typeface="Canva Sans"/>
                <a:sym typeface="Canva Sans"/>
              </a:rPr>
              <a:t>2. La experiencia con la </a:t>
            </a:r>
            <a:r>
              <a:rPr lang="en-US" sz="3399">
                <a:solidFill>
                  <a:srgbClr val="152540"/>
                </a:solidFill>
                <a:latin typeface="Canva Sans"/>
                <a:ea typeface="Canva Sans"/>
                <a:cs typeface="Canva Sans"/>
                <a:sym typeface="Canva Sans"/>
              </a:rPr>
              <a:t>data, aunque finalmente productiva, no fue siempre sencilla, especialmente al trabajar con Python. Uno tiende a asumir que los datos estarán 'limpios', pero la realidad es que siempre hay un trabajo considerable de preprocesamiento. Tuvimos que dedicar tiempo a identificar y eliminar información innecesaria, y lo más crítico, verificar y corregir los tipos de datos en cada columna. Si un tipo de dato no es el correcto, las operaciones de análisis y los modelos pueden fallar inesperadamente o incluso 'bloquear' el proceso, lo cual fue un aprendizaje clave. Este paso de limpieza y validación fue fundamental para poder avanzar con confianza."</a:t>
            </a:r>
          </a:p>
          <a:p>
            <a:pPr algn="ctr">
              <a:lnSpc>
                <a:spcPts val="475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0">
            <a:off x="438131" y="7849763"/>
            <a:ext cx="6882708" cy="6131867"/>
          </a:xfrm>
          <a:custGeom>
            <a:avLst/>
            <a:gdLst/>
            <a:ahLst/>
            <a:cxnLst/>
            <a:rect r="r" b="b" t="t" l="l"/>
            <a:pathLst>
              <a:path h="6131867" w="6882708">
                <a:moveTo>
                  <a:pt x="0" y="0"/>
                </a:moveTo>
                <a:lnTo>
                  <a:pt x="6882708" y="0"/>
                </a:lnTo>
                <a:lnTo>
                  <a:pt x="6882708" y="6131867"/>
                </a:lnTo>
                <a:lnTo>
                  <a:pt x="0" y="61318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1849738" y="-4940726"/>
            <a:ext cx="7641686" cy="6808048"/>
          </a:xfrm>
          <a:custGeom>
            <a:avLst/>
            <a:gdLst/>
            <a:ahLst/>
            <a:cxnLst/>
            <a:rect r="r" b="b" t="t" l="l"/>
            <a:pathLst>
              <a:path h="6808048" w="7641686">
                <a:moveTo>
                  <a:pt x="0" y="0"/>
                </a:moveTo>
                <a:lnTo>
                  <a:pt x="7641686" y="0"/>
                </a:lnTo>
                <a:lnTo>
                  <a:pt x="7641686" y="6808048"/>
                </a:lnTo>
                <a:lnTo>
                  <a:pt x="0" y="68080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8798399">
            <a:off x="14245632" y="4731344"/>
            <a:ext cx="6467670" cy="8676143"/>
          </a:xfrm>
          <a:custGeom>
            <a:avLst/>
            <a:gdLst/>
            <a:ahLst/>
            <a:cxnLst/>
            <a:rect r="r" b="b" t="t" l="l"/>
            <a:pathLst>
              <a:path h="8676143" w="6467670">
                <a:moveTo>
                  <a:pt x="0" y="0"/>
                </a:moveTo>
                <a:lnTo>
                  <a:pt x="6467670" y="0"/>
                </a:lnTo>
                <a:lnTo>
                  <a:pt x="6467670" y="8676143"/>
                </a:lnTo>
                <a:lnTo>
                  <a:pt x="0" y="86761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8798399">
            <a:off x="-2994864" y="-8645988"/>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6" id="6"/>
          <p:cNvSpPr txBox="true"/>
          <p:nvPr/>
        </p:nvSpPr>
        <p:spPr>
          <a:xfrm rot="0">
            <a:off x="5409562" y="-104775"/>
            <a:ext cx="11849738" cy="3717002"/>
          </a:xfrm>
          <a:prstGeom prst="rect">
            <a:avLst/>
          </a:prstGeom>
        </p:spPr>
        <p:txBody>
          <a:bodyPr anchor="t" rtlCol="false" tIns="0" lIns="0" bIns="0" rIns="0">
            <a:spAutoFit/>
          </a:bodyPr>
          <a:lstStyle/>
          <a:p>
            <a:pPr algn="l">
              <a:lnSpc>
                <a:spcPts val="7412"/>
              </a:lnSpc>
            </a:pPr>
            <a:r>
              <a:rPr lang="en-US" sz="5294" spc="497">
                <a:solidFill>
                  <a:srgbClr val="152540"/>
                </a:solidFill>
                <a:latin typeface="Glacial Indifference"/>
                <a:ea typeface="Glacial Indifference"/>
                <a:cs typeface="Glacial Indifference"/>
                <a:sym typeface="Glacial Indifference"/>
              </a:rPr>
              <a:t>¿QUÉ LECCIONES APRENDIÓ AL HACER EL ANÁLISIS DESCRIPTIVO?</a:t>
            </a:r>
          </a:p>
          <a:p>
            <a:pPr algn="l">
              <a:lnSpc>
                <a:spcPts val="7412"/>
              </a:lnSpc>
            </a:pPr>
          </a:p>
        </p:txBody>
      </p:sp>
      <p:sp>
        <p:nvSpPr>
          <p:cNvPr name="TextBox 7" id="7"/>
          <p:cNvSpPr txBox="true"/>
          <p:nvPr/>
        </p:nvSpPr>
        <p:spPr>
          <a:xfrm rot="0">
            <a:off x="0" y="3019742"/>
            <a:ext cx="17918890" cy="4180840"/>
          </a:xfrm>
          <a:prstGeom prst="rect">
            <a:avLst/>
          </a:prstGeom>
        </p:spPr>
        <p:txBody>
          <a:bodyPr anchor="t" rtlCol="false" tIns="0" lIns="0" bIns="0" rIns="0">
            <a:spAutoFit/>
          </a:bodyPr>
          <a:lstStyle/>
          <a:p>
            <a:pPr algn="ctr" marL="734059" indent="-367030" lvl="1">
              <a:lnSpc>
                <a:spcPts val="4759"/>
              </a:lnSpc>
              <a:buAutoNum type="arabicPeriod" startAt="1"/>
            </a:pPr>
            <a:r>
              <a:rPr lang="en-US" sz="3399">
                <a:solidFill>
                  <a:srgbClr val="152540"/>
                </a:solidFill>
                <a:latin typeface="Canva Sans"/>
                <a:ea typeface="Canva Sans"/>
                <a:cs typeface="Canva Sans"/>
                <a:sym typeface="Canva Sans"/>
              </a:rPr>
              <a:t>Al hacer el analisis descriptivo pude ver la importancia que es de hacer cosas visuales como los histogramas que me ayudaron a ver por ejemplo la distribucion de los datos. Otra cosa super importante es la limpieza de los datos que sin eso basicamente no se puede hacer nada que es un problema que me tope con al hacerlo por codigo que me mandaba el error de Value Error. </a:t>
            </a:r>
          </a:p>
          <a:p>
            <a:pPr algn="ctr">
              <a:lnSpc>
                <a:spcPts val="4759"/>
              </a:lnSpc>
            </a:pPr>
          </a:p>
          <a:p>
            <a:pPr algn="ctr">
              <a:lnSpc>
                <a:spcPts val="475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0">
            <a:off x="438131" y="7849763"/>
            <a:ext cx="6882708" cy="6131867"/>
          </a:xfrm>
          <a:custGeom>
            <a:avLst/>
            <a:gdLst/>
            <a:ahLst/>
            <a:cxnLst/>
            <a:rect r="r" b="b" t="t" l="l"/>
            <a:pathLst>
              <a:path h="6131867" w="6882708">
                <a:moveTo>
                  <a:pt x="0" y="0"/>
                </a:moveTo>
                <a:lnTo>
                  <a:pt x="6882708" y="0"/>
                </a:lnTo>
                <a:lnTo>
                  <a:pt x="6882708" y="6131867"/>
                </a:lnTo>
                <a:lnTo>
                  <a:pt x="0" y="61318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1849738" y="-4940726"/>
            <a:ext cx="7641686" cy="6808048"/>
          </a:xfrm>
          <a:custGeom>
            <a:avLst/>
            <a:gdLst/>
            <a:ahLst/>
            <a:cxnLst/>
            <a:rect r="r" b="b" t="t" l="l"/>
            <a:pathLst>
              <a:path h="6808048" w="7641686">
                <a:moveTo>
                  <a:pt x="0" y="0"/>
                </a:moveTo>
                <a:lnTo>
                  <a:pt x="7641686" y="0"/>
                </a:lnTo>
                <a:lnTo>
                  <a:pt x="7641686" y="6808048"/>
                </a:lnTo>
                <a:lnTo>
                  <a:pt x="0" y="68080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8798399">
            <a:off x="14245632" y="4731344"/>
            <a:ext cx="6467670" cy="8676143"/>
          </a:xfrm>
          <a:custGeom>
            <a:avLst/>
            <a:gdLst/>
            <a:ahLst/>
            <a:cxnLst/>
            <a:rect r="r" b="b" t="t" l="l"/>
            <a:pathLst>
              <a:path h="8676143" w="6467670">
                <a:moveTo>
                  <a:pt x="0" y="0"/>
                </a:moveTo>
                <a:lnTo>
                  <a:pt x="6467670" y="0"/>
                </a:lnTo>
                <a:lnTo>
                  <a:pt x="6467670" y="8676143"/>
                </a:lnTo>
                <a:lnTo>
                  <a:pt x="0" y="86761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8798399">
            <a:off x="-2994864" y="-8645988"/>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6" id="6"/>
          <p:cNvSpPr txBox="true"/>
          <p:nvPr/>
        </p:nvSpPr>
        <p:spPr>
          <a:xfrm rot="0">
            <a:off x="438131" y="2734785"/>
            <a:ext cx="17918890" cy="4180840"/>
          </a:xfrm>
          <a:prstGeom prst="rect">
            <a:avLst/>
          </a:prstGeom>
        </p:spPr>
        <p:txBody>
          <a:bodyPr anchor="t" rtlCol="false" tIns="0" lIns="0" bIns="0" rIns="0">
            <a:spAutoFit/>
          </a:bodyPr>
          <a:lstStyle/>
          <a:p>
            <a:pPr algn="ctr">
              <a:lnSpc>
                <a:spcPts val="4759"/>
              </a:lnSpc>
            </a:pPr>
            <a:r>
              <a:rPr lang="en-US" sz="3399">
                <a:solidFill>
                  <a:srgbClr val="152540"/>
                </a:solidFill>
                <a:latin typeface="Canva Sans"/>
                <a:ea typeface="Canva Sans"/>
                <a:cs typeface="Canva Sans"/>
                <a:sym typeface="Canva Sans"/>
              </a:rPr>
              <a:t>"Primero, preparé </a:t>
            </a:r>
            <a:r>
              <a:rPr lang="en-US" sz="3399">
                <a:solidFill>
                  <a:srgbClr val="152540"/>
                </a:solidFill>
                <a:latin typeface="Canva Sans"/>
                <a:ea typeface="Canva Sans"/>
                <a:cs typeface="Canva Sans"/>
                <a:sym typeface="Canva Sans"/>
              </a:rPr>
              <a:t>los datos: limpieza, conversión de tipos Luego, un análisis descriptivo profundo con medidas estadísticas y visualizaciones. En lo predictivo, construí regresiones lineales (simple y múltiple para el peso) y un modelo para clasificar directamente los diferentes niveles de obesidad (ej. Normal, Sobrepeso, Obesidad Tipo I, II, III), usando statsmodels y forzando los datos a tipo numérico con NumPy para asegurar la compatibilidad."</a:t>
            </a:r>
          </a:p>
          <a:p>
            <a:pPr algn="ctr">
              <a:lnSpc>
                <a:spcPts val="4759"/>
              </a:lnSpc>
            </a:pPr>
          </a:p>
        </p:txBody>
      </p:sp>
      <p:sp>
        <p:nvSpPr>
          <p:cNvPr name="TextBox 7" id="7"/>
          <p:cNvSpPr txBox="true"/>
          <p:nvPr/>
        </p:nvSpPr>
        <p:spPr>
          <a:xfrm rot="0">
            <a:off x="438131" y="652812"/>
            <a:ext cx="17849869" cy="2343294"/>
          </a:xfrm>
          <a:prstGeom prst="rect">
            <a:avLst/>
          </a:prstGeom>
        </p:spPr>
        <p:txBody>
          <a:bodyPr anchor="t" rtlCol="false" tIns="0" lIns="0" bIns="0" rIns="0">
            <a:spAutoFit/>
          </a:bodyPr>
          <a:lstStyle/>
          <a:p>
            <a:pPr algn="ctr">
              <a:lnSpc>
                <a:spcPts val="6292"/>
              </a:lnSpc>
              <a:spcBef>
                <a:spcPct val="0"/>
              </a:spcBef>
            </a:pPr>
            <a:r>
              <a:rPr lang="en-US" sz="4494" spc="422">
                <a:solidFill>
                  <a:srgbClr val="152540"/>
                </a:solidFill>
                <a:latin typeface="Glacial Indifference"/>
                <a:ea typeface="Glacial Indifference"/>
                <a:cs typeface="Glacial Indifference"/>
                <a:sym typeface="Glacial Indifference"/>
              </a:rPr>
              <a:t>¿QUÉ PASOS REALIZÓ PARA HACER EL ANÁLISIS DE LOS DATOS TANTO DESCRIPTIVO COMO PREDICTIVO?</a:t>
            </a:r>
          </a:p>
          <a:p>
            <a:pPr algn="ctr">
              <a:lnSpc>
                <a:spcPts val="6292"/>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0">
            <a:off x="438131" y="7849763"/>
            <a:ext cx="6882708" cy="6131867"/>
          </a:xfrm>
          <a:custGeom>
            <a:avLst/>
            <a:gdLst/>
            <a:ahLst/>
            <a:cxnLst/>
            <a:rect r="r" b="b" t="t" l="l"/>
            <a:pathLst>
              <a:path h="6131867" w="6882708">
                <a:moveTo>
                  <a:pt x="0" y="0"/>
                </a:moveTo>
                <a:lnTo>
                  <a:pt x="6882708" y="0"/>
                </a:lnTo>
                <a:lnTo>
                  <a:pt x="6882708" y="6131867"/>
                </a:lnTo>
                <a:lnTo>
                  <a:pt x="0" y="61318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1849738" y="-4940726"/>
            <a:ext cx="7641686" cy="6808048"/>
          </a:xfrm>
          <a:custGeom>
            <a:avLst/>
            <a:gdLst/>
            <a:ahLst/>
            <a:cxnLst/>
            <a:rect r="r" b="b" t="t" l="l"/>
            <a:pathLst>
              <a:path h="6808048" w="7641686">
                <a:moveTo>
                  <a:pt x="0" y="0"/>
                </a:moveTo>
                <a:lnTo>
                  <a:pt x="7641686" y="0"/>
                </a:lnTo>
                <a:lnTo>
                  <a:pt x="7641686" y="6808048"/>
                </a:lnTo>
                <a:lnTo>
                  <a:pt x="0" y="68080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8798399">
            <a:off x="14245632" y="4731344"/>
            <a:ext cx="6467670" cy="8676143"/>
          </a:xfrm>
          <a:custGeom>
            <a:avLst/>
            <a:gdLst/>
            <a:ahLst/>
            <a:cxnLst/>
            <a:rect r="r" b="b" t="t" l="l"/>
            <a:pathLst>
              <a:path h="8676143" w="6467670">
                <a:moveTo>
                  <a:pt x="0" y="0"/>
                </a:moveTo>
                <a:lnTo>
                  <a:pt x="6467670" y="0"/>
                </a:lnTo>
                <a:lnTo>
                  <a:pt x="6467670" y="8676143"/>
                </a:lnTo>
                <a:lnTo>
                  <a:pt x="0" y="86761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8798399">
            <a:off x="-2994864" y="-8645988"/>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6" id="6"/>
          <p:cNvSpPr txBox="true"/>
          <p:nvPr/>
        </p:nvSpPr>
        <p:spPr>
          <a:xfrm rot="0">
            <a:off x="438131" y="2751411"/>
            <a:ext cx="17918890" cy="4180840"/>
          </a:xfrm>
          <a:prstGeom prst="rect">
            <a:avLst/>
          </a:prstGeom>
        </p:spPr>
        <p:txBody>
          <a:bodyPr anchor="t" rtlCol="false" tIns="0" lIns="0" bIns="0" rIns="0">
            <a:spAutoFit/>
          </a:bodyPr>
          <a:lstStyle/>
          <a:p>
            <a:pPr algn="ctr">
              <a:lnSpc>
                <a:spcPts val="4759"/>
              </a:lnSpc>
            </a:pPr>
            <a:r>
              <a:rPr lang="en-US" sz="3399">
                <a:solidFill>
                  <a:srgbClr val="152540"/>
                </a:solidFill>
                <a:latin typeface="Canva Sans"/>
                <a:ea typeface="Canva Sans"/>
                <a:cs typeface="Canva Sans"/>
                <a:sym typeface="Canva Sans"/>
              </a:rPr>
              <a:t>Descubrí que </a:t>
            </a:r>
            <a:r>
              <a:rPr lang="en-US" sz="3399">
                <a:solidFill>
                  <a:srgbClr val="152540"/>
                </a:solidFill>
                <a:latin typeface="Canva Sans"/>
                <a:ea typeface="Canva Sans"/>
                <a:cs typeface="Canva Sans"/>
                <a:sym typeface="Canva Sans"/>
              </a:rPr>
              <a:t>la altura, edad, consumo de agua(cambiar el consumo de agua por otras bebidas), y el historial familiar son predictores clave del peso. Hábitos como el consumo de comida rápida y la falta de actividad física son cruciales para predecir la obesidad. La obesidad es multifactorial, y el contexto familiar es un factor muy influyente."</a:t>
            </a:r>
          </a:p>
          <a:p>
            <a:pPr algn="ctr">
              <a:lnSpc>
                <a:spcPts val="4759"/>
              </a:lnSpc>
            </a:pPr>
          </a:p>
          <a:p>
            <a:pPr algn="ctr">
              <a:lnSpc>
                <a:spcPts val="4759"/>
              </a:lnSpc>
            </a:pPr>
          </a:p>
        </p:txBody>
      </p:sp>
      <p:sp>
        <p:nvSpPr>
          <p:cNvPr name="TextBox 7" id="7"/>
          <p:cNvSpPr txBox="true"/>
          <p:nvPr/>
        </p:nvSpPr>
        <p:spPr>
          <a:xfrm rot="0">
            <a:off x="0" y="524841"/>
            <a:ext cx="17849869" cy="1552719"/>
          </a:xfrm>
          <a:prstGeom prst="rect">
            <a:avLst/>
          </a:prstGeom>
        </p:spPr>
        <p:txBody>
          <a:bodyPr anchor="t" rtlCol="false" tIns="0" lIns="0" bIns="0" rIns="0">
            <a:spAutoFit/>
          </a:bodyPr>
          <a:lstStyle/>
          <a:p>
            <a:pPr algn="ctr">
              <a:lnSpc>
                <a:spcPts val="6292"/>
              </a:lnSpc>
              <a:spcBef>
                <a:spcPct val="0"/>
              </a:spcBef>
            </a:pPr>
            <a:r>
              <a:rPr lang="en-US" sz="4494" spc="422">
                <a:solidFill>
                  <a:srgbClr val="152540"/>
                </a:solidFill>
                <a:latin typeface="Glacial Indifference"/>
                <a:ea typeface="Glacial Indifference"/>
                <a:cs typeface="Glacial Indifference"/>
                <a:sym typeface="Glacial Indifference"/>
              </a:rPr>
              <a:t>¿QUÉ DESCUBRIÓ DE LA INVESTIGACIÓN?</a:t>
            </a:r>
          </a:p>
          <a:p>
            <a:pPr algn="ctr">
              <a:lnSpc>
                <a:spcPts val="6292"/>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0">
            <a:off x="438131" y="7849763"/>
            <a:ext cx="6882708" cy="6131867"/>
          </a:xfrm>
          <a:custGeom>
            <a:avLst/>
            <a:gdLst/>
            <a:ahLst/>
            <a:cxnLst/>
            <a:rect r="r" b="b" t="t" l="l"/>
            <a:pathLst>
              <a:path h="6131867" w="6882708">
                <a:moveTo>
                  <a:pt x="0" y="0"/>
                </a:moveTo>
                <a:lnTo>
                  <a:pt x="6882708" y="0"/>
                </a:lnTo>
                <a:lnTo>
                  <a:pt x="6882708" y="6131867"/>
                </a:lnTo>
                <a:lnTo>
                  <a:pt x="0" y="61318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1849738" y="-4940726"/>
            <a:ext cx="7641686" cy="6808048"/>
          </a:xfrm>
          <a:custGeom>
            <a:avLst/>
            <a:gdLst/>
            <a:ahLst/>
            <a:cxnLst/>
            <a:rect r="r" b="b" t="t" l="l"/>
            <a:pathLst>
              <a:path h="6808048" w="7641686">
                <a:moveTo>
                  <a:pt x="0" y="0"/>
                </a:moveTo>
                <a:lnTo>
                  <a:pt x="7641686" y="0"/>
                </a:lnTo>
                <a:lnTo>
                  <a:pt x="7641686" y="6808048"/>
                </a:lnTo>
                <a:lnTo>
                  <a:pt x="0" y="68080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8798399">
            <a:off x="14245632" y="4731344"/>
            <a:ext cx="6467670" cy="8676143"/>
          </a:xfrm>
          <a:custGeom>
            <a:avLst/>
            <a:gdLst/>
            <a:ahLst/>
            <a:cxnLst/>
            <a:rect r="r" b="b" t="t" l="l"/>
            <a:pathLst>
              <a:path h="8676143" w="6467670">
                <a:moveTo>
                  <a:pt x="0" y="0"/>
                </a:moveTo>
                <a:lnTo>
                  <a:pt x="6467670" y="0"/>
                </a:lnTo>
                <a:lnTo>
                  <a:pt x="6467670" y="8676143"/>
                </a:lnTo>
                <a:lnTo>
                  <a:pt x="0" y="86761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8798399">
            <a:off x="-2994864" y="-8645988"/>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6" id="6"/>
          <p:cNvSpPr txBox="true"/>
          <p:nvPr/>
        </p:nvSpPr>
        <p:spPr>
          <a:xfrm rot="0">
            <a:off x="184555" y="2315142"/>
            <a:ext cx="17918890" cy="4180840"/>
          </a:xfrm>
          <a:prstGeom prst="rect">
            <a:avLst/>
          </a:prstGeom>
        </p:spPr>
        <p:txBody>
          <a:bodyPr anchor="t" rtlCol="false" tIns="0" lIns="0" bIns="0" rIns="0">
            <a:spAutoFit/>
          </a:bodyPr>
          <a:lstStyle/>
          <a:p>
            <a:pPr algn="ctr">
              <a:lnSpc>
                <a:spcPts val="4759"/>
              </a:lnSpc>
            </a:pPr>
            <a:r>
              <a:rPr lang="en-US" sz="3399">
                <a:solidFill>
                  <a:srgbClr val="152540"/>
                </a:solidFill>
                <a:latin typeface="Canva Sans"/>
                <a:ea typeface="Canva Sans"/>
                <a:cs typeface="Canva Sans"/>
                <a:sym typeface="Canva Sans"/>
              </a:rPr>
              <a:t>Si </a:t>
            </a:r>
            <a:r>
              <a:rPr lang="en-US" sz="3399">
                <a:solidFill>
                  <a:srgbClr val="152540"/>
                </a:solidFill>
                <a:latin typeface="Canva Sans"/>
                <a:ea typeface="Canva Sans"/>
                <a:cs typeface="Canva Sans"/>
                <a:sym typeface="Canva Sans"/>
              </a:rPr>
              <a:t>lo hiciera de nuevo, me enfocaría en manejar mejor los datos que para no perder información, y sería más cuidadoso con los valores que se salen de lo normal (los 'valores atipicos'). También, buscaría las variables más importantes de forma más precisa para simplificar el modelo, y probaría el modelo con diferentes partes de los datos para asegurarme de que funcione bien con nuevos casos y no digamos siempre a la altura y peso.</a:t>
            </a:r>
          </a:p>
          <a:p>
            <a:pPr algn="ctr">
              <a:lnSpc>
                <a:spcPts val="4759"/>
              </a:lnSpc>
            </a:pPr>
          </a:p>
        </p:txBody>
      </p:sp>
      <p:sp>
        <p:nvSpPr>
          <p:cNvPr name="TextBox 7" id="7"/>
          <p:cNvSpPr txBox="true"/>
          <p:nvPr/>
        </p:nvSpPr>
        <p:spPr>
          <a:xfrm rot="0">
            <a:off x="0" y="258797"/>
            <a:ext cx="17849869" cy="2343294"/>
          </a:xfrm>
          <a:prstGeom prst="rect">
            <a:avLst/>
          </a:prstGeom>
        </p:spPr>
        <p:txBody>
          <a:bodyPr anchor="t" rtlCol="false" tIns="0" lIns="0" bIns="0" rIns="0">
            <a:spAutoFit/>
          </a:bodyPr>
          <a:lstStyle/>
          <a:p>
            <a:pPr algn="ctr">
              <a:lnSpc>
                <a:spcPts val="6292"/>
              </a:lnSpc>
              <a:spcBef>
                <a:spcPct val="0"/>
              </a:spcBef>
            </a:pPr>
            <a:r>
              <a:rPr lang="en-US" sz="4494" spc="422">
                <a:solidFill>
                  <a:srgbClr val="152540"/>
                </a:solidFill>
                <a:latin typeface="Glacial Indifference"/>
                <a:ea typeface="Glacial Indifference"/>
                <a:cs typeface="Glacial Indifference"/>
                <a:sym typeface="Glacial Indifference"/>
              </a:rPr>
              <a:t>SI</a:t>
            </a:r>
            <a:r>
              <a:rPr lang="en-US" sz="4494" spc="422">
                <a:solidFill>
                  <a:srgbClr val="152540"/>
                </a:solidFill>
                <a:latin typeface="Glacial Indifference"/>
                <a:ea typeface="Glacial Indifference"/>
                <a:cs typeface="Glacial Indifference"/>
                <a:sym typeface="Glacial Indifference"/>
              </a:rPr>
              <a:t> FUESE A HACER ESTE ESTUDIO DE NUEVO ¿QUÉ HARÍA MEJOR?</a:t>
            </a:r>
          </a:p>
          <a:p>
            <a:pPr algn="ctr">
              <a:lnSpc>
                <a:spcPts val="6292"/>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8E4"/>
        </a:solidFill>
      </p:bgPr>
    </p:bg>
    <p:spTree>
      <p:nvGrpSpPr>
        <p:cNvPr id="1" name=""/>
        <p:cNvGrpSpPr/>
        <p:nvPr/>
      </p:nvGrpSpPr>
      <p:grpSpPr>
        <a:xfrm>
          <a:off x="0" y="0"/>
          <a:ext cx="0" cy="0"/>
          <a:chOff x="0" y="0"/>
          <a:chExt cx="0" cy="0"/>
        </a:xfrm>
      </p:grpSpPr>
      <p:sp>
        <p:nvSpPr>
          <p:cNvPr name="Freeform 2" id="2"/>
          <p:cNvSpPr/>
          <p:nvPr/>
        </p:nvSpPr>
        <p:spPr>
          <a:xfrm flipH="false" flipV="false" rot="0">
            <a:off x="438131" y="7849763"/>
            <a:ext cx="6882708" cy="6131867"/>
          </a:xfrm>
          <a:custGeom>
            <a:avLst/>
            <a:gdLst/>
            <a:ahLst/>
            <a:cxnLst/>
            <a:rect r="r" b="b" t="t" l="l"/>
            <a:pathLst>
              <a:path h="6131867" w="6882708">
                <a:moveTo>
                  <a:pt x="0" y="0"/>
                </a:moveTo>
                <a:lnTo>
                  <a:pt x="6882708" y="0"/>
                </a:lnTo>
                <a:lnTo>
                  <a:pt x="6882708" y="6131867"/>
                </a:lnTo>
                <a:lnTo>
                  <a:pt x="0" y="61318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1849738" y="-4940726"/>
            <a:ext cx="7641686" cy="6808048"/>
          </a:xfrm>
          <a:custGeom>
            <a:avLst/>
            <a:gdLst/>
            <a:ahLst/>
            <a:cxnLst/>
            <a:rect r="r" b="b" t="t" l="l"/>
            <a:pathLst>
              <a:path h="6808048" w="7641686">
                <a:moveTo>
                  <a:pt x="0" y="0"/>
                </a:moveTo>
                <a:lnTo>
                  <a:pt x="7641686" y="0"/>
                </a:lnTo>
                <a:lnTo>
                  <a:pt x="7641686" y="6808048"/>
                </a:lnTo>
                <a:lnTo>
                  <a:pt x="0" y="68080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8798399">
            <a:off x="14245632" y="4731344"/>
            <a:ext cx="6467670" cy="8676143"/>
          </a:xfrm>
          <a:custGeom>
            <a:avLst/>
            <a:gdLst/>
            <a:ahLst/>
            <a:cxnLst/>
            <a:rect r="r" b="b" t="t" l="l"/>
            <a:pathLst>
              <a:path h="8676143" w="6467670">
                <a:moveTo>
                  <a:pt x="0" y="0"/>
                </a:moveTo>
                <a:lnTo>
                  <a:pt x="6467670" y="0"/>
                </a:lnTo>
                <a:lnTo>
                  <a:pt x="6467670" y="8676143"/>
                </a:lnTo>
                <a:lnTo>
                  <a:pt x="0" y="86761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5" id="5"/>
          <p:cNvSpPr/>
          <p:nvPr/>
        </p:nvSpPr>
        <p:spPr>
          <a:xfrm flipH="false" flipV="false" rot="-8798399">
            <a:off x="-2994864" y="-8645988"/>
            <a:ext cx="9798172" cy="13143890"/>
          </a:xfrm>
          <a:custGeom>
            <a:avLst/>
            <a:gdLst/>
            <a:ahLst/>
            <a:cxnLst/>
            <a:rect r="r" b="b" t="t" l="l"/>
            <a:pathLst>
              <a:path h="13143890" w="9798172">
                <a:moveTo>
                  <a:pt x="0" y="0"/>
                </a:moveTo>
                <a:lnTo>
                  <a:pt x="9798173" y="0"/>
                </a:lnTo>
                <a:lnTo>
                  <a:pt x="9798173"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6" id="6"/>
          <p:cNvSpPr txBox="true"/>
          <p:nvPr/>
        </p:nvSpPr>
        <p:spPr>
          <a:xfrm rot="0">
            <a:off x="184555" y="1328137"/>
            <a:ext cx="17918890" cy="4780915"/>
          </a:xfrm>
          <a:prstGeom prst="rect">
            <a:avLst/>
          </a:prstGeom>
        </p:spPr>
        <p:txBody>
          <a:bodyPr anchor="t" rtlCol="false" tIns="0" lIns="0" bIns="0" rIns="0">
            <a:spAutoFit/>
          </a:bodyPr>
          <a:lstStyle/>
          <a:p>
            <a:pPr algn="ctr">
              <a:lnSpc>
                <a:spcPts val="4759"/>
              </a:lnSpc>
            </a:pPr>
            <a:r>
              <a:rPr lang="en-US" sz="3399">
                <a:solidFill>
                  <a:srgbClr val="152540"/>
                </a:solidFill>
                <a:latin typeface="Canva Sans"/>
                <a:ea typeface="Canva Sans"/>
                <a:cs typeface="Canva Sans"/>
                <a:sym typeface="Canva Sans"/>
              </a:rPr>
              <a:t>Est</a:t>
            </a:r>
            <a:r>
              <a:rPr lang="en-US" sz="3399">
                <a:solidFill>
                  <a:srgbClr val="152540"/>
                </a:solidFill>
                <a:latin typeface="Canva Sans"/>
                <a:ea typeface="Canva Sans"/>
                <a:cs typeface="Canva Sans"/>
                <a:sym typeface="Canva Sans"/>
              </a:rPr>
              <a:t>e estudio me enseñó que hay que observar hasta los detalles más pequeños y aparentemente insignificantes a la hora de hacer este tipo de análisis, ya que pueden tener un gran impacto. También me demostró la importancia de tener paciencia cuando las cosas no salen a la primera, y que la persistencia es clave para seguir intentando y superar los desafíos técnicos. Fue una experiencia que reforzó mi capacidad de aprender de los errores y adaptarme."</a:t>
            </a:r>
          </a:p>
          <a:p>
            <a:pPr algn="ctr">
              <a:lnSpc>
                <a:spcPts val="4759"/>
              </a:lnSpc>
            </a:pPr>
          </a:p>
          <a:p>
            <a:pPr algn="ctr">
              <a:lnSpc>
                <a:spcPts val="4759"/>
              </a:lnSpc>
            </a:pPr>
          </a:p>
        </p:txBody>
      </p:sp>
      <p:sp>
        <p:nvSpPr>
          <p:cNvPr name="TextBox 7" id="7"/>
          <p:cNvSpPr txBox="true"/>
          <p:nvPr/>
        </p:nvSpPr>
        <p:spPr>
          <a:xfrm rot="0">
            <a:off x="0" y="258797"/>
            <a:ext cx="17849869" cy="1552719"/>
          </a:xfrm>
          <a:prstGeom prst="rect">
            <a:avLst/>
          </a:prstGeom>
        </p:spPr>
        <p:txBody>
          <a:bodyPr anchor="t" rtlCol="false" tIns="0" lIns="0" bIns="0" rIns="0">
            <a:spAutoFit/>
          </a:bodyPr>
          <a:lstStyle/>
          <a:p>
            <a:pPr algn="ctr">
              <a:lnSpc>
                <a:spcPts val="6292"/>
              </a:lnSpc>
              <a:spcBef>
                <a:spcPct val="0"/>
              </a:spcBef>
            </a:pPr>
            <a:r>
              <a:rPr lang="en-US" sz="4494" spc="422">
                <a:solidFill>
                  <a:srgbClr val="152540"/>
                </a:solidFill>
                <a:latin typeface="Glacial Indifference"/>
                <a:ea typeface="Glacial Indifference"/>
                <a:cs typeface="Glacial Indifference"/>
                <a:sym typeface="Glacial Indifference"/>
              </a:rPr>
              <a:t> ¿QUÉ DESCUBRIÓ DE SI MISMO?</a:t>
            </a:r>
          </a:p>
          <a:p>
            <a:pPr algn="ctr">
              <a:lnSpc>
                <a:spcPts val="6292"/>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53754"/>
        </a:solidFill>
      </p:bgPr>
    </p:bg>
    <p:spTree>
      <p:nvGrpSpPr>
        <p:cNvPr id="1" name=""/>
        <p:cNvGrpSpPr/>
        <p:nvPr/>
      </p:nvGrpSpPr>
      <p:grpSpPr>
        <a:xfrm>
          <a:off x="0" y="0"/>
          <a:ext cx="0" cy="0"/>
          <a:chOff x="0" y="0"/>
          <a:chExt cx="0" cy="0"/>
        </a:xfrm>
      </p:grpSpPr>
      <p:sp>
        <p:nvSpPr>
          <p:cNvPr name="TextBox 2" id="2"/>
          <p:cNvSpPr txBox="true"/>
          <p:nvPr/>
        </p:nvSpPr>
        <p:spPr>
          <a:xfrm rot="0">
            <a:off x="1923560" y="2138621"/>
            <a:ext cx="8857349" cy="4401838"/>
          </a:xfrm>
          <a:prstGeom prst="rect">
            <a:avLst/>
          </a:prstGeom>
        </p:spPr>
        <p:txBody>
          <a:bodyPr anchor="t" rtlCol="false" tIns="0" lIns="0" bIns="0" rIns="0">
            <a:spAutoFit/>
          </a:bodyPr>
          <a:lstStyle/>
          <a:p>
            <a:pPr algn="l">
              <a:lnSpc>
                <a:spcPts val="17721"/>
              </a:lnSpc>
            </a:pPr>
            <a:r>
              <a:rPr lang="en-US" b="true" sz="12658" spc="1189">
                <a:solidFill>
                  <a:srgbClr val="EDE8E4"/>
                </a:solidFill>
                <a:latin typeface="Glacial Indifference Bold"/>
                <a:ea typeface="Glacial Indifference Bold"/>
                <a:cs typeface="Glacial Indifference Bold"/>
                <a:sym typeface="Glacial Indifference Bold"/>
              </a:rPr>
              <a:t>MUCHAS GRACIAS</a:t>
            </a:r>
          </a:p>
        </p:txBody>
      </p:sp>
      <p:sp>
        <p:nvSpPr>
          <p:cNvPr name="AutoShape 3" id="3"/>
          <p:cNvSpPr/>
          <p:nvPr/>
        </p:nvSpPr>
        <p:spPr>
          <a:xfrm flipV="true">
            <a:off x="1478627" y="1685723"/>
            <a:ext cx="0" cy="6915554"/>
          </a:xfrm>
          <a:prstGeom prst="line">
            <a:avLst/>
          </a:prstGeom>
          <a:ln cap="flat" w="66675">
            <a:solidFill>
              <a:srgbClr val="E3D8D4"/>
            </a:solidFill>
            <a:prstDash val="solid"/>
            <a:headEnd type="none" len="sm" w="sm"/>
            <a:tailEnd type="none" len="sm" w="sm"/>
          </a:ln>
        </p:spPr>
      </p:sp>
      <p:sp>
        <p:nvSpPr>
          <p:cNvPr name="Freeform 4" id="4"/>
          <p:cNvSpPr/>
          <p:nvPr/>
        </p:nvSpPr>
        <p:spPr>
          <a:xfrm flipH="false" flipV="false" rot="5400000">
            <a:off x="8502801" y="331078"/>
            <a:ext cx="10116277" cy="9454121"/>
          </a:xfrm>
          <a:custGeom>
            <a:avLst/>
            <a:gdLst/>
            <a:ahLst/>
            <a:cxnLst/>
            <a:rect r="r" b="b" t="t" l="l"/>
            <a:pathLst>
              <a:path h="9454121" w="10116277">
                <a:moveTo>
                  <a:pt x="0" y="0"/>
                </a:moveTo>
                <a:lnTo>
                  <a:pt x="10116277" y="0"/>
                </a:lnTo>
                <a:lnTo>
                  <a:pt x="10116277" y="9454121"/>
                </a:lnTo>
                <a:lnTo>
                  <a:pt x="0" y="94541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0">
            <a:off x="3686968" y="7847599"/>
            <a:ext cx="855005" cy="610940"/>
          </a:xfrm>
          <a:custGeom>
            <a:avLst/>
            <a:gdLst/>
            <a:ahLst/>
            <a:cxnLst/>
            <a:rect r="r" b="b" t="t" l="l"/>
            <a:pathLst>
              <a:path h="610940" w="855005">
                <a:moveTo>
                  <a:pt x="0" y="0"/>
                </a:moveTo>
                <a:lnTo>
                  <a:pt x="855005" y="0"/>
                </a:lnTo>
                <a:lnTo>
                  <a:pt x="855005" y="610940"/>
                </a:lnTo>
                <a:lnTo>
                  <a:pt x="0" y="6109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4854657" y="7863268"/>
            <a:ext cx="2496958" cy="522452"/>
          </a:xfrm>
          <a:prstGeom prst="rect">
            <a:avLst/>
          </a:prstGeom>
        </p:spPr>
        <p:txBody>
          <a:bodyPr anchor="t" rtlCol="false" tIns="0" lIns="0" bIns="0" rIns="0">
            <a:spAutoFit/>
          </a:bodyPr>
          <a:lstStyle/>
          <a:p>
            <a:pPr algn="l" marL="0" indent="0" lvl="1">
              <a:lnSpc>
                <a:spcPts val="4278"/>
              </a:lnSpc>
              <a:spcBef>
                <a:spcPct val="0"/>
              </a:spcBef>
            </a:pPr>
            <a:r>
              <a:rPr lang="en-US" sz="3056" spc="67">
                <a:solidFill>
                  <a:srgbClr val="EDE8E4"/>
                </a:solidFill>
                <a:latin typeface="Glacial Indifference"/>
                <a:ea typeface="Glacial Indifference"/>
                <a:cs typeface="Glacial Indifference"/>
                <a:sym typeface="Glacial Indifference"/>
              </a:rPr>
              <a:t>8-1023-30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DAGukQ4YGgs</dc:identifier>
  <dcterms:modified xsi:type="dcterms:W3CDTF">2011-08-01T06:04:30Z</dcterms:modified>
  <cp:revision>1</cp:revision>
  <dc:title>proyecto de probabilidad </dc:title>
</cp:coreProperties>
</file>