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7" r:id="rId3"/>
    <p:sldId id="296" r:id="rId4"/>
    <p:sldId id="297" r:id="rId5"/>
    <p:sldId id="258" r:id="rId6"/>
    <p:sldId id="259" r:id="rId7"/>
    <p:sldId id="298" r:id="rId8"/>
    <p:sldId id="299" r:id="rId9"/>
    <p:sldId id="300" r:id="rId10"/>
    <p:sldId id="301" r:id="rId11"/>
    <p:sldId id="302" r:id="rId12"/>
    <p:sldId id="303" r:id="rId13"/>
    <p:sldId id="261" r:id="rId14"/>
    <p:sldId id="304" r:id="rId15"/>
    <p:sldId id="305" r:id="rId16"/>
    <p:sldId id="306" r:id="rId17"/>
    <p:sldId id="307" r:id="rId18"/>
    <p:sldId id="308" r:id="rId19"/>
    <p:sldId id="309" r:id="rId20"/>
    <p:sldId id="310" r:id="rId21"/>
    <p:sldId id="311" r:id="rId22"/>
  </p:sldIdLst>
  <p:sldSz cx="9144000" cy="5143500" type="screen16x9"/>
  <p:notesSz cx="6858000" cy="9144000"/>
  <p:embeddedFontLst>
    <p:embeddedFont>
      <p:font typeface="Denk One"/>
      <p:regular r:id="rId24"/>
    </p:embeddedFont>
    <p:embeddedFont>
      <p:font typeface="Fira Sans Extra Condensed" panose="020B0503050000020004" pitchFamily="34" charset="0"/>
      <p:regular r:id="rId25"/>
      <p:bold r:id="rId26"/>
      <p:italic r:id="rId27"/>
      <p:boldItalic r:id="rId28"/>
    </p:embeddedFont>
    <p:embeddedFont>
      <p:font typeface="Nunito Light" pitchFamily="2" charset="0"/>
      <p:regular r:id="rId29"/>
      <p:italic r:id="rId30"/>
    </p:embeddedFont>
    <p:embeddedFont>
      <p:font typeface="Quantico" panose="020B0604020202020204"/>
      <p:regular r:id="rId31"/>
      <p:bold r:id="rId32"/>
      <p:italic r:id="rId33"/>
      <p:boldItalic r:id="rId34"/>
    </p:embeddedFont>
    <p:embeddedFont>
      <p:font typeface="Source Code Pro" panose="020B0509030403020204"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594758-C428-4385-B99B-582B329F5B58}">
  <a:tblStyle styleId="{0E594758-C428-4385-B99B-582B329F5B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511EF7-7C22-4522-BCEA-C08AEC1EBF5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660"/>
  </p:normalViewPr>
  <p:slideViewPr>
    <p:cSldViewPr snapToGrid="0">
      <p:cViewPr varScale="1">
        <p:scale>
          <a:sx n="84" d="100"/>
          <a:sy n="84" d="100"/>
        </p:scale>
        <p:origin x="7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30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09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418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610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19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775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571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471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01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a30a77ac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a30a77ac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702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17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a30a77ac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a30a77ac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52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a30a77ac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a30a77ac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73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044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94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20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grpSp>
        <p:nvGrpSpPr>
          <p:cNvPr id="21" name="Google Shape;21;p4"/>
          <p:cNvGrpSpPr/>
          <p:nvPr/>
        </p:nvGrpSpPr>
        <p:grpSpPr>
          <a:xfrm>
            <a:off x="396500" y="170424"/>
            <a:ext cx="8360126" cy="4398447"/>
            <a:chOff x="1054783" y="1029605"/>
            <a:chExt cx="7587010" cy="3902100"/>
          </a:xfrm>
        </p:grpSpPr>
        <p:sp>
          <p:nvSpPr>
            <p:cNvPr id="22" name="Google Shape;22;p4"/>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4"/>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 name="Google Shape;25;p4"/>
          <p:cNvSpPr txBox="1">
            <a:spLocks noGrp="1"/>
          </p:cNvSpPr>
          <p:nvPr>
            <p:ph type="body" idx="1"/>
          </p:nvPr>
        </p:nvSpPr>
        <p:spPr>
          <a:xfrm>
            <a:off x="720000" y="1238200"/>
            <a:ext cx="7704000" cy="381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a:lvl1pPr>
            <a:lvl2pPr marL="914400" lvl="1" indent="-304800">
              <a:spcBef>
                <a:spcPts val="0"/>
              </a:spcBef>
              <a:spcAft>
                <a:spcPts val="0"/>
              </a:spcAft>
              <a:buSzPts val="1200"/>
              <a:buAutoNum type="alphaLcPeriod"/>
              <a:defRPr/>
            </a:lvl2pPr>
            <a:lvl3pPr marL="1371600" lvl="2" indent="-304800">
              <a:spcBef>
                <a:spcPts val="0"/>
              </a:spcBef>
              <a:spcAft>
                <a:spcPts val="0"/>
              </a:spcAft>
              <a:buSzPts val="1200"/>
              <a:buAutoNum type="romanLcPeriod"/>
              <a:defRPr/>
            </a:lvl3pPr>
            <a:lvl4pPr marL="1828800" lvl="3" indent="-304800">
              <a:spcBef>
                <a:spcPts val="0"/>
              </a:spcBef>
              <a:spcAft>
                <a:spcPts val="0"/>
              </a:spcAft>
              <a:buSzPts val="1200"/>
              <a:buAutoNum type="arabicPeriod"/>
              <a:defRPr/>
            </a:lvl4pPr>
            <a:lvl5pPr marL="2286000" lvl="4" indent="-304800">
              <a:spcBef>
                <a:spcPts val="0"/>
              </a:spcBef>
              <a:spcAft>
                <a:spcPts val="0"/>
              </a:spcAft>
              <a:buSzPts val="1200"/>
              <a:buAutoNum type="alphaLcPeriod"/>
              <a:defRPr/>
            </a:lvl5pPr>
            <a:lvl6pPr marL="2743200" lvl="5" indent="-304800">
              <a:spcBef>
                <a:spcPts val="0"/>
              </a:spcBef>
              <a:spcAft>
                <a:spcPts val="0"/>
              </a:spcAft>
              <a:buSzPts val="1200"/>
              <a:buAutoNum type="romanLcPeriod"/>
              <a:defRPr/>
            </a:lvl6pPr>
            <a:lvl7pPr marL="3200400" lvl="6" indent="-304800">
              <a:spcBef>
                <a:spcPts val="0"/>
              </a:spcBef>
              <a:spcAft>
                <a:spcPts val="0"/>
              </a:spcAft>
              <a:buSzPts val="1200"/>
              <a:buAutoNum type="arabicPeriod"/>
              <a:defRPr/>
            </a:lvl7pPr>
            <a:lvl8pPr marL="3657600" lvl="7" indent="-304800">
              <a:spcBef>
                <a:spcPts val="0"/>
              </a:spcBef>
              <a:spcAft>
                <a:spcPts val="0"/>
              </a:spcAft>
              <a:buSzPts val="1200"/>
              <a:buAutoNum type="alphaLcPeriod"/>
              <a:defRPr/>
            </a:lvl8pPr>
            <a:lvl9pPr marL="4114800" lvl="8" indent="-304800">
              <a:spcBef>
                <a:spcPts val="0"/>
              </a:spcBef>
              <a:spcAft>
                <a:spcPts val="0"/>
              </a:spcAft>
              <a:buSzPts val="1200"/>
              <a:buAutoNum type="romanLcPeriod"/>
              <a:defRPr/>
            </a:lvl9pPr>
          </a:lstStyle>
          <a:p>
            <a:endParaRPr/>
          </a:p>
        </p:txBody>
      </p:sp>
      <p:sp>
        <p:nvSpPr>
          <p:cNvPr id="26" name="Google Shape;26;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396500" y="170424"/>
            <a:ext cx="8360126" cy="4398447"/>
            <a:chOff x="1054783" y="1029605"/>
            <a:chExt cx="7587010" cy="3902100"/>
          </a:xfrm>
        </p:grpSpPr>
        <p:sp>
          <p:nvSpPr>
            <p:cNvPr id="29" name="Google Shape;29;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4" name="Google Shape;34;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5" name="Google Shape;35;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grpSp>
        <p:nvGrpSpPr>
          <p:cNvPr id="44" name="Google Shape;44;p7"/>
          <p:cNvGrpSpPr/>
          <p:nvPr/>
        </p:nvGrpSpPr>
        <p:grpSpPr>
          <a:xfrm>
            <a:off x="396500" y="170424"/>
            <a:ext cx="8360126" cy="4398447"/>
            <a:chOff x="1054783" y="1029605"/>
            <a:chExt cx="7587010" cy="3902100"/>
          </a:xfrm>
        </p:grpSpPr>
        <p:sp>
          <p:nvSpPr>
            <p:cNvPr id="45" name="Google Shape;45;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 name="Google Shape;48;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sz="1300"/>
            </a:lvl3pPr>
            <a:lvl4pPr marL="1828800" lvl="3" indent="-304800" rtl="0">
              <a:spcBef>
                <a:spcPts val="0"/>
              </a:spcBef>
              <a:spcAft>
                <a:spcPts val="0"/>
              </a:spcAft>
              <a:buClr>
                <a:srgbClr val="E76A28"/>
              </a:buClr>
              <a:buSzPts val="1200"/>
              <a:buFont typeface="Nunito Light"/>
              <a:buAutoNum type="arabicPeriod"/>
              <a:defRPr sz="1300"/>
            </a:lvl4pPr>
            <a:lvl5pPr marL="2286000" lvl="4" indent="-304800" rtl="0">
              <a:spcBef>
                <a:spcPts val="0"/>
              </a:spcBef>
              <a:spcAft>
                <a:spcPts val="0"/>
              </a:spcAft>
              <a:buClr>
                <a:srgbClr val="E76A28"/>
              </a:buClr>
              <a:buSzPts val="1200"/>
              <a:buFont typeface="Nunito Light"/>
              <a:buAutoNum type="alphaLcPeriod"/>
              <a:defRPr sz="1300"/>
            </a:lvl5pPr>
            <a:lvl6pPr marL="2743200" lvl="5" indent="-304800" rtl="0">
              <a:spcBef>
                <a:spcPts val="0"/>
              </a:spcBef>
              <a:spcAft>
                <a:spcPts val="0"/>
              </a:spcAft>
              <a:buClr>
                <a:srgbClr val="999999"/>
              </a:buClr>
              <a:buSzPts val="1200"/>
              <a:buFont typeface="Nunito Light"/>
              <a:buAutoNum type="romanLcPeriod"/>
              <a:defRPr sz="1300"/>
            </a:lvl6pPr>
            <a:lvl7pPr marL="3200400" lvl="6" indent="-304800" rtl="0">
              <a:spcBef>
                <a:spcPts val="0"/>
              </a:spcBef>
              <a:spcAft>
                <a:spcPts val="0"/>
              </a:spcAft>
              <a:buClr>
                <a:srgbClr val="999999"/>
              </a:buClr>
              <a:buSzPts val="1200"/>
              <a:buFont typeface="Nunito Light"/>
              <a:buAutoNum type="arabicPeriod"/>
              <a:defRPr sz="1300"/>
            </a:lvl7pPr>
            <a:lvl8pPr marL="3657600" lvl="7" indent="-304800" rtl="0">
              <a:spcBef>
                <a:spcPts val="0"/>
              </a:spcBef>
              <a:spcAft>
                <a:spcPts val="0"/>
              </a:spcAft>
              <a:buClr>
                <a:srgbClr val="999999"/>
              </a:buClr>
              <a:buSzPts val="1200"/>
              <a:buFont typeface="Nunito Light"/>
              <a:buAutoNum type="alphaLcPeriod"/>
              <a:defRPr sz="1300"/>
            </a:lvl8pPr>
            <a:lvl9pPr marL="4114800" lvl="8" indent="-304800" rtl="0">
              <a:spcBef>
                <a:spcPts val="0"/>
              </a:spcBef>
              <a:spcAft>
                <a:spcPts val="0"/>
              </a:spcAft>
              <a:buClr>
                <a:srgbClr val="999999"/>
              </a:buClr>
              <a:buSzPts val="1200"/>
              <a:buFont typeface="Nunito Light"/>
              <a:buAutoNum type="romanLcPeriod"/>
              <a:defRPr sz="1300"/>
            </a:lvl9pPr>
          </a:lstStyle>
          <a:p>
            <a:endParaRPr/>
          </a:p>
        </p:txBody>
      </p:sp>
      <p:sp>
        <p:nvSpPr>
          <p:cNvPr id="49" name="Google Shape;49;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772524" y="525497"/>
            <a:ext cx="6794135" cy="3639428"/>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5141353" y="3301596"/>
            <a:ext cx="3564505" cy="10880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lt2"/>
                </a:solidFill>
                <a:latin typeface="Quantico"/>
                <a:sym typeface="Quantico"/>
              </a:rPr>
              <a:t>{</a:t>
            </a:r>
            <a:endParaRPr sz="3600" dirty="0">
              <a:solidFill>
                <a:schemeClr val="lt2"/>
              </a:solidFill>
            </a:endParaRPr>
          </a:p>
        </p:txBody>
      </p:sp>
      <p:sp>
        <p:nvSpPr>
          <p:cNvPr id="218" name="Google Shape;218;p27"/>
          <p:cNvSpPr txBox="1"/>
          <p:nvPr/>
        </p:nvSpPr>
        <p:spPr>
          <a:xfrm>
            <a:off x="5879178" y="2368116"/>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br>
              <a:rPr lang="en" sz="3600" dirty="0">
                <a:solidFill>
                  <a:schemeClr val="dk1"/>
                </a:solidFill>
                <a:latin typeface="Quantico"/>
                <a:sym typeface="Quantico"/>
              </a:rPr>
            </a:br>
            <a:r>
              <a:rPr lang="en" sz="3600" dirty="0">
                <a:solidFill>
                  <a:schemeClr val="tx2">
                    <a:lumMod val="60000"/>
                    <a:lumOff val="40000"/>
                  </a:schemeClr>
                </a:solidFill>
                <a:latin typeface="Quantico"/>
                <a:sym typeface="Quantico"/>
              </a:rPr>
              <a:t>}</a:t>
            </a:r>
            <a:endParaRPr sz="3600" dirty="0">
              <a:solidFill>
                <a:schemeClr val="tx2">
                  <a:lumMod val="60000"/>
                  <a:lumOff val="40000"/>
                </a:schemeClr>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220" name="Google Shape;220;p27"/>
          <p:cNvSpPr txBox="1">
            <a:spLocks noGrp="1"/>
          </p:cNvSpPr>
          <p:nvPr>
            <p:ph type="ctrTitle"/>
          </p:nvPr>
        </p:nvSpPr>
        <p:spPr>
          <a:xfrm>
            <a:off x="842825" y="2184772"/>
            <a:ext cx="4704891" cy="20030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4400" dirty="0" err="1">
                <a:solidFill>
                  <a:schemeClr val="accent2"/>
                </a:solidFill>
              </a:rPr>
              <a:t>Themes</a:t>
            </a:r>
            <a:r>
              <a:rPr lang="es-CO" sz="4400" dirty="0">
                <a:solidFill>
                  <a:schemeClr val="accent2"/>
                </a:solidFill>
              </a:rPr>
              <a:t>, </a:t>
            </a:r>
            <a:r>
              <a:rPr lang="es-CO" sz="4400" dirty="0" err="1">
                <a:solidFill>
                  <a:schemeClr val="accent2"/>
                </a:solidFill>
              </a:rPr>
              <a:t>Styles</a:t>
            </a:r>
            <a:r>
              <a:rPr lang="es-CO" sz="4400" dirty="0">
                <a:solidFill>
                  <a:schemeClr val="accent2"/>
                </a:solidFill>
              </a:rPr>
              <a:t>,</a:t>
            </a:r>
            <a:br>
              <a:rPr lang="es-CO" sz="4400" dirty="0">
                <a:solidFill>
                  <a:schemeClr val="accent2"/>
                </a:solidFill>
              </a:rPr>
            </a:br>
            <a:r>
              <a:rPr lang="es-CO" sz="4400" dirty="0" err="1">
                <a:solidFill>
                  <a:schemeClr val="accent2"/>
                </a:solidFill>
              </a:rPr>
              <a:t>Palettes</a:t>
            </a:r>
            <a:r>
              <a:rPr lang="es-CO" sz="4400" dirty="0">
                <a:solidFill>
                  <a:schemeClr val="accent2"/>
                </a:solidFill>
              </a:rPr>
              <a:t> and </a:t>
            </a:r>
            <a:r>
              <a:rPr lang="es-CO" sz="4400" dirty="0" err="1">
                <a:solidFill>
                  <a:schemeClr val="accent2"/>
                </a:solidFill>
              </a:rPr>
              <a:t>Icons</a:t>
            </a:r>
            <a:endParaRPr sz="4400" dirty="0">
              <a:solidFill>
                <a:schemeClr val="accent2"/>
              </a:solidFill>
            </a:endParaRPr>
          </a:p>
        </p:txBody>
      </p:sp>
      <p:sp>
        <p:nvSpPr>
          <p:cNvPr id="221" name="Google Shape;221;p27"/>
          <p:cNvSpPr txBox="1">
            <a:spLocks noGrp="1"/>
          </p:cNvSpPr>
          <p:nvPr>
            <p:ph type="subTitle" idx="1"/>
          </p:nvPr>
        </p:nvSpPr>
        <p:spPr>
          <a:xfrm>
            <a:off x="5145154" y="3543811"/>
            <a:ext cx="3892165" cy="859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Cristian Mateo Rodríguez Solarte</a:t>
            </a:r>
          </a:p>
          <a:p>
            <a:pPr marL="0" lvl="0" indent="0" algn="l" rtl="0">
              <a:spcBef>
                <a:spcPts val="0"/>
              </a:spcBef>
              <a:spcAft>
                <a:spcPts val="0"/>
              </a:spcAft>
              <a:buNone/>
            </a:pPr>
            <a:r>
              <a:rPr lang="en" sz="1400" dirty="0"/>
              <a:t>Emerson Steven Imbajoa Imbajoa </a:t>
            </a:r>
            <a:endParaRPr sz="1400"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Pitch Deck</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20xx</a:t>
            </a:r>
            <a:endParaRPr sz="1000" dirty="0">
              <a:solidFill>
                <a:schemeClr val="dk1"/>
              </a:solidFill>
              <a:latin typeface="Source Code Pro"/>
              <a:ea typeface="Source Code Pro"/>
              <a:cs typeface="Source Code Pro"/>
              <a:sym typeface="Source Code Pro"/>
            </a:endParaRPr>
          </a:p>
        </p:txBody>
      </p:sp>
      <p:sp>
        <p:nvSpPr>
          <p:cNvPr id="2" name="Google Shape;221;p27">
            <a:extLst>
              <a:ext uri="{FF2B5EF4-FFF2-40B4-BE49-F238E27FC236}">
                <a16:creationId xmlns:a16="http://schemas.microsoft.com/office/drawing/2014/main" id="{82BD333C-2AAA-4018-C144-2F1E2BAE9C08}"/>
              </a:ext>
            </a:extLst>
          </p:cNvPr>
          <p:cNvSpPr txBox="1">
            <a:spLocks/>
          </p:cNvSpPr>
          <p:nvPr/>
        </p:nvSpPr>
        <p:spPr>
          <a:xfrm>
            <a:off x="5237491" y="3255335"/>
            <a:ext cx="3343977" cy="4453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None/>
              <a:defRPr sz="15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9pPr>
          </a:lstStyle>
          <a:p>
            <a:pPr marL="0" indent="0"/>
            <a:r>
              <a:rPr lang="es-CO" sz="1400" dirty="0"/>
              <a:t>Integrantes:</a:t>
            </a:r>
          </a:p>
        </p:txBody>
      </p:sp>
      <p:pic>
        <p:nvPicPr>
          <p:cNvPr id="4" name="Imagen 3">
            <a:extLst>
              <a:ext uri="{FF2B5EF4-FFF2-40B4-BE49-F238E27FC236}">
                <a16:creationId xmlns:a16="http://schemas.microsoft.com/office/drawing/2014/main" id="{9860322B-F6E0-169C-CF4D-3CA11589BA6E}"/>
              </a:ext>
            </a:extLst>
          </p:cNvPr>
          <p:cNvPicPr>
            <a:picLocks noChangeAspect="1"/>
          </p:cNvPicPr>
          <p:nvPr/>
        </p:nvPicPr>
        <p:blipFill>
          <a:blip r:embed="rId3"/>
          <a:stretch>
            <a:fillRect/>
          </a:stretch>
        </p:blipFill>
        <p:spPr>
          <a:xfrm>
            <a:off x="1359451" y="556859"/>
            <a:ext cx="3410670" cy="1596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5" name="Google Shape;245;p29"/>
          <p:cNvSpPr txBox="1">
            <a:spLocks noGrp="1"/>
          </p:cNvSpPr>
          <p:nvPr>
            <p:ph type="title" idx="9"/>
          </p:nvPr>
        </p:nvSpPr>
        <p:spPr>
          <a:xfrm>
            <a:off x="449388" y="4034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solidFill>
                  <a:schemeClr val="accent1"/>
                </a:solidFill>
              </a:rPr>
              <a:t>{ 4. </a:t>
            </a:r>
            <a:r>
              <a:rPr lang="es-CO" dirty="0">
                <a:solidFill>
                  <a:schemeClr val="tx1"/>
                </a:solidFill>
              </a:rPr>
              <a:t>Pseudo-Estados</a:t>
            </a:r>
            <a:br>
              <a:rPr lang="es-CO" dirty="0">
                <a:solidFill>
                  <a:schemeClr val="accent1"/>
                </a:solidFill>
              </a:rPr>
            </a:br>
            <a:endParaRPr lang="es-CO" dirty="0">
              <a:solidFill>
                <a:schemeClr val="tx1"/>
              </a:solidFill>
            </a:endParaRPr>
          </a:p>
        </p:txBody>
      </p:sp>
      <p:sp>
        <p:nvSpPr>
          <p:cNvPr id="26" name="Google Shape;245;p29">
            <a:extLst>
              <a:ext uri="{FF2B5EF4-FFF2-40B4-BE49-F238E27FC236}">
                <a16:creationId xmlns:a16="http://schemas.microsoft.com/office/drawing/2014/main" id="{8095CB95-A719-3602-D8EE-734566BA6D31}"/>
              </a:ext>
            </a:extLst>
          </p:cNvPr>
          <p:cNvSpPr txBox="1">
            <a:spLocks/>
          </p:cNvSpPr>
          <p:nvPr/>
        </p:nvSpPr>
        <p:spPr>
          <a:xfrm>
            <a:off x="8094673" y="3825240"/>
            <a:ext cx="1049327" cy="502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CO" dirty="0">
                <a:solidFill>
                  <a:schemeClr val="accent1"/>
                </a:solidFill>
              </a:rPr>
              <a:t> }</a:t>
            </a:r>
            <a:endParaRPr lang="es-CO" dirty="0">
              <a:solidFill>
                <a:schemeClr val="tx1"/>
              </a:solidFill>
            </a:endParaRPr>
          </a:p>
        </p:txBody>
      </p:sp>
      <p:sp>
        <p:nvSpPr>
          <p:cNvPr id="11" name="CuadroTexto 10">
            <a:extLst>
              <a:ext uri="{FF2B5EF4-FFF2-40B4-BE49-F238E27FC236}">
                <a16:creationId xmlns:a16="http://schemas.microsoft.com/office/drawing/2014/main" id="{CCBF22E1-EAAC-79E6-FAE1-5D0744B56E93}"/>
              </a:ext>
            </a:extLst>
          </p:cNvPr>
          <p:cNvSpPr txBox="1"/>
          <p:nvPr/>
        </p:nvSpPr>
        <p:spPr>
          <a:xfrm>
            <a:off x="886570" y="1065121"/>
            <a:ext cx="7438446" cy="738664"/>
          </a:xfrm>
          <a:prstGeom prst="rect">
            <a:avLst/>
          </a:prstGeom>
          <a:noFill/>
        </p:spPr>
        <p:txBody>
          <a:bodyPr wrap="square">
            <a:spAutoFit/>
          </a:bodyPr>
          <a:lstStyle/>
          <a:p>
            <a:r>
              <a:rPr lang="es-ES" dirty="0">
                <a:solidFill>
                  <a:schemeClr val="tx1"/>
                </a:solidFill>
                <a:latin typeface="Quantico" panose="020B0604020202020204" charset="0"/>
              </a:rPr>
              <a:t>Los selectores pueden contener </a:t>
            </a:r>
            <a:r>
              <a:rPr lang="es-ES" dirty="0" err="1">
                <a:solidFill>
                  <a:schemeClr val="tx1"/>
                </a:solidFill>
                <a:latin typeface="Quantico" panose="020B0604020202020204" charset="0"/>
              </a:rPr>
              <a:t>pseudo-estados</a:t>
            </a:r>
            <a:r>
              <a:rPr lang="es-ES" dirty="0">
                <a:solidFill>
                  <a:schemeClr val="tx1"/>
                </a:solidFill>
                <a:latin typeface="Quantico" panose="020B0604020202020204" charset="0"/>
              </a:rPr>
              <a:t> que denotan y restringen la aplicación de la regla en función del estado del widget. Los </a:t>
            </a:r>
            <a:r>
              <a:rPr lang="es-ES" dirty="0" err="1">
                <a:solidFill>
                  <a:schemeClr val="tx1"/>
                </a:solidFill>
                <a:latin typeface="Quantico" panose="020B0604020202020204" charset="0"/>
              </a:rPr>
              <a:t>pseudoestados</a:t>
            </a:r>
            <a:r>
              <a:rPr lang="es-ES" dirty="0">
                <a:solidFill>
                  <a:schemeClr val="tx1"/>
                </a:solidFill>
                <a:latin typeface="Quantico" panose="020B0604020202020204" charset="0"/>
              </a:rPr>
              <a:t> aparecen al final del selector, con dos puntos (:) en el medio.</a:t>
            </a:r>
          </a:p>
        </p:txBody>
      </p:sp>
      <p:sp>
        <p:nvSpPr>
          <p:cNvPr id="15" name="CuadroTexto 14">
            <a:extLst>
              <a:ext uri="{FF2B5EF4-FFF2-40B4-BE49-F238E27FC236}">
                <a16:creationId xmlns:a16="http://schemas.microsoft.com/office/drawing/2014/main" id="{A58B53D9-C523-02D1-12E9-327183984119}"/>
              </a:ext>
            </a:extLst>
          </p:cNvPr>
          <p:cNvSpPr txBox="1"/>
          <p:nvPr/>
        </p:nvSpPr>
        <p:spPr>
          <a:xfrm>
            <a:off x="886569" y="1892737"/>
            <a:ext cx="7335079" cy="523220"/>
          </a:xfrm>
          <a:prstGeom prst="rect">
            <a:avLst/>
          </a:prstGeom>
          <a:noFill/>
        </p:spPr>
        <p:txBody>
          <a:bodyPr wrap="square">
            <a:spAutoFit/>
          </a:bodyPr>
          <a:lstStyle/>
          <a:p>
            <a:r>
              <a:rPr lang="es-ES" dirty="0">
                <a:solidFill>
                  <a:schemeClr val="tx1"/>
                </a:solidFill>
                <a:latin typeface="Quantico" panose="020B0604020202020204" charset="0"/>
                <a:ea typeface="Source Code Pro" panose="020B0509030403020204" pitchFamily="49" charset="0"/>
              </a:rPr>
              <a:t>Por ejemplo, la siguiente regla se aplica cuando el mouse se desplaza sobre un </a:t>
            </a:r>
            <a:r>
              <a:rPr lang="es-ES" dirty="0" err="1">
                <a:solidFill>
                  <a:schemeClr val="tx1"/>
                </a:solidFill>
                <a:latin typeface="Quantico" panose="020B0604020202020204" charset="0"/>
                <a:ea typeface="Source Code Pro" panose="020B0509030403020204" pitchFamily="49" charset="0"/>
              </a:rPr>
              <a:t>QPushButton</a:t>
            </a:r>
            <a:r>
              <a:rPr lang="es-ES" dirty="0">
                <a:solidFill>
                  <a:schemeClr val="tx1"/>
                </a:solidFill>
                <a:latin typeface="Quantico" panose="020B0604020202020204" charset="0"/>
                <a:ea typeface="Source Code Pro" panose="020B0509030403020204" pitchFamily="49" charset="0"/>
              </a:rPr>
              <a:t>:</a:t>
            </a:r>
            <a:endParaRPr lang="es-CO" dirty="0">
              <a:solidFill>
                <a:schemeClr val="tx1"/>
              </a:solidFill>
              <a:latin typeface="Quantico" panose="020B0604020202020204" charset="0"/>
              <a:ea typeface="Source Code Pro" panose="020B0509030403020204" pitchFamily="49" charset="0"/>
            </a:endParaRPr>
          </a:p>
        </p:txBody>
      </p:sp>
      <p:pic>
        <p:nvPicPr>
          <p:cNvPr id="17" name="Imagen 16">
            <a:extLst>
              <a:ext uri="{FF2B5EF4-FFF2-40B4-BE49-F238E27FC236}">
                <a16:creationId xmlns:a16="http://schemas.microsoft.com/office/drawing/2014/main" id="{C79123FC-6768-E746-EBAA-EC1B202F0C6A}"/>
              </a:ext>
            </a:extLst>
          </p:cNvPr>
          <p:cNvPicPr>
            <a:picLocks noChangeAspect="1"/>
          </p:cNvPicPr>
          <p:nvPr/>
        </p:nvPicPr>
        <p:blipFill>
          <a:blip r:embed="rId3"/>
          <a:stretch>
            <a:fillRect/>
          </a:stretch>
        </p:blipFill>
        <p:spPr>
          <a:xfrm>
            <a:off x="886569" y="2519572"/>
            <a:ext cx="4572000" cy="466725"/>
          </a:xfrm>
          <a:prstGeom prst="rect">
            <a:avLst/>
          </a:prstGeom>
        </p:spPr>
      </p:pic>
      <p:pic>
        <p:nvPicPr>
          <p:cNvPr id="19" name="Imagen 18">
            <a:extLst>
              <a:ext uri="{FF2B5EF4-FFF2-40B4-BE49-F238E27FC236}">
                <a16:creationId xmlns:a16="http://schemas.microsoft.com/office/drawing/2014/main" id="{C12B0251-CBC6-5B57-EEDA-295F7A273BA3}"/>
              </a:ext>
            </a:extLst>
          </p:cNvPr>
          <p:cNvPicPr>
            <a:picLocks noChangeAspect="1"/>
          </p:cNvPicPr>
          <p:nvPr/>
        </p:nvPicPr>
        <p:blipFill>
          <a:blip r:embed="rId4"/>
          <a:stretch>
            <a:fillRect/>
          </a:stretch>
        </p:blipFill>
        <p:spPr>
          <a:xfrm>
            <a:off x="886569" y="3673201"/>
            <a:ext cx="4495800" cy="466725"/>
          </a:xfrm>
          <a:prstGeom prst="rect">
            <a:avLst/>
          </a:prstGeom>
        </p:spPr>
      </p:pic>
      <p:sp>
        <p:nvSpPr>
          <p:cNvPr id="23" name="CuadroTexto 22">
            <a:extLst>
              <a:ext uri="{FF2B5EF4-FFF2-40B4-BE49-F238E27FC236}">
                <a16:creationId xmlns:a16="http://schemas.microsoft.com/office/drawing/2014/main" id="{092AFE42-6BDD-250C-88E2-12902B9C9D9B}"/>
              </a:ext>
            </a:extLst>
          </p:cNvPr>
          <p:cNvSpPr txBox="1"/>
          <p:nvPr/>
        </p:nvSpPr>
        <p:spPr>
          <a:xfrm>
            <a:off x="807180" y="3070915"/>
            <a:ext cx="7812156" cy="523220"/>
          </a:xfrm>
          <a:prstGeom prst="rect">
            <a:avLst/>
          </a:prstGeom>
          <a:noFill/>
        </p:spPr>
        <p:txBody>
          <a:bodyPr wrap="square">
            <a:spAutoFit/>
          </a:bodyPr>
          <a:lstStyle/>
          <a:p>
            <a:r>
              <a:rPr lang="es-ES" dirty="0">
                <a:solidFill>
                  <a:schemeClr val="tx1"/>
                </a:solidFill>
              </a:rPr>
              <a:t>Los </a:t>
            </a:r>
            <a:r>
              <a:rPr lang="es-ES" dirty="0" err="1">
                <a:solidFill>
                  <a:schemeClr val="tx1"/>
                </a:solidFill>
              </a:rPr>
              <a:t>pseudo-estados</a:t>
            </a:r>
            <a:r>
              <a:rPr lang="es-ES" dirty="0">
                <a:solidFill>
                  <a:schemeClr val="tx1"/>
                </a:solidFill>
              </a:rPr>
              <a:t> se pueden negar utilizando el operador de exclamación. Por ejemplo, la siguiente regla se aplica cuando el mouse no se desplaza sobre un </a:t>
            </a:r>
            <a:r>
              <a:rPr lang="es-ES" dirty="0" err="1">
                <a:solidFill>
                  <a:schemeClr val="tx1"/>
                </a:solidFill>
              </a:rPr>
              <a:t>QRadioButton</a:t>
            </a:r>
            <a:r>
              <a:rPr lang="es-ES" dirty="0">
                <a:solidFill>
                  <a:schemeClr val="tx1"/>
                </a:solidFill>
              </a:rPr>
              <a:t>:</a:t>
            </a:r>
            <a:endParaRPr lang="es-CO" dirty="0">
              <a:solidFill>
                <a:schemeClr val="tx1"/>
              </a:solidFill>
            </a:endParaRPr>
          </a:p>
        </p:txBody>
      </p:sp>
    </p:spTree>
    <p:extLst>
      <p:ext uri="{BB962C8B-B14F-4D97-AF65-F5344CB8AC3E}">
        <p14:creationId xmlns:p14="http://schemas.microsoft.com/office/powerpoint/2010/main" val="43930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5" name="Google Shape;245;p29"/>
          <p:cNvSpPr txBox="1">
            <a:spLocks noGrp="1"/>
          </p:cNvSpPr>
          <p:nvPr>
            <p:ph type="title" idx="9"/>
          </p:nvPr>
        </p:nvSpPr>
        <p:spPr>
          <a:xfrm>
            <a:off x="449388" y="4034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solidFill>
                  <a:schemeClr val="accent1"/>
                </a:solidFill>
              </a:rPr>
              <a:t>{ 4. </a:t>
            </a:r>
            <a:r>
              <a:rPr lang="es-CO" dirty="0">
                <a:solidFill>
                  <a:schemeClr val="tx1"/>
                </a:solidFill>
              </a:rPr>
              <a:t>Pseudo-Estados</a:t>
            </a:r>
            <a:br>
              <a:rPr lang="es-CO" dirty="0">
                <a:solidFill>
                  <a:schemeClr val="accent1"/>
                </a:solidFill>
              </a:rPr>
            </a:br>
            <a:endParaRPr lang="es-CO" dirty="0">
              <a:solidFill>
                <a:schemeClr val="tx1"/>
              </a:solidFill>
            </a:endParaRPr>
          </a:p>
        </p:txBody>
      </p:sp>
      <p:sp>
        <p:nvSpPr>
          <p:cNvPr id="26" name="Google Shape;245;p29">
            <a:extLst>
              <a:ext uri="{FF2B5EF4-FFF2-40B4-BE49-F238E27FC236}">
                <a16:creationId xmlns:a16="http://schemas.microsoft.com/office/drawing/2014/main" id="{8095CB95-A719-3602-D8EE-734566BA6D31}"/>
              </a:ext>
            </a:extLst>
          </p:cNvPr>
          <p:cNvSpPr txBox="1">
            <a:spLocks/>
          </p:cNvSpPr>
          <p:nvPr/>
        </p:nvSpPr>
        <p:spPr>
          <a:xfrm>
            <a:off x="8094673" y="3825240"/>
            <a:ext cx="1049327" cy="502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CO" dirty="0">
                <a:solidFill>
                  <a:schemeClr val="accent1"/>
                </a:solidFill>
              </a:rPr>
              <a:t> }</a:t>
            </a:r>
            <a:endParaRPr lang="es-CO" dirty="0">
              <a:solidFill>
                <a:schemeClr val="tx1"/>
              </a:solidFill>
            </a:endParaRPr>
          </a:p>
        </p:txBody>
      </p:sp>
      <p:sp>
        <p:nvSpPr>
          <p:cNvPr id="15" name="CuadroTexto 14">
            <a:extLst>
              <a:ext uri="{FF2B5EF4-FFF2-40B4-BE49-F238E27FC236}">
                <a16:creationId xmlns:a16="http://schemas.microsoft.com/office/drawing/2014/main" id="{A58B53D9-C523-02D1-12E9-327183984119}"/>
              </a:ext>
            </a:extLst>
          </p:cNvPr>
          <p:cNvSpPr txBox="1"/>
          <p:nvPr/>
        </p:nvSpPr>
        <p:spPr>
          <a:xfrm>
            <a:off x="818309" y="1055235"/>
            <a:ext cx="7335079" cy="738664"/>
          </a:xfrm>
          <a:prstGeom prst="rect">
            <a:avLst/>
          </a:prstGeom>
          <a:noFill/>
        </p:spPr>
        <p:txBody>
          <a:bodyPr wrap="square">
            <a:spAutoFit/>
          </a:bodyPr>
          <a:lstStyle/>
          <a:p>
            <a:r>
              <a:rPr lang="es-ES" dirty="0">
                <a:solidFill>
                  <a:schemeClr val="tx1"/>
                </a:solidFill>
                <a:latin typeface="Quantico" panose="020B0604020202020204" charset="0"/>
                <a:ea typeface="Source Code Pro" panose="020B0509030403020204" pitchFamily="49" charset="0"/>
              </a:rPr>
              <a:t>Los </a:t>
            </a:r>
            <a:r>
              <a:rPr lang="es-ES" dirty="0" err="1">
                <a:solidFill>
                  <a:schemeClr val="tx1"/>
                </a:solidFill>
                <a:latin typeface="Quantico" panose="020B0604020202020204" charset="0"/>
                <a:ea typeface="Source Code Pro" panose="020B0509030403020204" pitchFamily="49" charset="0"/>
              </a:rPr>
              <a:t>pseudoestados</a:t>
            </a:r>
            <a:r>
              <a:rPr lang="es-ES" dirty="0">
                <a:solidFill>
                  <a:schemeClr val="tx1"/>
                </a:solidFill>
                <a:latin typeface="Quantico" panose="020B0604020202020204" charset="0"/>
                <a:ea typeface="Source Code Pro" panose="020B0509030403020204" pitchFamily="49" charset="0"/>
              </a:rPr>
              <a:t> pueden estar encadenados, en cuyo caso se implica un AND lógico. Por ejemplo, la siguiente regla se aplica a cuando el mouse se desplaza sobre una comprobación </a:t>
            </a:r>
            <a:r>
              <a:rPr lang="es-ES" dirty="0" err="1">
                <a:solidFill>
                  <a:schemeClr val="tx1"/>
                </a:solidFill>
                <a:latin typeface="Quantico" panose="020B0604020202020204" charset="0"/>
                <a:ea typeface="Source Code Pro" panose="020B0509030403020204" pitchFamily="49" charset="0"/>
              </a:rPr>
              <a:t>QCheckBox</a:t>
            </a:r>
            <a:r>
              <a:rPr lang="es-ES" dirty="0">
                <a:solidFill>
                  <a:schemeClr val="tx1"/>
                </a:solidFill>
                <a:latin typeface="Quantico" panose="020B0604020202020204" charset="0"/>
                <a:ea typeface="Source Code Pro" panose="020B0509030403020204" pitchFamily="49" charset="0"/>
              </a:rPr>
              <a:t>:</a:t>
            </a:r>
            <a:endParaRPr lang="es-CO" dirty="0">
              <a:solidFill>
                <a:schemeClr val="tx1"/>
              </a:solidFill>
              <a:latin typeface="Quantico" panose="020B0604020202020204" charset="0"/>
              <a:ea typeface="Source Code Pro" panose="020B0509030403020204" pitchFamily="49" charset="0"/>
            </a:endParaRPr>
          </a:p>
        </p:txBody>
      </p:sp>
      <p:sp>
        <p:nvSpPr>
          <p:cNvPr id="23" name="CuadroTexto 22">
            <a:extLst>
              <a:ext uri="{FF2B5EF4-FFF2-40B4-BE49-F238E27FC236}">
                <a16:creationId xmlns:a16="http://schemas.microsoft.com/office/drawing/2014/main" id="{092AFE42-6BDD-250C-88E2-12902B9C9D9B}"/>
              </a:ext>
            </a:extLst>
          </p:cNvPr>
          <p:cNvSpPr txBox="1"/>
          <p:nvPr/>
        </p:nvSpPr>
        <p:spPr>
          <a:xfrm>
            <a:off x="818309" y="2417861"/>
            <a:ext cx="7637105" cy="307777"/>
          </a:xfrm>
          <a:prstGeom prst="rect">
            <a:avLst/>
          </a:prstGeom>
          <a:noFill/>
        </p:spPr>
        <p:txBody>
          <a:bodyPr wrap="square">
            <a:spAutoFit/>
          </a:bodyPr>
          <a:lstStyle/>
          <a:p>
            <a:r>
              <a:rPr lang="es-ES" dirty="0">
                <a:solidFill>
                  <a:schemeClr val="tx1"/>
                </a:solidFill>
                <a:latin typeface="Quantico" panose="020B0604020202020204" charset="0"/>
              </a:rPr>
              <a:t>Si es necesario, el OR lógico se puede expresar utilizando el operador de coma:</a:t>
            </a:r>
            <a:endParaRPr lang="es-CO" dirty="0">
              <a:solidFill>
                <a:schemeClr val="tx1"/>
              </a:solidFill>
              <a:latin typeface="Quantico" panose="020B0604020202020204" charset="0"/>
            </a:endParaRPr>
          </a:p>
        </p:txBody>
      </p:sp>
      <p:pic>
        <p:nvPicPr>
          <p:cNvPr id="3" name="Imagen 2">
            <a:extLst>
              <a:ext uri="{FF2B5EF4-FFF2-40B4-BE49-F238E27FC236}">
                <a16:creationId xmlns:a16="http://schemas.microsoft.com/office/drawing/2014/main" id="{9049ECBE-56A6-8921-2B5D-1826B872339A}"/>
              </a:ext>
            </a:extLst>
          </p:cNvPr>
          <p:cNvPicPr>
            <a:picLocks noChangeAspect="1"/>
          </p:cNvPicPr>
          <p:nvPr/>
        </p:nvPicPr>
        <p:blipFill>
          <a:blip r:embed="rId3"/>
          <a:stretch>
            <a:fillRect/>
          </a:stretch>
        </p:blipFill>
        <p:spPr>
          <a:xfrm>
            <a:off x="886569" y="1872965"/>
            <a:ext cx="5105400" cy="457200"/>
          </a:xfrm>
          <a:prstGeom prst="rect">
            <a:avLst/>
          </a:prstGeom>
        </p:spPr>
      </p:pic>
      <p:pic>
        <p:nvPicPr>
          <p:cNvPr id="5" name="Imagen 4">
            <a:extLst>
              <a:ext uri="{FF2B5EF4-FFF2-40B4-BE49-F238E27FC236}">
                <a16:creationId xmlns:a16="http://schemas.microsoft.com/office/drawing/2014/main" id="{C6947C97-0A20-99AA-6D1A-4C3DCC8FE0E5}"/>
              </a:ext>
            </a:extLst>
          </p:cNvPr>
          <p:cNvPicPr>
            <a:picLocks noChangeAspect="1"/>
          </p:cNvPicPr>
          <p:nvPr/>
        </p:nvPicPr>
        <p:blipFill>
          <a:blip r:embed="rId4"/>
          <a:stretch>
            <a:fillRect/>
          </a:stretch>
        </p:blipFill>
        <p:spPr>
          <a:xfrm>
            <a:off x="886569" y="2813334"/>
            <a:ext cx="6191250" cy="523875"/>
          </a:xfrm>
          <a:prstGeom prst="rect">
            <a:avLst/>
          </a:prstGeom>
        </p:spPr>
      </p:pic>
    </p:spTree>
    <p:extLst>
      <p:ext uri="{BB962C8B-B14F-4D97-AF65-F5344CB8AC3E}">
        <p14:creationId xmlns:p14="http://schemas.microsoft.com/office/powerpoint/2010/main" val="221462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5" name="Google Shape;245;p29"/>
          <p:cNvSpPr txBox="1">
            <a:spLocks noGrp="1"/>
          </p:cNvSpPr>
          <p:nvPr>
            <p:ph type="title" idx="9"/>
          </p:nvPr>
        </p:nvSpPr>
        <p:spPr>
          <a:xfrm>
            <a:off x="449389" y="396213"/>
            <a:ext cx="7704000" cy="572700"/>
          </a:xfrm>
          <a:prstGeom prst="rect">
            <a:avLst/>
          </a:prstGeom>
        </p:spPr>
        <p:txBody>
          <a:bodyPr spcFirstLastPara="1" wrap="square" lIns="91425" tIns="91425" rIns="91425" bIns="91425" anchor="t" anchorCtr="0">
            <a:noAutofit/>
          </a:bodyPr>
          <a:lstStyle/>
          <a:p>
            <a:r>
              <a:rPr lang="es-CO" dirty="0">
                <a:solidFill>
                  <a:schemeClr val="accent1"/>
                </a:solidFill>
              </a:rPr>
              <a:t>{ 5. </a:t>
            </a:r>
            <a:r>
              <a:rPr lang="es-CO" dirty="0">
                <a:solidFill>
                  <a:schemeClr val="tx1"/>
                </a:solidFill>
              </a:rPr>
              <a:t>Especificidad </a:t>
            </a:r>
            <a:br>
              <a:rPr lang="es-CO" dirty="0">
                <a:solidFill>
                  <a:schemeClr val="accent1"/>
                </a:solidFill>
              </a:rPr>
            </a:br>
            <a:r>
              <a:rPr lang="es-ES" sz="1400" dirty="0">
                <a:solidFill>
                  <a:schemeClr val="tx1"/>
                </a:solidFill>
                <a:latin typeface="Quantico" panose="020B0604020202020204" charset="0"/>
              </a:rPr>
              <a:t>QSS también sigue las reglas de cascada y especificidad, lo que significa que los estilos más específicos tienen prioridad sobre los estilos más generales.</a:t>
            </a:r>
            <a:br>
              <a:rPr lang="es-CO" sz="1400" dirty="0">
                <a:solidFill>
                  <a:schemeClr val="tx1"/>
                </a:solidFill>
                <a:latin typeface="Quantico" panose="020B0604020202020204" charset="0"/>
              </a:rPr>
            </a:br>
            <a:endParaRPr lang="es-CO" sz="1400" dirty="0">
              <a:solidFill>
                <a:schemeClr val="tx1"/>
              </a:solidFill>
            </a:endParaRPr>
          </a:p>
        </p:txBody>
      </p:sp>
      <p:sp>
        <p:nvSpPr>
          <p:cNvPr id="26" name="Google Shape;245;p29">
            <a:extLst>
              <a:ext uri="{FF2B5EF4-FFF2-40B4-BE49-F238E27FC236}">
                <a16:creationId xmlns:a16="http://schemas.microsoft.com/office/drawing/2014/main" id="{8095CB95-A719-3602-D8EE-734566BA6D31}"/>
              </a:ext>
            </a:extLst>
          </p:cNvPr>
          <p:cNvSpPr txBox="1">
            <a:spLocks/>
          </p:cNvSpPr>
          <p:nvPr/>
        </p:nvSpPr>
        <p:spPr>
          <a:xfrm>
            <a:off x="8094673" y="3825240"/>
            <a:ext cx="1049327" cy="502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CO" dirty="0">
                <a:solidFill>
                  <a:schemeClr val="accent1"/>
                </a:solidFill>
              </a:rPr>
              <a:t> }</a:t>
            </a:r>
            <a:endParaRPr lang="es-CO" dirty="0">
              <a:solidFill>
                <a:schemeClr val="tx1"/>
              </a:solidFill>
            </a:endParaRPr>
          </a:p>
        </p:txBody>
      </p:sp>
      <p:pic>
        <p:nvPicPr>
          <p:cNvPr id="4" name="Imagen 3">
            <a:extLst>
              <a:ext uri="{FF2B5EF4-FFF2-40B4-BE49-F238E27FC236}">
                <a16:creationId xmlns:a16="http://schemas.microsoft.com/office/drawing/2014/main" id="{8988D337-E734-4C38-9407-A150AC2E8AE5}"/>
              </a:ext>
            </a:extLst>
          </p:cNvPr>
          <p:cNvPicPr>
            <a:picLocks noChangeAspect="1"/>
          </p:cNvPicPr>
          <p:nvPr/>
        </p:nvPicPr>
        <p:blipFill>
          <a:blip r:embed="rId3"/>
          <a:stretch>
            <a:fillRect/>
          </a:stretch>
        </p:blipFill>
        <p:spPr>
          <a:xfrm>
            <a:off x="3816290" y="1489486"/>
            <a:ext cx="4803046" cy="683613"/>
          </a:xfrm>
          <a:prstGeom prst="rect">
            <a:avLst/>
          </a:prstGeom>
        </p:spPr>
      </p:pic>
      <p:pic>
        <p:nvPicPr>
          <p:cNvPr id="7" name="Imagen 6">
            <a:extLst>
              <a:ext uri="{FF2B5EF4-FFF2-40B4-BE49-F238E27FC236}">
                <a16:creationId xmlns:a16="http://schemas.microsoft.com/office/drawing/2014/main" id="{5E0582BE-D7C4-63E5-53BE-FF5545DF163A}"/>
              </a:ext>
            </a:extLst>
          </p:cNvPr>
          <p:cNvPicPr>
            <a:picLocks noChangeAspect="1"/>
          </p:cNvPicPr>
          <p:nvPr/>
        </p:nvPicPr>
        <p:blipFill>
          <a:blip r:embed="rId4"/>
          <a:stretch>
            <a:fillRect/>
          </a:stretch>
        </p:blipFill>
        <p:spPr>
          <a:xfrm>
            <a:off x="536852" y="2218863"/>
            <a:ext cx="4413264" cy="779310"/>
          </a:xfrm>
          <a:prstGeom prst="rect">
            <a:avLst/>
          </a:prstGeom>
        </p:spPr>
      </p:pic>
      <p:pic>
        <p:nvPicPr>
          <p:cNvPr id="9" name="Imagen 8">
            <a:extLst>
              <a:ext uri="{FF2B5EF4-FFF2-40B4-BE49-F238E27FC236}">
                <a16:creationId xmlns:a16="http://schemas.microsoft.com/office/drawing/2014/main" id="{AD157EA5-0A75-0223-5BEE-C4B1BCB4D2E9}"/>
              </a:ext>
            </a:extLst>
          </p:cNvPr>
          <p:cNvPicPr>
            <a:picLocks noChangeAspect="1"/>
          </p:cNvPicPr>
          <p:nvPr/>
        </p:nvPicPr>
        <p:blipFill>
          <a:blip r:embed="rId5"/>
          <a:stretch>
            <a:fillRect/>
          </a:stretch>
        </p:blipFill>
        <p:spPr>
          <a:xfrm>
            <a:off x="4142339" y="3029001"/>
            <a:ext cx="4293995" cy="609283"/>
          </a:xfrm>
          <a:prstGeom prst="rect">
            <a:avLst/>
          </a:prstGeom>
        </p:spPr>
      </p:pic>
      <p:pic>
        <p:nvPicPr>
          <p:cNvPr id="11" name="Imagen 10">
            <a:extLst>
              <a:ext uri="{FF2B5EF4-FFF2-40B4-BE49-F238E27FC236}">
                <a16:creationId xmlns:a16="http://schemas.microsoft.com/office/drawing/2014/main" id="{BAC3A13E-A8BA-DDFB-0835-616E1C4A26CD}"/>
              </a:ext>
            </a:extLst>
          </p:cNvPr>
          <p:cNvPicPr>
            <a:picLocks noChangeAspect="1"/>
          </p:cNvPicPr>
          <p:nvPr/>
        </p:nvPicPr>
        <p:blipFill>
          <a:blip r:embed="rId6"/>
          <a:stretch>
            <a:fillRect/>
          </a:stretch>
        </p:blipFill>
        <p:spPr>
          <a:xfrm>
            <a:off x="449389" y="3729812"/>
            <a:ext cx="4218028" cy="731125"/>
          </a:xfrm>
          <a:prstGeom prst="rect">
            <a:avLst/>
          </a:prstGeom>
        </p:spPr>
      </p:pic>
    </p:spTree>
    <p:extLst>
      <p:ext uri="{BB962C8B-B14F-4D97-AF65-F5344CB8AC3E}">
        <p14:creationId xmlns:p14="http://schemas.microsoft.com/office/powerpoint/2010/main" val="51606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2"/>
                </a:solidFill>
                <a:latin typeface="Söhne"/>
              </a:rPr>
              <a:t>6. Aplicación de estilos</a:t>
            </a:r>
            <a:endParaRPr dirty="0"/>
          </a:p>
        </p:txBody>
      </p:sp>
      <p:sp>
        <p:nvSpPr>
          <p:cNvPr id="289" name="Google Shape;289;p32"/>
          <p:cNvSpPr txBox="1"/>
          <p:nvPr/>
        </p:nvSpPr>
        <p:spPr>
          <a:xfrm>
            <a:off x="7692897" y="424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4" name="CuadroTexto 3">
            <a:extLst>
              <a:ext uri="{FF2B5EF4-FFF2-40B4-BE49-F238E27FC236}">
                <a16:creationId xmlns:a16="http://schemas.microsoft.com/office/drawing/2014/main" id="{F35070D6-4BA2-1783-9024-422174B39FC0}"/>
              </a:ext>
            </a:extLst>
          </p:cNvPr>
          <p:cNvSpPr txBox="1"/>
          <p:nvPr/>
        </p:nvSpPr>
        <p:spPr>
          <a:xfrm>
            <a:off x="751542" y="1206040"/>
            <a:ext cx="7597328" cy="1815882"/>
          </a:xfrm>
          <a:prstGeom prst="rect">
            <a:avLst/>
          </a:prstGeom>
          <a:noFill/>
        </p:spPr>
        <p:txBody>
          <a:bodyPr wrap="square" rtlCol="0">
            <a:spAutoFit/>
          </a:bodyPr>
          <a:lstStyle/>
          <a:p>
            <a:r>
              <a:rPr lang="es-ES" sz="1600" dirty="0">
                <a:solidFill>
                  <a:schemeClr val="tx1"/>
                </a:solidFill>
                <a:latin typeface="Quantico" panose="020B0604020202020204" charset="0"/>
                <a:ea typeface="Source Code Pro" panose="020B0509030403020204" pitchFamily="49" charset="0"/>
              </a:rPr>
              <a:t>{</a:t>
            </a:r>
            <a:r>
              <a:rPr lang="es-ES" sz="1600" dirty="0">
                <a:solidFill>
                  <a:schemeClr val="accent1"/>
                </a:solidFill>
                <a:latin typeface="Quantico" panose="020B0604020202020204" charset="0"/>
                <a:ea typeface="Source Code Pro" panose="020B0509030403020204" pitchFamily="49" charset="0"/>
              </a:rPr>
              <a:t>}</a:t>
            </a:r>
            <a:r>
              <a:rPr lang="es-ES" sz="1600" dirty="0">
                <a:solidFill>
                  <a:schemeClr val="tx1"/>
                </a:solidFill>
                <a:latin typeface="Quantico" panose="020B0604020202020204" charset="0"/>
                <a:ea typeface="Source Code Pro" panose="020B0509030403020204" pitchFamily="49" charset="0"/>
              </a:rPr>
              <a:t>. Aplicar una hoja de estilo CSS globalmente.</a:t>
            </a:r>
          </a:p>
          <a:p>
            <a:endParaRPr lang="es-ES" sz="1600" dirty="0">
              <a:solidFill>
                <a:schemeClr val="tx1"/>
              </a:solidFill>
              <a:latin typeface="Quantico" panose="020B0604020202020204" charset="0"/>
              <a:ea typeface="Source Code Pro" panose="020B0509030403020204" pitchFamily="49" charset="0"/>
            </a:endParaRPr>
          </a:p>
          <a:p>
            <a:r>
              <a:rPr lang="es-ES" sz="1600" dirty="0">
                <a:solidFill>
                  <a:schemeClr val="tx1"/>
                </a:solidFill>
                <a:latin typeface="Quantico" panose="020B0604020202020204" charset="0"/>
                <a:ea typeface="Source Code Pro" panose="020B0509030403020204" pitchFamily="49" charset="0"/>
              </a:rPr>
              <a:t>{</a:t>
            </a:r>
            <a:r>
              <a:rPr lang="es-ES" sz="1600" dirty="0">
                <a:solidFill>
                  <a:schemeClr val="accent1"/>
                </a:solidFill>
                <a:latin typeface="Quantico" panose="020B0604020202020204" charset="0"/>
                <a:ea typeface="Source Code Pro" panose="020B0509030403020204" pitchFamily="49" charset="0"/>
              </a:rPr>
              <a:t>}</a:t>
            </a:r>
            <a:r>
              <a:rPr lang="es-ES" sz="1600" dirty="0">
                <a:solidFill>
                  <a:schemeClr val="tx1"/>
                </a:solidFill>
                <a:latin typeface="Quantico" panose="020B0604020202020204" charset="0"/>
                <a:ea typeface="Source Code Pro" panose="020B0509030403020204" pitchFamily="49" charset="0"/>
              </a:rPr>
              <a:t>. Aplicación de hojas de estilo CSS en contenedores.</a:t>
            </a:r>
          </a:p>
          <a:p>
            <a:endParaRPr lang="es-ES" sz="1600" dirty="0">
              <a:solidFill>
                <a:schemeClr val="tx1"/>
              </a:solidFill>
              <a:latin typeface="Quantico" panose="020B0604020202020204" charset="0"/>
              <a:ea typeface="Source Code Pro" panose="020B0509030403020204" pitchFamily="49" charset="0"/>
            </a:endParaRPr>
          </a:p>
          <a:p>
            <a:r>
              <a:rPr lang="es-ES" sz="1600" dirty="0">
                <a:solidFill>
                  <a:schemeClr val="tx1"/>
                </a:solidFill>
                <a:latin typeface="Quantico" panose="020B0604020202020204" charset="0"/>
                <a:ea typeface="Source Code Pro" panose="020B0509030403020204" pitchFamily="49" charset="0"/>
              </a:rPr>
              <a:t>{</a:t>
            </a:r>
            <a:r>
              <a:rPr lang="es-ES" sz="1600" dirty="0">
                <a:solidFill>
                  <a:schemeClr val="accent1"/>
                </a:solidFill>
                <a:latin typeface="Quantico" panose="020B0604020202020204" charset="0"/>
                <a:ea typeface="Source Code Pro" panose="020B0509030403020204" pitchFamily="49" charset="0"/>
              </a:rPr>
              <a:t>}</a:t>
            </a:r>
            <a:r>
              <a:rPr lang="es-ES" sz="1600" dirty="0">
                <a:solidFill>
                  <a:schemeClr val="tx1"/>
                </a:solidFill>
                <a:latin typeface="Quantico" panose="020B0604020202020204" charset="0"/>
                <a:ea typeface="Source Code Pro" panose="020B0509030403020204" pitchFamily="49" charset="0"/>
              </a:rPr>
              <a:t>. Estilos CSS en widgets.</a:t>
            </a:r>
          </a:p>
          <a:p>
            <a:endParaRPr lang="es-ES" sz="1600" dirty="0">
              <a:solidFill>
                <a:schemeClr val="tx1"/>
              </a:solidFill>
              <a:latin typeface="Quantico" panose="020B0604020202020204" charset="0"/>
              <a:ea typeface="Source Code Pro" panose="020B0509030403020204" pitchFamily="49" charset="0"/>
            </a:endParaRPr>
          </a:p>
          <a:p>
            <a:r>
              <a:rPr lang="es-ES" sz="1600" dirty="0">
                <a:solidFill>
                  <a:schemeClr val="tx1"/>
                </a:solidFill>
                <a:latin typeface="Quantico" panose="020B0604020202020204" charset="0"/>
                <a:ea typeface="Source Code Pro" panose="020B0509030403020204" pitchFamily="49" charset="0"/>
              </a:rPr>
              <a:t>{</a:t>
            </a:r>
            <a:r>
              <a:rPr lang="es-ES" sz="1600" dirty="0">
                <a:solidFill>
                  <a:schemeClr val="accent1"/>
                </a:solidFill>
                <a:latin typeface="Quantico" panose="020B0604020202020204" charset="0"/>
                <a:ea typeface="Source Code Pro" panose="020B0509030403020204" pitchFamily="49" charset="0"/>
              </a:rPr>
              <a:t>}</a:t>
            </a:r>
            <a:r>
              <a:rPr lang="es-ES" sz="1600" dirty="0">
                <a:solidFill>
                  <a:schemeClr val="tx1"/>
                </a:solidFill>
                <a:latin typeface="Quantico" panose="020B0604020202020204" charset="0"/>
                <a:ea typeface="Source Code Pro" panose="020B0509030403020204" pitchFamily="49" charset="0"/>
              </a:rPr>
              <a:t>. Crear un archivo de hoja de estilo CSS separado.</a:t>
            </a:r>
            <a:endParaRPr lang="es-CO" sz="1600" dirty="0">
              <a:solidFill>
                <a:schemeClr val="tx1"/>
              </a:solidFill>
              <a:latin typeface="Quantico" panose="020B0604020202020204" charset="0"/>
              <a:ea typeface="Source Code Pro" panose="020B0509030403020204" pitchFamily="49" charset="0"/>
            </a:endParaRPr>
          </a:p>
        </p:txBody>
      </p:sp>
      <p:pic>
        <p:nvPicPr>
          <p:cNvPr id="10" name="Imagen 9">
            <a:extLst>
              <a:ext uri="{FF2B5EF4-FFF2-40B4-BE49-F238E27FC236}">
                <a16:creationId xmlns:a16="http://schemas.microsoft.com/office/drawing/2014/main" id="{4C75C321-7D44-2B68-DCD4-3061B507EB95}"/>
              </a:ext>
            </a:extLst>
          </p:cNvPr>
          <p:cNvPicPr>
            <a:picLocks noChangeAspect="1"/>
          </p:cNvPicPr>
          <p:nvPr/>
        </p:nvPicPr>
        <p:blipFill>
          <a:blip r:embed="rId3"/>
          <a:stretch>
            <a:fillRect/>
          </a:stretch>
        </p:blipFill>
        <p:spPr>
          <a:xfrm>
            <a:off x="1831740" y="3097874"/>
            <a:ext cx="5348288" cy="9288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4000" b="1" dirty="0" err="1">
                <a:solidFill>
                  <a:schemeClr val="accent1"/>
                </a:solidFill>
              </a:rPr>
              <a:t>Palettes</a:t>
            </a:r>
            <a:r>
              <a:rPr lang="es-CO" sz="4000" b="1" dirty="0">
                <a:solidFill>
                  <a:schemeClr val="accent1"/>
                </a:solidFill>
              </a:rPr>
              <a:t> (QPalette):</a:t>
            </a:r>
            <a:endParaRPr sz="4000" b="1" dirty="0">
              <a:solidFill>
                <a:schemeClr val="accent1"/>
              </a:solidFill>
            </a:endParaRPr>
          </a:p>
        </p:txBody>
      </p:sp>
      <p:sp>
        <p:nvSpPr>
          <p:cNvPr id="289" name="Google Shape;289;p32"/>
          <p:cNvSpPr txBox="1"/>
          <p:nvPr/>
        </p:nvSpPr>
        <p:spPr>
          <a:xfrm>
            <a:off x="7645189" y="424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6" name="CuadroTexto 5">
            <a:extLst>
              <a:ext uri="{FF2B5EF4-FFF2-40B4-BE49-F238E27FC236}">
                <a16:creationId xmlns:a16="http://schemas.microsoft.com/office/drawing/2014/main" id="{6208D14B-C1A1-2DAE-7388-AC1207BDB37A}"/>
              </a:ext>
            </a:extLst>
          </p:cNvPr>
          <p:cNvSpPr txBox="1"/>
          <p:nvPr/>
        </p:nvSpPr>
        <p:spPr>
          <a:xfrm>
            <a:off x="719988" y="1187514"/>
            <a:ext cx="6866346" cy="2923877"/>
          </a:xfrm>
          <a:prstGeom prst="rect">
            <a:avLst/>
          </a:prstGeom>
          <a:noFill/>
        </p:spPr>
        <p:txBody>
          <a:bodyPr wrap="square">
            <a:spAutoFit/>
          </a:bodyPr>
          <a:lstStyle/>
          <a:p>
            <a:r>
              <a:rPr lang="es-ES" sz="1600" dirty="0">
                <a:solidFill>
                  <a:schemeClr val="tx1"/>
                </a:solidFill>
                <a:latin typeface="Quantico" panose="020B0604020202020204" charset="0"/>
              </a:rPr>
              <a:t>La clase </a:t>
            </a:r>
            <a:r>
              <a:rPr lang="es-ES" sz="1600" dirty="0" err="1">
                <a:solidFill>
                  <a:schemeClr val="tx1"/>
                </a:solidFill>
                <a:latin typeface="Quantico" panose="020B0604020202020204" charset="0"/>
              </a:rPr>
              <a:t>QPalette</a:t>
            </a:r>
            <a:r>
              <a:rPr lang="es-ES" sz="1600" dirty="0">
                <a:solidFill>
                  <a:schemeClr val="tx1"/>
                </a:solidFill>
                <a:latin typeface="Quantico" panose="020B0604020202020204" charset="0"/>
              </a:rPr>
              <a:t> es una parte importante de la personalización de la apariencia de los widgets en una aplicación de interfaz gráfica de usuario (GUI). La clase </a:t>
            </a:r>
            <a:r>
              <a:rPr lang="es-ES" sz="1600" dirty="0" err="1">
                <a:solidFill>
                  <a:schemeClr val="tx1"/>
                </a:solidFill>
                <a:latin typeface="Quantico" panose="020B0604020202020204" charset="0"/>
              </a:rPr>
              <a:t>QPalette</a:t>
            </a:r>
            <a:r>
              <a:rPr lang="es-ES" sz="1600" dirty="0">
                <a:solidFill>
                  <a:schemeClr val="tx1"/>
                </a:solidFill>
                <a:latin typeface="Quantico" panose="020B0604020202020204" charset="0"/>
              </a:rPr>
              <a:t> permite establecer colores para diferentes elementos de un widget, como el fondo, el texto, los botones, etc. Esto es útil para personalizar la apariencia de la GUI de acuerdo con tus preferencias o el diseño de tu aplicación.</a:t>
            </a:r>
          </a:p>
          <a:p>
            <a:endParaRPr lang="es-ES" sz="1600" dirty="0">
              <a:solidFill>
                <a:schemeClr val="tx1"/>
              </a:solidFill>
              <a:latin typeface="Quantico" panose="020B0604020202020204" charset="0"/>
            </a:endParaRPr>
          </a:p>
          <a:p>
            <a:r>
              <a:rPr lang="es-ES" sz="1600" dirty="0">
                <a:solidFill>
                  <a:schemeClr val="tx1"/>
                </a:solidFill>
                <a:latin typeface="Quantico" panose="020B0604020202020204" charset="0"/>
              </a:rPr>
              <a:t>Existen tres estados para personalizar </a:t>
            </a:r>
            <a:r>
              <a:rPr lang="es-ES" sz="1600" dirty="0" err="1">
                <a:solidFill>
                  <a:schemeClr val="tx1"/>
                </a:solidFill>
                <a:latin typeface="Quantico" panose="020B0604020202020204" charset="0"/>
              </a:rPr>
              <a:t>nuetra</a:t>
            </a:r>
            <a:r>
              <a:rPr lang="es-ES" sz="1600" dirty="0">
                <a:solidFill>
                  <a:schemeClr val="tx1"/>
                </a:solidFill>
                <a:latin typeface="Quantico" panose="020B0604020202020204" charset="0"/>
              </a:rPr>
              <a:t> paleta de colores en cada widget como:</a:t>
            </a:r>
          </a:p>
          <a:p>
            <a:endParaRPr lang="es-ES" sz="2000" b="1" dirty="0">
              <a:solidFill>
                <a:schemeClr val="tx1"/>
              </a:solidFill>
              <a:latin typeface="Quantico" panose="020B0604020202020204" charset="0"/>
            </a:endParaRPr>
          </a:p>
          <a:p>
            <a:r>
              <a:rPr lang="es-ES" sz="2000" b="1" dirty="0">
                <a:solidFill>
                  <a:schemeClr val="tx1"/>
                </a:solidFill>
                <a:latin typeface="Quantico" panose="020B0604020202020204" charset="0"/>
              </a:rPr>
              <a:t>Activo, deshabilitado e Inactivo.</a:t>
            </a:r>
          </a:p>
        </p:txBody>
      </p:sp>
    </p:spTree>
    <p:extLst>
      <p:ext uri="{BB962C8B-B14F-4D97-AF65-F5344CB8AC3E}">
        <p14:creationId xmlns:p14="http://schemas.microsoft.com/office/powerpoint/2010/main" val="26125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4000" b="1" dirty="0" err="1">
                <a:solidFill>
                  <a:schemeClr val="accent1"/>
                </a:solidFill>
              </a:rPr>
              <a:t>Palettes</a:t>
            </a:r>
            <a:r>
              <a:rPr lang="es-CO" sz="4000" b="1" dirty="0">
                <a:solidFill>
                  <a:schemeClr val="accent1"/>
                </a:solidFill>
              </a:rPr>
              <a:t> (QPalette):</a:t>
            </a:r>
            <a:endParaRPr sz="4000" b="1" dirty="0">
              <a:solidFill>
                <a:schemeClr val="accent1"/>
              </a:solidFill>
            </a:endParaRPr>
          </a:p>
        </p:txBody>
      </p:sp>
      <p:sp>
        <p:nvSpPr>
          <p:cNvPr id="289" name="Google Shape;289;p32"/>
          <p:cNvSpPr txBox="1"/>
          <p:nvPr/>
        </p:nvSpPr>
        <p:spPr>
          <a:xfrm>
            <a:off x="7645189" y="424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6" name="CuadroTexto 5">
            <a:extLst>
              <a:ext uri="{FF2B5EF4-FFF2-40B4-BE49-F238E27FC236}">
                <a16:creationId xmlns:a16="http://schemas.microsoft.com/office/drawing/2014/main" id="{6208D14B-C1A1-2DAE-7388-AC1207BDB37A}"/>
              </a:ext>
            </a:extLst>
          </p:cNvPr>
          <p:cNvSpPr txBox="1"/>
          <p:nvPr/>
        </p:nvSpPr>
        <p:spPr>
          <a:xfrm>
            <a:off x="719988" y="1187514"/>
            <a:ext cx="6866346" cy="400110"/>
          </a:xfrm>
          <a:prstGeom prst="rect">
            <a:avLst/>
          </a:prstGeom>
          <a:noFill/>
        </p:spPr>
        <p:txBody>
          <a:bodyPr wrap="square">
            <a:spAutoFit/>
          </a:bodyPr>
          <a:lstStyle/>
          <a:p>
            <a:r>
              <a:rPr lang="es-ES" sz="2000" dirty="0">
                <a:solidFill>
                  <a:schemeClr val="tx1"/>
                </a:solidFill>
                <a:latin typeface="Quantico" panose="020B0604020202020204" charset="0"/>
              </a:rPr>
              <a:t>Para usar </a:t>
            </a:r>
            <a:r>
              <a:rPr lang="es-ES" sz="2000" dirty="0" err="1">
                <a:solidFill>
                  <a:schemeClr val="tx1"/>
                </a:solidFill>
                <a:latin typeface="Quantico" panose="020B0604020202020204" charset="0"/>
              </a:rPr>
              <a:t>QPalette</a:t>
            </a:r>
            <a:r>
              <a:rPr lang="es-ES" sz="2000" dirty="0">
                <a:solidFill>
                  <a:schemeClr val="tx1"/>
                </a:solidFill>
                <a:latin typeface="Quantico" panose="020B0604020202020204" charset="0"/>
              </a:rPr>
              <a:t> hay que seguir los siguientes pasos:</a:t>
            </a:r>
          </a:p>
        </p:txBody>
      </p:sp>
      <p:pic>
        <p:nvPicPr>
          <p:cNvPr id="5" name="Imagen 4">
            <a:extLst>
              <a:ext uri="{FF2B5EF4-FFF2-40B4-BE49-F238E27FC236}">
                <a16:creationId xmlns:a16="http://schemas.microsoft.com/office/drawing/2014/main" id="{78AE32B1-5FA8-59AF-AE22-C2338FD75118}"/>
              </a:ext>
            </a:extLst>
          </p:cNvPr>
          <p:cNvPicPr>
            <a:picLocks noChangeAspect="1"/>
          </p:cNvPicPr>
          <p:nvPr/>
        </p:nvPicPr>
        <p:blipFill>
          <a:blip r:embed="rId3"/>
          <a:stretch>
            <a:fillRect/>
          </a:stretch>
        </p:blipFill>
        <p:spPr>
          <a:xfrm>
            <a:off x="719988" y="2241319"/>
            <a:ext cx="2731611" cy="571408"/>
          </a:xfrm>
          <a:prstGeom prst="rect">
            <a:avLst/>
          </a:prstGeom>
        </p:spPr>
      </p:pic>
      <p:pic>
        <p:nvPicPr>
          <p:cNvPr id="8" name="Imagen 7">
            <a:extLst>
              <a:ext uri="{FF2B5EF4-FFF2-40B4-BE49-F238E27FC236}">
                <a16:creationId xmlns:a16="http://schemas.microsoft.com/office/drawing/2014/main" id="{B9828BEE-84F1-7ADF-BC46-F4AEE74A2F02}"/>
              </a:ext>
            </a:extLst>
          </p:cNvPr>
          <p:cNvPicPr>
            <a:picLocks noChangeAspect="1"/>
          </p:cNvPicPr>
          <p:nvPr/>
        </p:nvPicPr>
        <p:blipFill>
          <a:blip r:embed="rId4"/>
          <a:stretch>
            <a:fillRect/>
          </a:stretch>
        </p:blipFill>
        <p:spPr>
          <a:xfrm>
            <a:off x="712368" y="2913491"/>
            <a:ext cx="5132172" cy="507250"/>
          </a:xfrm>
          <a:prstGeom prst="rect">
            <a:avLst/>
          </a:prstGeom>
        </p:spPr>
      </p:pic>
      <p:pic>
        <p:nvPicPr>
          <p:cNvPr id="10" name="Imagen 9">
            <a:extLst>
              <a:ext uri="{FF2B5EF4-FFF2-40B4-BE49-F238E27FC236}">
                <a16:creationId xmlns:a16="http://schemas.microsoft.com/office/drawing/2014/main" id="{21213BEF-6728-9757-4473-458598E4ABAA}"/>
              </a:ext>
            </a:extLst>
          </p:cNvPr>
          <p:cNvPicPr>
            <a:picLocks noChangeAspect="1"/>
          </p:cNvPicPr>
          <p:nvPr/>
        </p:nvPicPr>
        <p:blipFill rotWithShape="1">
          <a:blip r:embed="rId5"/>
          <a:srcRect b="16102"/>
          <a:stretch/>
        </p:blipFill>
        <p:spPr>
          <a:xfrm>
            <a:off x="712368" y="3521414"/>
            <a:ext cx="6115050" cy="799126"/>
          </a:xfrm>
          <a:prstGeom prst="rect">
            <a:avLst/>
          </a:prstGeom>
        </p:spPr>
      </p:pic>
      <p:pic>
        <p:nvPicPr>
          <p:cNvPr id="4" name="Imagen 3">
            <a:extLst>
              <a:ext uri="{FF2B5EF4-FFF2-40B4-BE49-F238E27FC236}">
                <a16:creationId xmlns:a16="http://schemas.microsoft.com/office/drawing/2014/main" id="{AE6C234A-B3E6-EABC-0D5F-45BE9AEE8509}"/>
              </a:ext>
            </a:extLst>
          </p:cNvPr>
          <p:cNvPicPr>
            <a:picLocks noChangeAspect="1"/>
          </p:cNvPicPr>
          <p:nvPr/>
        </p:nvPicPr>
        <p:blipFill>
          <a:blip r:embed="rId6"/>
          <a:stretch>
            <a:fillRect/>
          </a:stretch>
        </p:blipFill>
        <p:spPr>
          <a:xfrm>
            <a:off x="719988" y="1558822"/>
            <a:ext cx="4991100" cy="581733"/>
          </a:xfrm>
          <a:prstGeom prst="rect">
            <a:avLst/>
          </a:prstGeom>
        </p:spPr>
      </p:pic>
    </p:spTree>
    <p:extLst>
      <p:ext uri="{BB962C8B-B14F-4D97-AF65-F5344CB8AC3E}">
        <p14:creationId xmlns:p14="http://schemas.microsoft.com/office/powerpoint/2010/main" val="237397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4000" b="1" dirty="0" err="1">
                <a:solidFill>
                  <a:schemeClr val="accent1"/>
                </a:solidFill>
              </a:rPr>
              <a:t>Palettes</a:t>
            </a:r>
            <a:r>
              <a:rPr lang="es-CO" sz="4000" b="1" dirty="0">
                <a:solidFill>
                  <a:schemeClr val="accent1"/>
                </a:solidFill>
              </a:rPr>
              <a:t> (QPalette):</a:t>
            </a:r>
            <a:endParaRPr sz="4000" b="1" dirty="0">
              <a:solidFill>
                <a:schemeClr val="accent1"/>
              </a:solidFill>
            </a:endParaRPr>
          </a:p>
        </p:txBody>
      </p:sp>
      <p:sp>
        <p:nvSpPr>
          <p:cNvPr id="289" name="Google Shape;289;p32"/>
          <p:cNvSpPr txBox="1"/>
          <p:nvPr/>
        </p:nvSpPr>
        <p:spPr>
          <a:xfrm>
            <a:off x="7645189" y="424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6" name="CuadroTexto 5">
            <a:extLst>
              <a:ext uri="{FF2B5EF4-FFF2-40B4-BE49-F238E27FC236}">
                <a16:creationId xmlns:a16="http://schemas.microsoft.com/office/drawing/2014/main" id="{6208D14B-C1A1-2DAE-7388-AC1207BDB37A}"/>
              </a:ext>
            </a:extLst>
          </p:cNvPr>
          <p:cNvSpPr txBox="1"/>
          <p:nvPr/>
        </p:nvSpPr>
        <p:spPr>
          <a:xfrm>
            <a:off x="719988" y="1079613"/>
            <a:ext cx="6866346" cy="461665"/>
          </a:xfrm>
          <a:prstGeom prst="rect">
            <a:avLst/>
          </a:prstGeom>
          <a:noFill/>
        </p:spPr>
        <p:txBody>
          <a:bodyPr wrap="square">
            <a:spAutoFit/>
          </a:bodyPr>
          <a:lstStyle/>
          <a:p>
            <a:r>
              <a:rPr lang="es-ES" sz="2400" b="1" dirty="0">
                <a:solidFill>
                  <a:schemeClr val="tx1"/>
                </a:solidFill>
                <a:latin typeface="Quantico" panose="020B0604020202020204" charset="0"/>
              </a:rPr>
              <a:t>Roles:</a:t>
            </a:r>
          </a:p>
        </p:txBody>
      </p:sp>
      <p:sp>
        <p:nvSpPr>
          <p:cNvPr id="9" name="CuadroTexto 8">
            <a:extLst>
              <a:ext uri="{FF2B5EF4-FFF2-40B4-BE49-F238E27FC236}">
                <a16:creationId xmlns:a16="http://schemas.microsoft.com/office/drawing/2014/main" id="{1845B6E2-D970-CA98-9A88-AB82BBBA8C8D}"/>
              </a:ext>
            </a:extLst>
          </p:cNvPr>
          <p:cNvSpPr txBox="1"/>
          <p:nvPr/>
        </p:nvSpPr>
        <p:spPr>
          <a:xfrm>
            <a:off x="1638300" y="1114263"/>
            <a:ext cx="6065520" cy="738664"/>
          </a:xfrm>
          <a:prstGeom prst="rect">
            <a:avLst/>
          </a:prstGeom>
          <a:noFill/>
        </p:spPr>
        <p:txBody>
          <a:bodyPr wrap="square">
            <a:spAutoFit/>
          </a:bodyPr>
          <a:lstStyle/>
          <a:p>
            <a:r>
              <a:rPr lang="es-ES" dirty="0">
                <a:solidFill>
                  <a:schemeClr val="tx1"/>
                </a:solidFill>
              </a:rPr>
              <a:t>Cada grupo de color tiene roles de color asociados, que son las diferentes partes del widget que pueden tener colores específicos. Algunos ejemplos de roles de color son:</a:t>
            </a:r>
            <a:endParaRPr lang="es-CO" dirty="0">
              <a:solidFill>
                <a:schemeClr val="tx1"/>
              </a:solidFill>
            </a:endParaRPr>
          </a:p>
        </p:txBody>
      </p:sp>
      <p:sp>
        <p:nvSpPr>
          <p:cNvPr id="14" name="CuadroTexto 13">
            <a:extLst>
              <a:ext uri="{FF2B5EF4-FFF2-40B4-BE49-F238E27FC236}">
                <a16:creationId xmlns:a16="http://schemas.microsoft.com/office/drawing/2014/main" id="{25410962-5BFE-5220-3312-FA4CCEEC4B13}"/>
              </a:ext>
            </a:extLst>
          </p:cNvPr>
          <p:cNvSpPr txBox="1"/>
          <p:nvPr/>
        </p:nvSpPr>
        <p:spPr>
          <a:xfrm>
            <a:off x="719988" y="1887577"/>
            <a:ext cx="7402908" cy="2246769"/>
          </a:xfrm>
          <a:prstGeom prst="rect">
            <a:avLst/>
          </a:prstGeom>
          <a:noFill/>
        </p:spPr>
        <p:txBody>
          <a:bodyPr wrap="square" rtlCol="0">
            <a:spAutoFit/>
          </a:bodyPr>
          <a:lstStyle/>
          <a:p>
            <a:r>
              <a:rPr lang="es-CO" b="1" dirty="0" err="1">
                <a:solidFill>
                  <a:schemeClr val="tx1"/>
                </a:solidFill>
              </a:rPr>
              <a:t>QPalette.Window</a:t>
            </a:r>
            <a:r>
              <a:rPr lang="es-CO" b="1" dirty="0">
                <a:solidFill>
                  <a:schemeClr val="tx1"/>
                </a:solidFill>
              </a:rPr>
              <a:t>: </a:t>
            </a:r>
            <a:r>
              <a:rPr lang="es-CO" dirty="0">
                <a:solidFill>
                  <a:schemeClr val="tx1"/>
                </a:solidFill>
              </a:rPr>
              <a:t>El color de fondo del widget.</a:t>
            </a:r>
          </a:p>
          <a:p>
            <a:endParaRPr lang="es-CO" dirty="0">
              <a:solidFill>
                <a:schemeClr val="tx1"/>
              </a:solidFill>
            </a:endParaRPr>
          </a:p>
          <a:p>
            <a:r>
              <a:rPr lang="es-CO" b="1" dirty="0" err="1">
                <a:solidFill>
                  <a:schemeClr val="tx1"/>
                </a:solidFill>
              </a:rPr>
              <a:t>QPalette.WindowText</a:t>
            </a:r>
            <a:r>
              <a:rPr lang="es-CO" b="1" dirty="0">
                <a:solidFill>
                  <a:schemeClr val="tx1"/>
                </a:solidFill>
              </a:rPr>
              <a:t>: </a:t>
            </a:r>
            <a:r>
              <a:rPr lang="es-CO" dirty="0">
                <a:solidFill>
                  <a:schemeClr val="tx1"/>
                </a:solidFill>
              </a:rPr>
              <a:t>El color del texto dentro del widget.</a:t>
            </a:r>
          </a:p>
          <a:p>
            <a:endParaRPr lang="es-CO" dirty="0">
              <a:solidFill>
                <a:schemeClr val="tx1"/>
              </a:solidFill>
            </a:endParaRPr>
          </a:p>
          <a:p>
            <a:r>
              <a:rPr lang="es-CO" b="1" dirty="0" err="1">
                <a:solidFill>
                  <a:schemeClr val="tx1"/>
                </a:solidFill>
              </a:rPr>
              <a:t>QPalette.Button</a:t>
            </a:r>
            <a:r>
              <a:rPr lang="es-CO" b="1" dirty="0">
                <a:solidFill>
                  <a:schemeClr val="tx1"/>
                </a:solidFill>
              </a:rPr>
              <a:t>: </a:t>
            </a:r>
            <a:r>
              <a:rPr lang="es-CO" dirty="0">
                <a:solidFill>
                  <a:schemeClr val="tx1"/>
                </a:solidFill>
              </a:rPr>
              <a:t>El color de fondo de un botón.</a:t>
            </a:r>
          </a:p>
          <a:p>
            <a:endParaRPr lang="es-CO" dirty="0">
              <a:solidFill>
                <a:schemeClr val="tx1"/>
              </a:solidFill>
            </a:endParaRPr>
          </a:p>
          <a:p>
            <a:r>
              <a:rPr lang="es-CO" b="1" dirty="0" err="1">
                <a:solidFill>
                  <a:schemeClr val="tx1"/>
                </a:solidFill>
              </a:rPr>
              <a:t>QPalette.ButtonText</a:t>
            </a:r>
            <a:r>
              <a:rPr lang="es-CO" b="1" dirty="0">
                <a:solidFill>
                  <a:schemeClr val="tx1"/>
                </a:solidFill>
              </a:rPr>
              <a:t>: </a:t>
            </a:r>
            <a:r>
              <a:rPr lang="es-CO" dirty="0">
                <a:solidFill>
                  <a:schemeClr val="tx1"/>
                </a:solidFill>
              </a:rPr>
              <a:t>El color del texto dentro de un botón.</a:t>
            </a:r>
          </a:p>
          <a:p>
            <a:endParaRPr lang="es-CO" dirty="0">
              <a:solidFill>
                <a:schemeClr val="tx1"/>
              </a:solidFill>
            </a:endParaRPr>
          </a:p>
          <a:p>
            <a:r>
              <a:rPr lang="es-CO" b="1" dirty="0" err="1">
                <a:solidFill>
                  <a:schemeClr val="tx1"/>
                </a:solidFill>
              </a:rPr>
              <a:t>QPalette.Base</a:t>
            </a:r>
            <a:r>
              <a:rPr lang="es-CO" b="1" dirty="0">
                <a:solidFill>
                  <a:schemeClr val="tx1"/>
                </a:solidFill>
              </a:rPr>
              <a:t>: </a:t>
            </a:r>
            <a:r>
              <a:rPr lang="es-CO" dirty="0">
                <a:solidFill>
                  <a:schemeClr val="tx1"/>
                </a:solidFill>
              </a:rPr>
              <a:t>El color base del widget, que afecta a varias partes, como las barras de desplazamiento y los marcos.</a:t>
            </a:r>
          </a:p>
        </p:txBody>
      </p:sp>
    </p:spTree>
    <p:extLst>
      <p:ext uri="{BB962C8B-B14F-4D97-AF65-F5344CB8AC3E}">
        <p14:creationId xmlns:p14="http://schemas.microsoft.com/office/powerpoint/2010/main" val="82007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78843" y="46344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4000" b="1" dirty="0" err="1">
                <a:solidFill>
                  <a:schemeClr val="accent1"/>
                </a:solidFill>
              </a:rPr>
              <a:t>Palettes</a:t>
            </a:r>
            <a:r>
              <a:rPr lang="es-CO" sz="4000" b="1" dirty="0">
                <a:solidFill>
                  <a:schemeClr val="accent1"/>
                </a:solidFill>
              </a:rPr>
              <a:t> (QPalette):</a:t>
            </a:r>
            <a:endParaRPr sz="4000" b="1" dirty="0">
              <a:solidFill>
                <a:schemeClr val="accent1"/>
              </a:solidFill>
            </a:endParaRPr>
          </a:p>
        </p:txBody>
      </p:sp>
      <p:sp>
        <p:nvSpPr>
          <p:cNvPr id="289" name="Google Shape;289;p32"/>
          <p:cNvSpPr txBox="1"/>
          <p:nvPr/>
        </p:nvSpPr>
        <p:spPr>
          <a:xfrm>
            <a:off x="7645189" y="424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6" name="CuadroTexto 5">
            <a:extLst>
              <a:ext uri="{FF2B5EF4-FFF2-40B4-BE49-F238E27FC236}">
                <a16:creationId xmlns:a16="http://schemas.microsoft.com/office/drawing/2014/main" id="{6208D14B-C1A1-2DAE-7388-AC1207BDB37A}"/>
              </a:ext>
            </a:extLst>
          </p:cNvPr>
          <p:cNvSpPr txBox="1"/>
          <p:nvPr/>
        </p:nvSpPr>
        <p:spPr>
          <a:xfrm>
            <a:off x="778843" y="1018638"/>
            <a:ext cx="6866346" cy="461665"/>
          </a:xfrm>
          <a:prstGeom prst="rect">
            <a:avLst/>
          </a:prstGeom>
          <a:noFill/>
        </p:spPr>
        <p:txBody>
          <a:bodyPr wrap="square">
            <a:spAutoFit/>
          </a:bodyPr>
          <a:lstStyle/>
          <a:p>
            <a:r>
              <a:rPr lang="es-ES" sz="2400" b="1" dirty="0">
                <a:solidFill>
                  <a:schemeClr val="tx1"/>
                </a:solidFill>
                <a:latin typeface="Quantico" panose="020B0604020202020204" charset="0"/>
              </a:rPr>
              <a:t>Estados:</a:t>
            </a:r>
          </a:p>
        </p:txBody>
      </p:sp>
      <p:sp>
        <p:nvSpPr>
          <p:cNvPr id="9" name="CuadroTexto 8">
            <a:extLst>
              <a:ext uri="{FF2B5EF4-FFF2-40B4-BE49-F238E27FC236}">
                <a16:creationId xmlns:a16="http://schemas.microsoft.com/office/drawing/2014/main" id="{1845B6E2-D970-CA98-9A88-AB82BBBA8C8D}"/>
              </a:ext>
            </a:extLst>
          </p:cNvPr>
          <p:cNvSpPr txBox="1"/>
          <p:nvPr/>
        </p:nvSpPr>
        <p:spPr>
          <a:xfrm>
            <a:off x="778843" y="1463755"/>
            <a:ext cx="7298357" cy="523220"/>
          </a:xfrm>
          <a:prstGeom prst="rect">
            <a:avLst/>
          </a:prstGeom>
          <a:noFill/>
        </p:spPr>
        <p:txBody>
          <a:bodyPr wrap="square">
            <a:spAutoFit/>
          </a:bodyPr>
          <a:lstStyle/>
          <a:p>
            <a:r>
              <a:rPr lang="es-ES" dirty="0">
                <a:solidFill>
                  <a:schemeClr val="tx1"/>
                </a:solidFill>
              </a:rPr>
              <a:t>Estos estados permiten personalizar la apariencia de los widgets en diferentes situaciones, como cuando están en uso, deshabilitados o enfocados.</a:t>
            </a:r>
            <a:endParaRPr lang="es-CO" dirty="0">
              <a:solidFill>
                <a:schemeClr val="tx1"/>
              </a:solidFill>
            </a:endParaRPr>
          </a:p>
        </p:txBody>
      </p:sp>
      <p:sp>
        <p:nvSpPr>
          <p:cNvPr id="2" name="CuadroTexto 1">
            <a:extLst>
              <a:ext uri="{FF2B5EF4-FFF2-40B4-BE49-F238E27FC236}">
                <a16:creationId xmlns:a16="http://schemas.microsoft.com/office/drawing/2014/main" id="{2A9B6CE9-4FDC-CBBA-283A-EAF141968A50}"/>
              </a:ext>
            </a:extLst>
          </p:cNvPr>
          <p:cNvSpPr txBox="1"/>
          <p:nvPr/>
        </p:nvSpPr>
        <p:spPr>
          <a:xfrm>
            <a:off x="1943100" y="1091519"/>
            <a:ext cx="3020379" cy="338554"/>
          </a:xfrm>
          <a:prstGeom prst="rect">
            <a:avLst/>
          </a:prstGeom>
          <a:noFill/>
        </p:spPr>
        <p:txBody>
          <a:bodyPr wrap="none" rtlCol="0">
            <a:spAutoFit/>
          </a:bodyPr>
          <a:lstStyle/>
          <a:p>
            <a:r>
              <a:rPr lang="es-CO" sz="1600" dirty="0">
                <a:solidFill>
                  <a:schemeClr val="tx1"/>
                </a:solidFill>
              </a:rPr>
              <a:t>Activo, Deshabilitado e inactivo</a:t>
            </a:r>
          </a:p>
        </p:txBody>
      </p:sp>
      <p:pic>
        <p:nvPicPr>
          <p:cNvPr id="7" name="Imagen 6">
            <a:extLst>
              <a:ext uri="{FF2B5EF4-FFF2-40B4-BE49-F238E27FC236}">
                <a16:creationId xmlns:a16="http://schemas.microsoft.com/office/drawing/2014/main" id="{39A34489-0462-67E5-4AD4-01EC0A2908E0}"/>
              </a:ext>
            </a:extLst>
          </p:cNvPr>
          <p:cNvPicPr>
            <a:picLocks noChangeAspect="1"/>
          </p:cNvPicPr>
          <p:nvPr/>
        </p:nvPicPr>
        <p:blipFill>
          <a:blip r:embed="rId3"/>
          <a:stretch>
            <a:fillRect/>
          </a:stretch>
        </p:blipFill>
        <p:spPr>
          <a:xfrm>
            <a:off x="778843" y="3307960"/>
            <a:ext cx="7248338" cy="353377"/>
          </a:xfrm>
          <a:prstGeom prst="rect">
            <a:avLst/>
          </a:prstGeom>
        </p:spPr>
      </p:pic>
      <p:sp>
        <p:nvSpPr>
          <p:cNvPr id="10" name="CuadroTexto 9">
            <a:extLst>
              <a:ext uri="{FF2B5EF4-FFF2-40B4-BE49-F238E27FC236}">
                <a16:creationId xmlns:a16="http://schemas.microsoft.com/office/drawing/2014/main" id="{B9ADCC11-70B0-1B81-02F6-C1CF60D4A4C7}"/>
              </a:ext>
            </a:extLst>
          </p:cNvPr>
          <p:cNvSpPr txBox="1"/>
          <p:nvPr/>
        </p:nvSpPr>
        <p:spPr>
          <a:xfrm>
            <a:off x="455617" y="2094696"/>
            <a:ext cx="7189572" cy="954107"/>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s-CO" sz="1400" dirty="0">
                <a:solidFill>
                  <a:schemeClr val="tx1"/>
                </a:solidFill>
                <a:effectLst/>
                <a:latin typeface="+mj-lt"/>
                <a:ea typeface="Times New Roman" panose="02020603050405020304" pitchFamily="18" charset="0"/>
              </a:rPr>
              <a:t>El estado </a:t>
            </a:r>
            <a:r>
              <a:rPr lang="es-CO" b="1" dirty="0">
                <a:solidFill>
                  <a:schemeClr val="tx1"/>
                </a:solidFill>
                <a:latin typeface="+mj-lt"/>
                <a:ea typeface="Times New Roman" panose="02020603050405020304" pitchFamily="18" charset="0"/>
              </a:rPr>
              <a:t>A</a:t>
            </a:r>
            <a:r>
              <a:rPr lang="es-CO" sz="1400" b="1" dirty="0">
                <a:solidFill>
                  <a:schemeClr val="tx1"/>
                </a:solidFill>
                <a:effectLst/>
                <a:latin typeface="+mj-lt"/>
                <a:ea typeface="Times New Roman" panose="02020603050405020304" pitchFamily="18" charset="0"/>
              </a:rPr>
              <a:t>ctive</a:t>
            </a:r>
            <a:r>
              <a:rPr lang="es-CO" sz="1400" dirty="0">
                <a:solidFill>
                  <a:schemeClr val="tx1"/>
                </a:solidFill>
                <a:effectLst/>
                <a:latin typeface="+mj-lt"/>
                <a:ea typeface="Times New Roman" panose="02020603050405020304" pitchFamily="18" charset="0"/>
              </a:rPr>
              <a:t> se usa para la ventana que tiene el foco del teclado.</a:t>
            </a:r>
          </a:p>
          <a:p>
            <a:pPr marL="342900" lvl="0" indent="-342900">
              <a:buSzPts val="1000"/>
              <a:buFont typeface="Symbol" panose="05050102010706020507" pitchFamily="18" charset="2"/>
              <a:buChar char=""/>
              <a:tabLst>
                <a:tab pos="457200" algn="l"/>
              </a:tabLst>
            </a:pPr>
            <a:r>
              <a:rPr lang="es-CO" sz="1400" dirty="0">
                <a:solidFill>
                  <a:schemeClr val="tx1"/>
                </a:solidFill>
                <a:effectLst/>
                <a:latin typeface="+mj-lt"/>
                <a:ea typeface="Times New Roman" panose="02020603050405020304" pitchFamily="18" charset="0"/>
              </a:rPr>
              <a:t>El estado </a:t>
            </a:r>
            <a:r>
              <a:rPr lang="es-CO" b="1" dirty="0">
                <a:solidFill>
                  <a:schemeClr val="tx1"/>
                </a:solidFill>
                <a:latin typeface="+mj-lt"/>
                <a:ea typeface="Times New Roman" panose="02020603050405020304" pitchFamily="18" charset="0"/>
              </a:rPr>
              <a:t>I</a:t>
            </a:r>
            <a:r>
              <a:rPr lang="es-CO" sz="1400" b="1" dirty="0">
                <a:solidFill>
                  <a:schemeClr val="tx1"/>
                </a:solidFill>
                <a:effectLst/>
                <a:latin typeface="+mj-lt"/>
                <a:ea typeface="Times New Roman" panose="02020603050405020304" pitchFamily="18" charset="0"/>
              </a:rPr>
              <a:t>nactive</a:t>
            </a:r>
            <a:r>
              <a:rPr lang="es-CO" sz="1400" dirty="0">
                <a:solidFill>
                  <a:schemeClr val="tx1"/>
                </a:solidFill>
                <a:effectLst/>
                <a:latin typeface="+mj-lt"/>
                <a:ea typeface="Times New Roman" panose="02020603050405020304" pitchFamily="18" charset="0"/>
              </a:rPr>
              <a:t> se usa para otras ventanas.</a:t>
            </a:r>
          </a:p>
          <a:p>
            <a:pPr marL="342900" lvl="0" indent="-342900">
              <a:buSzPts val="1000"/>
              <a:buFont typeface="Symbol" panose="05050102010706020507" pitchFamily="18" charset="2"/>
              <a:buChar char=""/>
              <a:tabLst>
                <a:tab pos="457200" algn="l"/>
              </a:tabLst>
            </a:pPr>
            <a:r>
              <a:rPr lang="es-CO" sz="1400" dirty="0">
                <a:solidFill>
                  <a:schemeClr val="tx1"/>
                </a:solidFill>
                <a:effectLst/>
                <a:latin typeface="+mj-lt"/>
                <a:ea typeface="Times New Roman" panose="02020603050405020304" pitchFamily="18" charset="0"/>
              </a:rPr>
              <a:t>El estado </a:t>
            </a:r>
            <a:r>
              <a:rPr lang="es-CO" sz="1400" b="1" dirty="0" err="1">
                <a:solidFill>
                  <a:schemeClr val="tx1"/>
                </a:solidFill>
                <a:effectLst/>
                <a:latin typeface="+mj-lt"/>
                <a:ea typeface="Times New Roman" panose="02020603050405020304" pitchFamily="18" charset="0"/>
              </a:rPr>
              <a:t>Disabled</a:t>
            </a:r>
            <a:r>
              <a:rPr lang="es-CO" sz="1400" dirty="0">
                <a:solidFill>
                  <a:schemeClr val="tx1"/>
                </a:solidFill>
                <a:effectLst/>
                <a:latin typeface="+mj-lt"/>
                <a:ea typeface="Times New Roman" panose="02020603050405020304" pitchFamily="18" charset="0"/>
              </a:rPr>
              <a:t> se usa para widgets ( no </a:t>
            </a:r>
            <a:r>
              <a:rPr lang="es-CO" sz="1400" dirty="0" err="1">
                <a:solidFill>
                  <a:schemeClr val="tx1"/>
                </a:solidFill>
                <a:effectLst/>
                <a:latin typeface="+mj-lt"/>
                <a:ea typeface="Times New Roman" panose="02020603050405020304" pitchFamily="18" charset="0"/>
              </a:rPr>
              <a:t>windows</a:t>
            </a:r>
            <a:r>
              <a:rPr lang="es-CO" sz="1400" dirty="0">
                <a:solidFill>
                  <a:schemeClr val="tx1"/>
                </a:solidFill>
                <a:effectLst/>
                <a:latin typeface="+mj-lt"/>
                <a:ea typeface="Times New Roman" panose="02020603050405020304" pitchFamily="18" charset="0"/>
              </a:rPr>
              <a:t> ) que están deshabilitados por alguna razón.</a:t>
            </a:r>
          </a:p>
        </p:txBody>
      </p:sp>
    </p:spTree>
    <p:extLst>
      <p:ext uri="{BB962C8B-B14F-4D97-AF65-F5344CB8AC3E}">
        <p14:creationId xmlns:p14="http://schemas.microsoft.com/office/powerpoint/2010/main" val="3511115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1040028" y="32196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4800" b="1" dirty="0" err="1">
                <a:solidFill>
                  <a:schemeClr val="tx2">
                    <a:lumMod val="75000"/>
                  </a:schemeClr>
                </a:solidFill>
              </a:rPr>
              <a:t>Icons</a:t>
            </a:r>
            <a:r>
              <a:rPr lang="es-CO" sz="4800" b="1" dirty="0">
                <a:solidFill>
                  <a:schemeClr val="tx2">
                    <a:lumMod val="75000"/>
                  </a:schemeClr>
                </a:solidFill>
              </a:rPr>
              <a:t> (</a:t>
            </a:r>
            <a:r>
              <a:rPr lang="es-CO" sz="4800" b="1" dirty="0" err="1">
                <a:solidFill>
                  <a:schemeClr val="tx2">
                    <a:lumMod val="75000"/>
                  </a:schemeClr>
                </a:solidFill>
              </a:rPr>
              <a:t>QIcon</a:t>
            </a:r>
            <a:r>
              <a:rPr lang="es-CO" sz="4800" b="1" dirty="0">
                <a:solidFill>
                  <a:schemeClr val="tx2">
                    <a:lumMod val="75000"/>
                  </a:schemeClr>
                </a:solidFill>
              </a:rPr>
              <a:t>):</a:t>
            </a:r>
            <a:endParaRPr sz="4800" b="1" dirty="0">
              <a:solidFill>
                <a:schemeClr val="tx2">
                  <a:lumMod val="75000"/>
                </a:schemeClr>
              </a:solidFill>
            </a:endParaRPr>
          </a:p>
        </p:txBody>
      </p:sp>
      <p:sp>
        <p:nvSpPr>
          <p:cNvPr id="289" name="Google Shape;289;p32"/>
          <p:cNvSpPr txBox="1"/>
          <p:nvPr/>
        </p:nvSpPr>
        <p:spPr>
          <a:xfrm>
            <a:off x="7645189" y="424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4" name="CuadroTexto 3">
            <a:extLst>
              <a:ext uri="{FF2B5EF4-FFF2-40B4-BE49-F238E27FC236}">
                <a16:creationId xmlns:a16="http://schemas.microsoft.com/office/drawing/2014/main" id="{67120812-5F40-49FE-DE2A-5C407F47CD3D}"/>
              </a:ext>
            </a:extLst>
          </p:cNvPr>
          <p:cNvSpPr txBox="1"/>
          <p:nvPr/>
        </p:nvSpPr>
        <p:spPr>
          <a:xfrm>
            <a:off x="1040028" y="1168988"/>
            <a:ext cx="7143852" cy="738664"/>
          </a:xfrm>
          <a:prstGeom prst="rect">
            <a:avLst/>
          </a:prstGeom>
          <a:noFill/>
        </p:spPr>
        <p:txBody>
          <a:bodyPr wrap="square" rtlCol="0">
            <a:spAutoFit/>
          </a:bodyPr>
          <a:lstStyle/>
          <a:p>
            <a:r>
              <a:rPr lang="es-ES" dirty="0">
                <a:solidFill>
                  <a:schemeClr val="tx1"/>
                </a:solidFill>
              </a:rPr>
              <a:t>La clase </a:t>
            </a:r>
            <a:r>
              <a:rPr lang="es-ES" dirty="0" err="1">
                <a:solidFill>
                  <a:schemeClr val="tx1"/>
                </a:solidFill>
              </a:rPr>
              <a:t>QIcon</a:t>
            </a:r>
            <a:r>
              <a:rPr lang="es-ES" dirty="0">
                <a:solidFill>
                  <a:schemeClr val="tx1"/>
                </a:solidFill>
              </a:rPr>
              <a:t> en PySide6 se utiliza para representar iconos gráficos, que son pequeñas imágenes utilizadas para representar acciones, elementos de menú, botones y otros elementos visuales en una interfaz gráfica de usuario (GUI).</a:t>
            </a:r>
            <a:endParaRPr lang="es-CO" dirty="0">
              <a:solidFill>
                <a:schemeClr val="tx1"/>
              </a:solidFill>
            </a:endParaRPr>
          </a:p>
        </p:txBody>
      </p:sp>
      <p:sp>
        <p:nvSpPr>
          <p:cNvPr id="11" name="CuadroTexto 10">
            <a:extLst>
              <a:ext uri="{FF2B5EF4-FFF2-40B4-BE49-F238E27FC236}">
                <a16:creationId xmlns:a16="http://schemas.microsoft.com/office/drawing/2014/main" id="{FDC00712-EC86-7EB7-EED9-0D40D6DA8A0E}"/>
              </a:ext>
            </a:extLst>
          </p:cNvPr>
          <p:cNvSpPr txBox="1"/>
          <p:nvPr/>
        </p:nvSpPr>
        <p:spPr>
          <a:xfrm>
            <a:off x="1040028" y="1907652"/>
            <a:ext cx="1050288" cy="338554"/>
          </a:xfrm>
          <a:prstGeom prst="rect">
            <a:avLst/>
          </a:prstGeom>
          <a:noFill/>
        </p:spPr>
        <p:txBody>
          <a:bodyPr wrap="none" rtlCol="0">
            <a:spAutoFit/>
          </a:bodyPr>
          <a:lstStyle/>
          <a:p>
            <a:r>
              <a:rPr lang="es-CO" sz="1600" b="1" dirty="0">
                <a:solidFill>
                  <a:schemeClr val="tx1"/>
                </a:solidFill>
              </a:rPr>
              <a:t>Estados:</a:t>
            </a:r>
          </a:p>
        </p:txBody>
      </p:sp>
      <p:pic>
        <p:nvPicPr>
          <p:cNvPr id="13" name="Imagen 12">
            <a:extLst>
              <a:ext uri="{FF2B5EF4-FFF2-40B4-BE49-F238E27FC236}">
                <a16:creationId xmlns:a16="http://schemas.microsoft.com/office/drawing/2014/main" id="{380B753C-5B50-E2FC-FCB7-54BF4FA84AC2}"/>
              </a:ext>
            </a:extLst>
          </p:cNvPr>
          <p:cNvPicPr>
            <a:picLocks noChangeAspect="1"/>
          </p:cNvPicPr>
          <p:nvPr/>
        </p:nvPicPr>
        <p:blipFill>
          <a:blip r:embed="rId3"/>
          <a:stretch>
            <a:fillRect/>
          </a:stretch>
        </p:blipFill>
        <p:spPr>
          <a:xfrm>
            <a:off x="1140694" y="2246206"/>
            <a:ext cx="6862612" cy="2146172"/>
          </a:xfrm>
          <a:prstGeom prst="rect">
            <a:avLst/>
          </a:prstGeom>
        </p:spPr>
      </p:pic>
    </p:spTree>
    <p:extLst>
      <p:ext uri="{BB962C8B-B14F-4D97-AF65-F5344CB8AC3E}">
        <p14:creationId xmlns:p14="http://schemas.microsoft.com/office/powerpoint/2010/main" val="2217760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1040028" y="2269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4800" b="1" dirty="0" err="1">
                <a:solidFill>
                  <a:schemeClr val="tx2">
                    <a:lumMod val="75000"/>
                  </a:schemeClr>
                </a:solidFill>
              </a:rPr>
              <a:t>Icons</a:t>
            </a:r>
            <a:r>
              <a:rPr lang="es-CO" sz="4800" b="1" dirty="0">
                <a:solidFill>
                  <a:schemeClr val="tx2">
                    <a:lumMod val="75000"/>
                  </a:schemeClr>
                </a:solidFill>
              </a:rPr>
              <a:t> (</a:t>
            </a:r>
            <a:r>
              <a:rPr lang="es-CO" sz="4800" b="1" dirty="0" err="1">
                <a:solidFill>
                  <a:schemeClr val="tx2">
                    <a:lumMod val="75000"/>
                  </a:schemeClr>
                </a:solidFill>
              </a:rPr>
              <a:t>QIcon</a:t>
            </a:r>
            <a:r>
              <a:rPr lang="es-CO" sz="4800" b="1" dirty="0">
                <a:solidFill>
                  <a:schemeClr val="tx2">
                    <a:lumMod val="75000"/>
                  </a:schemeClr>
                </a:solidFill>
              </a:rPr>
              <a:t>):</a:t>
            </a:r>
            <a:endParaRPr sz="4800" b="1" dirty="0">
              <a:solidFill>
                <a:schemeClr val="tx2">
                  <a:lumMod val="75000"/>
                </a:schemeClr>
              </a:solidFill>
            </a:endParaRPr>
          </a:p>
        </p:txBody>
      </p:sp>
      <p:sp>
        <p:nvSpPr>
          <p:cNvPr id="289" name="Google Shape;289;p32"/>
          <p:cNvSpPr txBox="1"/>
          <p:nvPr/>
        </p:nvSpPr>
        <p:spPr>
          <a:xfrm>
            <a:off x="7645189" y="424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4" name="CuadroTexto 3">
            <a:extLst>
              <a:ext uri="{FF2B5EF4-FFF2-40B4-BE49-F238E27FC236}">
                <a16:creationId xmlns:a16="http://schemas.microsoft.com/office/drawing/2014/main" id="{67120812-5F40-49FE-DE2A-5C407F47CD3D}"/>
              </a:ext>
            </a:extLst>
          </p:cNvPr>
          <p:cNvSpPr txBox="1"/>
          <p:nvPr/>
        </p:nvSpPr>
        <p:spPr>
          <a:xfrm>
            <a:off x="1000074" y="959204"/>
            <a:ext cx="7143852" cy="338554"/>
          </a:xfrm>
          <a:prstGeom prst="rect">
            <a:avLst/>
          </a:prstGeom>
          <a:noFill/>
        </p:spPr>
        <p:txBody>
          <a:bodyPr wrap="square" rtlCol="0">
            <a:spAutoFit/>
          </a:bodyPr>
          <a:lstStyle/>
          <a:p>
            <a:r>
              <a:rPr lang="es-ES" sz="1600" b="1" dirty="0">
                <a:solidFill>
                  <a:schemeClr val="tx1"/>
                </a:solidFill>
              </a:rPr>
              <a:t>Set de iconos predeterminados de PySide6</a:t>
            </a:r>
            <a:endParaRPr lang="es-CO" sz="1600" b="1" dirty="0">
              <a:solidFill>
                <a:schemeClr val="tx1"/>
              </a:solidFill>
            </a:endParaRPr>
          </a:p>
        </p:txBody>
      </p:sp>
      <p:pic>
        <p:nvPicPr>
          <p:cNvPr id="4098" name="Picture 2">
            <a:extLst>
              <a:ext uri="{FF2B5EF4-FFF2-40B4-BE49-F238E27FC236}">
                <a16:creationId xmlns:a16="http://schemas.microsoft.com/office/drawing/2014/main" id="{9601F742-C71C-6C69-2AF5-EB3BAAD6F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1264000"/>
            <a:ext cx="7025640" cy="319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40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719988" y="3829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Tematización</a:t>
            </a:r>
            <a:r>
              <a:rPr lang="en" dirty="0">
                <a:solidFill>
                  <a:schemeClr val="accent2"/>
                </a:solidFill>
              </a:rPr>
              <a:t> </a:t>
            </a:r>
            <a:endParaRPr dirty="0"/>
          </a:p>
        </p:txBody>
      </p:sp>
      <p:graphicFrame>
        <p:nvGraphicFramePr>
          <p:cNvPr id="230" name="Google Shape;230;p28"/>
          <p:cNvGraphicFramePr/>
          <p:nvPr>
            <p:extLst>
              <p:ext uri="{D42A27DB-BD31-4B8C-83A1-F6EECF244321}">
                <p14:modId xmlns:p14="http://schemas.microsoft.com/office/powerpoint/2010/main" val="3947352190"/>
              </p:ext>
            </p:extLst>
          </p:nvPr>
        </p:nvGraphicFramePr>
        <p:xfrm>
          <a:off x="606714" y="1699340"/>
          <a:ext cx="7930572" cy="2522139"/>
        </p:xfrm>
        <a:graphic>
          <a:graphicData uri="http://schemas.openxmlformats.org/drawingml/2006/table">
            <a:tbl>
              <a:tblPr>
                <a:noFill/>
                <a:tableStyleId>{0E594758-C428-4385-B99B-582B329F5B58}</a:tableStyleId>
              </a:tblPr>
              <a:tblGrid>
                <a:gridCol w="3957678">
                  <a:extLst>
                    <a:ext uri="{9D8B030D-6E8A-4147-A177-3AD203B41FA5}">
                      <a16:colId xmlns:a16="http://schemas.microsoft.com/office/drawing/2014/main" val="20000"/>
                    </a:ext>
                  </a:extLst>
                </a:gridCol>
                <a:gridCol w="3972894">
                  <a:extLst>
                    <a:ext uri="{9D8B030D-6E8A-4147-A177-3AD203B41FA5}">
                      <a16:colId xmlns:a16="http://schemas.microsoft.com/office/drawing/2014/main" val="20001"/>
                    </a:ext>
                  </a:extLst>
                </a:gridCol>
              </a:tblGrid>
              <a:tr h="840713">
                <a:tc>
                  <a:txBody>
                    <a:bodyPr/>
                    <a:lstStyle/>
                    <a:p>
                      <a:pPr marL="0" lvl="0" indent="0" algn="l" rtl="0">
                        <a:spcBef>
                          <a:spcPts val="0"/>
                        </a:spcBef>
                        <a:spcAft>
                          <a:spcPts val="0"/>
                        </a:spcAft>
                        <a:buNone/>
                      </a:pPr>
                      <a:r>
                        <a:rPr lang="en" sz="1800" b="1" u="none" dirty="0">
                          <a:solidFill>
                            <a:schemeClr val="dk1"/>
                          </a:solidFill>
                          <a:latin typeface="Quantico"/>
                          <a:ea typeface="Quantico"/>
                          <a:cs typeface="Quantico"/>
                          <a:sym typeface="Quantico"/>
                        </a:rPr>
                        <a:t>Hojas de estilos (StyleSheets)</a:t>
                      </a:r>
                      <a:endParaRPr sz="1800" b="1" u="none"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s-CO" sz="1800" b="1" dirty="0">
                          <a:solidFill>
                            <a:schemeClr val="dk1"/>
                          </a:solidFill>
                          <a:latin typeface="Source Code Pro"/>
                          <a:ea typeface="Source Code Pro"/>
                          <a:cs typeface="Source Code Pro"/>
                          <a:sym typeface="Source Code Pro"/>
                        </a:rPr>
                        <a:t>QPalette</a:t>
                      </a:r>
                    </a:p>
                    <a:p>
                      <a:pPr marL="0" lvl="0" indent="0" algn="l" rtl="0">
                        <a:spcBef>
                          <a:spcPts val="0"/>
                        </a:spcBef>
                        <a:spcAft>
                          <a:spcPts val="1600"/>
                        </a:spcAft>
                        <a:buNone/>
                      </a:pPr>
                      <a:endParaRPr sz="8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40713">
                <a:tc>
                  <a:txBody>
                    <a:bodyPr/>
                    <a:lstStyle/>
                    <a:p>
                      <a:pPr marL="0" lvl="0" indent="0" algn="l" rtl="0">
                        <a:spcBef>
                          <a:spcPts val="0"/>
                        </a:spcBef>
                        <a:spcAft>
                          <a:spcPts val="0"/>
                        </a:spcAft>
                        <a:buNone/>
                      </a:pPr>
                      <a:r>
                        <a:rPr lang="en" sz="1800" b="1" u="none" dirty="0">
                          <a:solidFill>
                            <a:schemeClr val="dk1"/>
                          </a:solidFill>
                          <a:latin typeface="Quantico"/>
                          <a:ea typeface="Quantico"/>
                          <a:cs typeface="Quantico"/>
                          <a:sym typeface="Quantico"/>
                        </a:rPr>
                        <a:t>QStyle</a:t>
                      </a:r>
                      <a:endParaRPr sz="1800" b="1" u="none"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CO" sz="1800" b="1" u="none" dirty="0">
                          <a:solidFill>
                            <a:schemeClr val="dk1"/>
                          </a:solidFill>
                          <a:latin typeface="Quantico"/>
                          <a:ea typeface="Quantico"/>
                          <a:cs typeface="Quantico"/>
                          <a:sym typeface="Quantico"/>
                        </a:rPr>
                        <a:t>QStyleHints</a:t>
                      </a:r>
                    </a:p>
                    <a:p>
                      <a:pPr marL="0" marR="0" lvl="0" indent="0" algn="l" rtl="0">
                        <a:lnSpc>
                          <a:spcPct val="100000"/>
                        </a:lnSpc>
                        <a:spcBef>
                          <a:spcPts val="0"/>
                        </a:spcBef>
                        <a:spcAft>
                          <a:spcPts val="1600"/>
                        </a:spcAft>
                        <a:buNone/>
                      </a:pPr>
                      <a:endParaRPr sz="8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40713">
                <a:tc>
                  <a:txBody>
                    <a:bodyPr/>
                    <a:lstStyle/>
                    <a:p>
                      <a:pPr marL="0" lvl="0" indent="0" algn="l" rtl="0">
                        <a:spcBef>
                          <a:spcPts val="0"/>
                        </a:spcBef>
                        <a:spcAft>
                          <a:spcPts val="0"/>
                        </a:spcAft>
                        <a:buNone/>
                      </a:pPr>
                      <a:r>
                        <a:rPr lang="es-CO" sz="1800" b="1" u="none" dirty="0">
                          <a:solidFill>
                            <a:schemeClr val="dk1"/>
                          </a:solidFill>
                          <a:latin typeface="Quantico"/>
                          <a:ea typeface="Quantico"/>
                          <a:cs typeface="Quantico"/>
                          <a:sym typeface="Quantico"/>
                        </a:rPr>
                        <a:t>Efectos gráficos personalizados</a:t>
                      </a:r>
                      <a:endParaRPr sz="1800" b="1" u="none"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CO" sz="1800" b="1" u="none" dirty="0">
                          <a:solidFill>
                            <a:schemeClr val="dk1"/>
                          </a:solidFill>
                          <a:latin typeface="Quantico"/>
                          <a:ea typeface="Quantico"/>
                          <a:cs typeface="Quantico"/>
                          <a:sym typeface="Quantico"/>
                        </a:rPr>
                        <a:t>QStylePainter</a:t>
                      </a:r>
                      <a:endParaRPr lang="es-CO" sz="800" b="1" u="none" dirty="0">
                        <a:solidFill>
                          <a:schemeClr val="dk1"/>
                        </a:solidFill>
                        <a:latin typeface="Quantico"/>
                        <a:ea typeface="Quantico"/>
                        <a:cs typeface="Quantico"/>
                        <a:sym typeface="Quantico"/>
                      </a:endParaRPr>
                    </a:p>
                    <a:p>
                      <a:pPr marL="0" lvl="0" indent="0" algn="l" rtl="0">
                        <a:spcBef>
                          <a:spcPts val="0"/>
                        </a:spcBef>
                        <a:spcAft>
                          <a:spcPts val="1600"/>
                        </a:spcAft>
                        <a:buNone/>
                      </a:pPr>
                      <a:endParaRPr sz="8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 name="Marcador de texto 2">
            <a:extLst>
              <a:ext uri="{FF2B5EF4-FFF2-40B4-BE49-F238E27FC236}">
                <a16:creationId xmlns:a16="http://schemas.microsoft.com/office/drawing/2014/main" id="{47D06B80-0B9A-1EEA-20B7-932CE3C3BD6B}"/>
              </a:ext>
            </a:extLst>
          </p:cNvPr>
          <p:cNvSpPr>
            <a:spLocks noGrp="1"/>
          </p:cNvSpPr>
          <p:nvPr>
            <p:ph type="body" idx="1"/>
          </p:nvPr>
        </p:nvSpPr>
        <p:spPr>
          <a:xfrm>
            <a:off x="430440" y="1136985"/>
            <a:ext cx="7704000" cy="381000"/>
          </a:xfrm>
        </p:spPr>
        <p:txBody>
          <a:bodyPr/>
          <a:lstStyle/>
          <a:p>
            <a:pPr marL="152400" indent="0">
              <a:buNone/>
            </a:pPr>
            <a:r>
              <a:rPr lang="es-CO" sz="1800" b="1" dirty="0"/>
              <a:t>Formas de Aplicar Temas a una aplicación: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933348" y="19319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4800" b="1" dirty="0" err="1">
                <a:solidFill>
                  <a:schemeClr val="tx2">
                    <a:lumMod val="75000"/>
                  </a:schemeClr>
                </a:solidFill>
              </a:rPr>
              <a:t>Icons</a:t>
            </a:r>
            <a:r>
              <a:rPr lang="es-CO" sz="4800" b="1" dirty="0">
                <a:solidFill>
                  <a:schemeClr val="tx2">
                    <a:lumMod val="75000"/>
                  </a:schemeClr>
                </a:solidFill>
              </a:rPr>
              <a:t>:</a:t>
            </a:r>
            <a:endParaRPr sz="4800" b="1" dirty="0">
              <a:solidFill>
                <a:schemeClr val="tx2">
                  <a:lumMod val="75000"/>
                </a:schemeClr>
              </a:solidFill>
            </a:endParaRPr>
          </a:p>
        </p:txBody>
      </p:sp>
      <p:sp>
        <p:nvSpPr>
          <p:cNvPr id="289" name="Google Shape;289;p32"/>
          <p:cNvSpPr txBox="1"/>
          <p:nvPr/>
        </p:nvSpPr>
        <p:spPr>
          <a:xfrm>
            <a:off x="7645189" y="424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4" name="CuadroTexto 3">
            <a:extLst>
              <a:ext uri="{FF2B5EF4-FFF2-40B4-BE49-F238E27FC236}">
                <a16:creationId xmlns:a16="http://schemas.microsoft.com/office/drawing/2014/main" id="{67120812-5F40-49FE-DE2A-5C407F47CD3D}"/>
              </a:ext>
            </a:extLst>
          </p:cNvPr>
          <p:cNvSpPr txBox="1"/>
          <p:nvPr/>
        </p:nvSpPr>
        <p:spPr>
          <a:xfrm>
            <a:off x="933348" y="1066156"/>
            <a:ext cx="7143852" cy="338554"/>
          </a:xfrm>
          <a:prstGeom prst="rect">
            <a:avLst/>
          </a:prstGeom>
          <a:noFill/>
        </p:spPr>
        <p:txBody>
          <a:bodyPr wrap="square" rtlCol="0">
            <a:spAutoFit/>
          </a:bodyPr>
          <a:lstStyle/>
          <a:p>
            <a:r>
              <a:rPr lang="es-ES" sz="1600" b="1" dirty="0">
                <a:solidFill>
                  <a:schemeClr val="tx1"/>
                </a:solidFill>
              </a:rPr>
              <a:t>Establecer un Icono desde estilos (QSS):</a:t>
            </a:r>
            <a:endParaRPr lang="es-CO" sz="1600" b="1" dirty="0">
              <a:solidFill>
                <a:schemeClr val="tx1"/>
              </a:solidFill>
            </a:endParaRPr>
          </a:p>
        </p:txBody>
      </p:sp>
      <p:pic>
        <p:nvPicPr>
          <p:cNvPr id="3" name="Imagen 2">
            <a:extLst>
              <a:ext uri="{FF2B5EF4-FFF2-40B4-BE49-F238E27FC236}">
                <a16:creationId xmlns:a16="http://schemas.microsoft.com/office/drawing/2014/main" id="{6A63B155-13F1-1533-2D7D-66A9CB637FAA}"/>
              </a:ext>
            </a:extLst>
          </p:cNvPr>
          <p:cNvPicPr>
            <a:picLocks noChangeAspect="1"/>
          </p:cNvPicPr>
          <p:nvPr/>
        </p:nvPicPr>
        <p:blipFill>
          <a:blip r:embed="rId3"/>
          <a:stretch>
            <a:fillRect/>
          </a:stretch>
        </p:blipFill>
        <p:spPr>
          <a:xfrm>
            <a:off x="933348" y="1704968"/>
            <a:ext cx="5219700" cy="1304925"/>
          </a:xfrm>
          <a:prstGeom prst="rect">
            <a:avLst/>
          </a:prstGeom>
        </p:spPr>
      </p:pic>
    </p:spTree>
    <p:extLst>
      <p:ext uri="{BB962C8B-B14F-4D97-AF65-F5344CB8AC3E}">
        <p14:creationId xmlns:p14="http://schemas.microsoft.com/office/powerpoint/2010/main" val="68293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7"/>
          <p:cNvGrpSpPr/>
          <p:nvPr/>
        </p:nvGrpSpPr>
        <p:grpSpPr>
          <a:xfrm>
            <a:off x="772524" y="502637"/>
            <a:ext cx="6794135" cy="3639428"/>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lt2"/>
                </a:solidFill>
                <a:latin typeface="Quantico"/>
                <a:sym typeface="Quantico"/>
              </a:rPr>
              <a:t>{</a:t>
            </a:r>
            <a:endParaRPr sz="3600" dirty="0">
              <a:solidFill>
                <a:schemeClr val="lt2"/>
              </a:solidFill>
            </a:endParaRPr>
          </a:p>
        </p:txBody>
      </p:sp>
      <p:sp>
        <p:nvSpPr>
          <p:cNvPr id="218" name="Google Shape;218;p27"/>
          <p:cNvSpPr txBox="1"/>
          <p:nvPr/>
        </p:nvSpPr>
        <p:spPr>
          <a:xfrm>
            <a:off x="5879178" y="2368116"/>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br>
              <a:rPr lang="en" sz="3600" dirty="0">
                <a:solidFill>
                  <a:schemeClr val="dk1"/>
                </a:solidFill>
                <a:latin typeface="Quantico"/>
                <a:sym typeface="Quantico"/>
              </a:rPr>
            </a:br>
            <a:r>
              <a:rPr lang="en" sz="3600" dirty="0">
                <a:solidFill>
                  <a:schemeClr val="tx2">
                    <a:lumMod val="60000"/>
                    <a:lumOff val="40000"/>
                  </a:schemeClr>
                </a:solidFill>
                <a:latin typeface="Quantico"/>
                <a:sym typeface="Quantico"/>
              </a:rPr>
              <a:t>}</a:t>
            </a:r>
            <a:endParaRPr sz="3600" dirty="0">
              <a:solidFill>
                <a:schemeClr val="tx2">
                  <a:lumMod val="60000"/>
                  <a:lumOff val="40000"/>
                </a:schemeClr>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a:t>
            </a:r>
            <a:r>
              <a:rPr lang="en" sz="3600" dirty="0">
                <a:solidFill>
                  <a:schemeClr val="accent1"/>
                </a:solidFill>
              </a:rPr>
              <a:t>[</a:t>
            </a:r>
            <a:endParaRPr sz="3600" dirty="0">
              <a:solidFill>
                <a:schemeClr val="accent1"/>
              </a:solidFill>
            </a:endParaRPr>
          </a:p>
        </p:txBody>
      </p:sp>
      <p:sp>
        <p:nvSpPr>
          <p:cNvPr id="220" name="Google Shape;220;p27"/>
          <p:cNvSpPr txBox="1">
            <a:spLocks noGrp="1"/>
          </p:cNvSpPr>
          <p:nvPr>
            <p:ph type="ctrTitle"/>
          </p:nvPr>
        </p:nvSpPr>
        <p:spPr>
          <a:xfrm>
            <a:off x="1049897" y="1551598"/>
            <a:ext cx="4704891" cy="20030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s-CO" sz="4400" dirty="0">
                <a:solidFill>
                  <a:schemeClr val="accent2"/>
                </a:solidFill>
              </a:rPr>
            </a:br>
            <a:r>
              <a:rPr lang="es-CO" sz="8000" dirty="0">
                <a:solidFill>
                  <a:schemeClr val="accent2"/>
                </a:solidFill>
              </a:rPr>
              <a:t>¡GRACIAS!</a:t>
            </a:r>
            <a:endParaRPr sz="8000" dirty="0">
              <a:solidFill>
                <a:schemeClr val="accent2"/>
              </a:solidFill>
            </a:endParaRPr>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pic>
        <p:nvPicPr>
          <p:cNvPr id="4" name="Imagen 3">
            <a:extLst>
              <a:ext uri="{FF2B5EF4-FFF2-40B4-BE49-F238E27FC236}">
                <a16:creationId xmlns:a16="http://schemas.microsoft.com/office/drawing/2014/main" id="{9860322B-F6E0-169C-CF4D-3CA11589BA6E}"/>
              </a:ext>
            </a:extLst>
          </p:cNvPr>
          <p:cNvPicPr>
            <a:picLocks noChangeAspect="1"/>
          </p:cNvPicPr>
          <p:nvPr/>
        </p:nvPicPr>
        <p:blipFill>
          <a:blip r:embed="rId3"/>
          <a:stretch>
            <a:fillRect/>
          </a:stretch>
        </p:blipFill>
        <p:spPr>
          <a:xfrm>
            <a:off x="1359451" y="556859"/>
            <a:ext cx="3410670" cy="1596550"/>
          </a:xfrm>
          <a:prstGeom prst="rect">
            <a:avLst/>
          </a:prstGeom>
        </p:spPr>
      </p:pic>
    </p:spTree>
    <p:extLst>
      <p:ext uri="{BB962C8B-B14F-4D97-AF65-F5344CB8AC3E}">
        <p14:creationId xmlns:p14="http://schemas.microsoft.com/office/powerpoint/2010/main" val="101718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719988" y="459128"/>
            <a:ext cx="7704000" cy="17430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Qt proporciona diferentes estilos integrados como "</a:t>
            </a:r>
            <a:r>
              <a:rPr lang="es-ES" sz="2000" dirty="0" err="1"/>
              <a:t>Fusion</a:t>
            </a:r>
            <a:r>
              <a:rPr lang="es-ES" sz="2000" dirty="0"/>
              <a:t>", "Windows", "Mac", etc. Se puede utilizar estos estilos para darle a la aplicación un aspecto coherente en diferentes plataformas. Para aplicar un estilo específico, se usa el método </a:t>
            </a:r>
            <a:r>
              <a:rPr lang="es-ES" sz="2000" dirty="0" err="1"/>
              <a:t>QApplication.setStyle</a:t>
            </a:r>
            <a:r>
              <a:rPr lang="es-ES" sz="2000" dirty="0"/>
              <a:t>().</a:t>
            </a:r>
            <a:endParaRPr sz="2000" dirty="0"/>
          </a:p>
        </p:txBody>
      </p:sp>
      <p:pic>
        <p:nvPicPr>
          <p:cNvPr id="5" name="Imagen 4">
            <a:extLst>
              <a:ext uri="{FF2B5EF4-FFF2-40B4-BE49-F238E27FC236}">
                <a16:creationId xmlns:a16="http://schemas.microsoft.com/office/drawing/2014/main" id="{C8801FF3-C381-21CC-406A-5534E95ED5BE}"/>
              </a:ext>
            </a:extLst>
          </p:cNvPr>
          <p:cNvPicPr>
            <a:picLocks noChangeAspect="1"/>
          </p:cNvPicPr>
          <p:nvPr/>
        </p:nvPicPr>
        <p:blipFill>
          <a:blip r:embed="rId3"/>
          <a:stretch>
            <a:fillRect/>
          </a:stretch>
        </p:blipFill>
        <p:spPr>
          <a:xfrm>
            <a:off x="3794760" y="2419396"/>
            <a:ext cx="4855903" cy="1169670"/>
          </a:xfrm>
          <a:prstGeom prst="rect">
            <a:avLst/>
          </a:prstGeom>
        </p:spPr>
      </p:pic>
      <p:sp>
        <p:nvSpPr>
          <p:cNvPr id="7" name="Google Shape;228;p28">
            <a:extLst>
              <a:ext uri="{FF2B5EF4-FFF2-40B4-BE49-F238E27FC236}">
                <a16:creationId xmlns:a16="http://schemas.microsoft.com/office/drawing/2014/main" id="{1773A0C3-058B-95CE-2479-76C0A0389974}"/>
              </a:ext>
            </a:extLst>
          </p:cNvPr>
          <p:cNvSpPr txBox="1">
            <a:spLocks/>
          </p:cNvSpPr>
          <p:nvPr/>
        </p:nvSpPr>
        <p:spPr>
          <a:xfrm>
            <a:off x="1098232" y="2964180"/>
            <a:ext cx="2254568" cy="530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ES" sz="2000" dirty="0">
                <a:solidFill>
                  <a:schemeClr val="accent3">
                    <a:lumMod val="60000"/>
                    <a:lumOff val="40000"/>
                  </a:schemeClr>
                </a:solidFill>
              </a:rPr>
              <a:t>“</a:t>
            </a:r>
            <a:r>
              <a:rPr lang="es-ES" sz="2000" dirty="0" err="1">
                <a:solidFill>
                  <a:schemeClr val="accent3">
                    <a:lumMod val="60000"/>
                    <a:lumOff val="40000"/>
                  </a:schemeClr>
                </a:solidFill>
              </a:rPr>
              <a:t>WindowsVista</a:t>
            </a:r>
            <a:r>
              <a:rPr lang="es-ES" sz="2000" dirty="0">
                <a:solidFill>
                  <a:schemeClr val="accent3">
                    <a:lumMod val="60000"/>
                    <a:lumOff val="40000"/>
                  </a:schemeClr>
                </a:solidFill>
              </a:rPr>
              <a:t>"</a:t>
            </a:r>
          </a:p>
        </p:txBody>
      </p:sp>
      <p:sp>
        <p:nvSpPr>
          <p:cNvPr id="8" name="Google Shape;228;p28">
            <a:extLst>
              <a:ext uri="{FF2B5EF4-FFF2-40B4-BE49-F238E27FC236}">
                <a16:creationId xmlns:a16="http://schemas.microsoft.com/office/drawing/2014/main" id="{C7AB3ABF-ECC3-41EA-6036-2332498EDD25}"/>
              </a:ext>
            </a:extLst>
          </p:cNvPr>
          <p:cNvSpPr txBox="1">
            <a:spLocks/>
          </p:cNvSpPr>
          <p:nvPr/>
        </p:nvSpPr>
        <p:spPr>
          <a:xfrm>
            <a:off x="1927860" y="2419396"/>
            <a:ext cx="1615440" cy="409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ES" sz="2000" dirty="0">
                <a:solidFill>
                  <a:srgbClr val="FFCC66"/>
                </a:solidFill>
              </a:rPr>
              <a:t>“Windows”</a:t>
            </a:r>
          </a:p>
        </p:txBody>
      </p:sp>
      <p:sp>
        <p:nvSpPr>
          <p:cNvPr id="9" name="Google Shape;228;p28">
            <a:extLst>
              <a:ext uri="{FF2B5EF4-FFF2-40B4-BE49-F238E27FC236}">
                <a16:creationId xmlns:a16="http://schemas.microsoft.com/office/drawing/2014/main" id="{BF04801C-CDD8-BCCE-7745-F3704908E04B}"/>
              </a:ext>
            </a:extLst>
          </p:cNvPr>
          <p:cNvSpPr txBox="1">
            <a:spLocks/>
          </p:cNvSpPr>
          <p:nvPr/>
        </p:nvSpPr>
        <p:spPr>
          <a:xfrm>
            <a:off x="694372" y="2487012"/>
            <a:ext cx="1385888" cy="409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ES" sz="2000" dirty="0">
                <a:solidFill>
                  <a:srgbClr val="3399FF"/>
                </a:solidFill>
              </a:rPr>
              <a:t>"</a:t>
            </a:r>
            <a:r>
              <a:rPr lang="es-ES" sz="2000" dirty="0" err="1">
                <a:solidFill>
                  <a:srgbClr val="3399FF"/>
                </a:solidFill>
              </a:rPr>
              <a:t>Fusion</a:t>
            </a:r>
            <a:r>
              <a:rPr lang="es-ES" sz="2000" dirty="0">
                <a:solidFill>
                  <a:srgbClr val="3399FF"/>
                </a:solidFill>
              </a:rPr>
              <a:t>"</a:t>
            </a:r>
          </a:p>
        </p:txBody>
      </p:sp>
      <p:sp>
        <p:nvSpPr>
          <p:cNvPr id="10" name="Google Shape;228;p28">
            <a:extLst>
              <a:ext uri="{FF2B5EF4-FFF2-40B4-BE49-F238E27FC236}">
                <a16:creationId xmlns:a16="http://schemas.microsoft.com/office/drawing/2014/main" id="{95EC9CF2-FAD1-EB9F-A853-FB7151E74C02}"/>
              </a:ext>
            </a:extLst>
          </p:cNvPr>
          <p:cNvSpPr txBox="1">
            <a:spLocks/>
          </p:cNvSpPr>
          <p:nvPr/>
        </p:nvSpPr>
        <p:spPr>
          <a:xfrm>
            <a:off x="450532" y="3494688"/>
            <a:ext cx="1873568" cy="409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ES" sz="2000" dirty="0">
                <a:solidFill>
                  <a:schemeClr val="tx2">
                    <a:lumMod val="40000"/>
                    <a:lumOff val="60000"/>
                  </a:schemeClr>
                </a:solidFill>
              </a:rPr>
              <a:t>“Macintosh"</a:t>
            </a:r>
          </a:p>
        </p:txBody>
      </p:sp>
      <p:sp>
        <p:nvSpPr>
          <p:cNvPr id="11" name="Google Shape;228;p28">
            <a:extLst>
              <a:ext uri="{FF2B5EF4-FFF2-40B4-BE49-F238E27FC236}">
                <a16:creationId xmlns:a16="http://schemas.microsoft.com/office/drawing/2014/main" id="{D856A0FC-6DBB-729A-01A7-78A28D721DD7}"/>
              </a:ext>
            </a:extLst>
          </p:cNvPr>
          <p:cNvSpPr txBox="1">
            <a:spLocks/>
          </p:cNvSpPr>
          <p:nvPr/>
        </p:nvSpPr>
        <p:spPr>
          <a:xfrm>
            <a:off x="2735580" y="3425144"/>
            <a:ext cx="1385888" cy="409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ES" sz="2000" dirty="0">
                <a:solidFill>
                  <a:schemeClr val="accent1">
                    <a:lumMod val="60000"/>
                    <a:lumOff val="40000"/>
                  </a:schemeClr>
                </a:solidFill>
              </a:rPr>
              <a:t>“GTK"</a:t>
            </a:r>
          </a:p>
        </p:txBody>
      </p:sp>
    </p:spTree>
    <p:extLst>
      <p:ext uri="{BB962C8B-B14F-4D97-AF65-F5344CB8AC3E}">
        <p14:creationId xmlns:p14="http://schemas.microsoft.com/office/powerpoint/2010/main" val="40116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s-CO" sz="3600" b="1" u="none" dirty="0">
                <a:solidFill>
                  <a:schemeClr val="accent3">
                    <a:lumMod val="60000"/>
                    <a:lumOff val="40000"/>
                  </a:schemeClr>
                </a:solidFill>
                <a:latin typeface="Quantico"/>
                <a:ea typeface="Quantico"/>
                <a:cs typeface="Quantico"/>
                <a:sym typeface="Quantico"/>
              </a:rPr>
              <a:t>Hojas de estilos (</a:t>
            </a:r>
            <a:r>
              <a:rPr lang="es-CO" sz="3600" b="1" u="none" dirty="0" err="1">
                <a:solidFill>
                  <a:schemeClr val="accent3">
                    <a:lumMod val="60000"/>
                    <a:lumOff val="40000"/>
                  </a:schemeClr>
                </a:solidFill>
                <a:latin typeface="Quantico"/>
                <a:ea typeface="Quantico"/>
                <a:cs typeface="Quantico"/>
                <a:sym typeface="Quantico"/>
              </a:rPr>
              <a:t>StyleSheets</a:t>
            </a:r>
            <a:r>
              <a:rPr lang="es-CO" sz="3600" b="1" u="none" dirty="0">
                <a:solidFill>
                  <a:schemeClr val="accent3">
                    <a:lumMod val="60000"/>
                    <a:lumOff val="40000"/>
                  </a:schemeClr>
                </a:solidFill>
                <a:latin typeface="Quantico"/>
                <a:ea typeface="Quantico"/>
                <a:cs typeface="Quantico"/>
                <a:sym typeface="Quantico"/>
              </a:rPr>
              <a:t>) </a:t>
            </a:r>
            <a:br>
              <a:rPr lang="es-CO" sz="3600" b="1" u="none" dirty="0">
                <a:solidFill>
                  <a:schemeClr val="dk1"/>
                </a:solidFill>
                <a:latin typeface="Quantico"/>
                <a:ea typeface="Quantico"/>
                <a:cs typeface="Quantico"/>
                <a:sym typeface="Quantico"/>
              </a:rPr>
            </a:br>
            <a:r>
              <a:rPr lang="en" dirty="0">
                <a:solidFill>
                  <a:schemeClr val="accent2"/>
                </a:solidFill>
              </a:rPr>
              <a:t> </a:t>
            </a:r>
            <a:endParaRPr dirty="0"/>
          </a:p>
        </p:txBody>
      </p:sp>
      <p:sp>
        <p:nvSpPr>
          <p:cNvPr id="3" name="Marcador de texto 2">
            <a:extLst>
              <a:ext uri="{FF2B5EF4-FFF2-40B4-BE49-F238E27FC236}">
                <a16:creationId xmlns:a16="http://schemas.microsoft.com/office/drawing/2014/main" id="{47D06B80-0B9A-1EEA-20B7-932CE3C3BD6B}"/>
              </a:ext>
            </a:extLst>
          </p:cNvPr>
          <p:cNvSpPr>
            <a:spLocks noGrp="1"/>
          </p:cNvSpPr>
          <p:nvPr>
            <p:ph type="body" idx="1"/>
          </p:nvPr>
        </p:nvSpPr>
        <p:spPr>
          <a:xfrm>
            <a:off x="567600" y="1142457"/>
            <a:ext cx="7704000" cy="1665020"/>
          </a:xfrm>
        </p:spPr>
        <p:txBody>
          <a:bodyPr/>
          <a:lstStyle/>
          <a:p>
            <a:pPr marL="152400" indent="0">
              <a:buNone/>
            </a:pPr>
            <a:r>
              <a:rPr lang="es-ES" sz="1600" dirty="0"/>
              <a:t>Las hojas de estilo Qt son un mecanismo potente que le permite personalizar la apariencia de los widgets. Los conceptos, la terminología y la sintaxis de Qt Style </a:t>
            </a:r>
            <a:r>
              <a:rPr lang="es-ES" sz="1600" dirty="0" err="1"/>
              <a:t>Sheets</a:t>
            </a:r>
            <a:r>
              <a:rPr lang="es-ES" sz="1600" dirty="0"/>
              <a:t> están fuertemente inspirados en HTML </a:t>
            </a:r>
            <a:r>
              <a:rPr lang="es-ES" sz="1600" dirty="0" err="1"/>
              <a:t>Cascading</a:t>
            </a:r>
            <a:r>
              <a:rPr lang="es-ES" sz="1600" dirty="0"/>
              <a:t> Style </a:t>
            </a:r>
            <a:r>
              <a:rPr lang="es-ES" sz="1600" dirty="0" err="1"/>
              <a:t>Sheets</a:t>
            </a:r>
            <a:r>
              <a:rPr lang="es-ES" sz="1600" dirty="0"/>
              <a:t> (CSS)pero adaptado al mundo de los widgets.</a:t>
            </a:r>
            <a:endParaRPr lang="es-CO" sz="1600" dirty="0"/>
          </a:p>
        </p:txBody>
      </p:sp>
      <p:sp>
        <p:nvSpPr>
          <p:cNvPr id="6" name="CuadroTexto 5">
            <a:extLst>
              <a:ext uri="{FF2B5EF4-FFF2-40B4-BE49-F238E27FC236}">
                <a16:creationId xmlns:a16="http://schemas.microsoft.com/office/drawing/2014/main" id="{BD17F0CE-7AEF-345B-3B52-3738260E06A1}"/>
              </a:ext>
            </a:extLst>
          </p:cNvPr>
          <p:cNvSpPr txBox="1"/>
          <p:nvPr/>
        </p:nvSpPr>
        <p:spPr>
          <a:xfrm>
            <a:off x="719988" y="2755499"/>
            <a:ext cx="7551612" cy="830997"/>
          </a:xfrm>
          <a:prstGeom prst="rect">
            <a:avLst/>
          </a:prstGeom>
          <a:noFill/>
        </p:spPr>
        <p:txBody>
          <a:bodyPr wrap="square">
            <a:spAutoFit/>
          </a:bodyPr>
          <a:lstStyle/>
          <a:p>
            <a:r>
              <a:rPr lang="es-ES" sz="1600" b="1" dirty="0">
                <a:solidFill>
                  <a:schemeClr val="tx1"/>
                </a:solidFill>
                <a:latin typeface="Source Code Pro" panose="020B0509030403020204" pitchFamily="49" charset="0"/>
                <a:ea typeface="Source Code Pro" panose="020B0509030403020204" pitchFamily="49" charset="0"/>
              </a:rPr>
              <a:t>QSS</a:t>
            </a:r>
            <a:r>
              <a:rPr lang="es-ES" sz="1600" dirty="0">
                <a:solidFill>
                  <a:schemeClr val="tx1"/>
                </a:solidFill>
                <a:latin typeface="Source Code Pro" panose="020B0509030403020204" pitchFamily="49" charset="0"/>
                <a:ea typeface="Source Code Pro" panose="020B0509030403020204" pitchFamily="49" charset="0"/>
              </a:rPr>
              <a:t> está diseñado específicamente para aplicaciones Qt y se utiliza para personalizar la apariencia de widgets Qt en diferentes sistemas operativos.</a:t>
            </a:r>
            <a:endParaRPr lang="es-CO" sz="1600" dirty="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610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29"/>
          <p:cNvSpPr txBox="1">
            <a:spLocks noGrp="1"/>
          </p:cNvSpPr>
          <p:nvPr>
            <p:ph type="title" idx="2"/>
          </p:nvPr>
        </p:nvSpPr>
        <p:spPr>
          <a:xfrm>
            <a:off x="4511028" y="1102042"/>
            <a:ext cx="3976164" cy="16306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a:t>
            </a:r>
            <a:r>
              <a:rPr lang="en" sz="1600" dirty="0">
                <a:solidFill>
                  <a:schemeClr val="accent2"/>
                </a:solidFill>
              </a:rPr>
              <a:t>}.</a:t>
            </a:r>
            <a:r>
              <a:rPr lang="en" sz="1600" dirty="0"/>
              <a:t> </a:t>
            </a:r>
            <a:r>
              <a:rPr lang="es-ES" sz="1600" dirty="0"/>
              <a:t>Cuando se usan hojas de estilo, cada widget se trata como una caja con cuatro rectángulos concéntricos: el rectángulo de margen, el rectángulo de borde, el rectángulo de relleno y el rectángulo de contenido.</a:t>
            </a:r>
            <a:endParaRPr sz="1600" dirty="0">
              <a:solidFill>
                <a:schemeClr val="accent2"/>
              </a:solidFill>
            </a:endParaRPr>
          </a:p>
        </p:txBody>
      </p:sp>
      <p:sp>
        <p:nvSpPr>
          <p:cNvPr id="245" name="Google Shape;245;p29"/>
          <p:cNvSpPr txBox="1">
            <a:spLocks noGrp="1"/>
          </p:cNvSpPr>
          <p:nvPr>
            <p:ph type="title" idx="9"/>
          </p:nvPr>
        </p:nvSpPr>
        <p:spPr>
          <a:xfrm>
            <a:off x="390673" y="46361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  1.</a:t>
            </a:r>
            <a:r>
              <a:rPr lang="en" dirty="0">
                <a:solidFill>
                  <a:schemeClr val="tx1"/>
                </a:solidFill>
              </a:rPr>
              <a:t>Modelo de Caja</a:t>
            </a:r>
            <a:endParaRPr dirty="0">
              <a:solidFill>
                <a:schemeClr val="tx1"/>
              </a:solidFill>
            </a:endParaRPr>
          </a:p>
        </p:txBody>
      </p:sp>
      <p:sp>
        <p:nvSpPr>
          <p:cNvPr id="25" name="Rectángulo 24">
            <a:extLst>
              <a:ext uri="{FF2B5EF4-FFF2-40B4-BE49-F238E27FC236}">
                <a16:creationId xmlns:a16="http://schemas.microsoft.com/office/drawing/2014/main" id="{07D5BF66-07F7-7B81-D5F6-DC0FDC32BAB4}"/>
              </a:ext>
            </a:extLst>
          </p:cNvPr>
          <p:cNvSpPr/>
          <p:nvPr/>
        </p:nvSpPr>
        <p:spPr>
          <a:xfrm>
            <a:off x="845820" y="3375660"/>
            <a:ext cx="3510796" cy="89916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pic>
        <p:nvPicPr>
          <p:cNvPr id="2050" name="Picture 2">
            <a:extLst>
              <a:ext uri="{FF2B5EF4-FFF2-40B4-BE49-F238E27FC236}">
                <a16:creationId xmlns:a16="http://schemas.microsoft.com/office/drawing/2014/main" id="{49977B87-7443-E72A-F04F-B892CBF1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 y="1102042"/>
            <a:ext cx="3510797" cy="3107055"/>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245;p29">
            <a:extLst>
              <a:ext uri="{FF2B5EF4-FFF2-40B4-BE49-F238E27FC236}">
                <a16:creationId xmlns:a16="http://schemas.microsoft.com/office/drawing/2014/main" id="{8095CB95-A719-3602-D8EE-734566BA6D31}"/>
              </a:ext>
            </a:extLst>
          </p:cNvPr>
          <p:cNvSpPr txBox="1">
            <a:spLocks/>
          </p:cNvSpPr>
          <p:nvPr/>
        </p:nvSpPr>
        <p:spPr>
          <a:xfrm>
            <a:off x="8094673" y="3825240"/>
            <a:ext cx="1049327" cy="502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CO" dirty="0">
                <a:solidFill>
                  <a:schemeClr val="accent1"/>
                </a:solidFill>
              </a:rPr>
              <a:t> }</a:t>
            </a:r>
            <a:endParaRPr lang="es-CO" dirty="0">
              <a:solidFill>
                <a:schemeClr val="tx1"/>
              </a:solidFill>
            </a:endParaRPr>
          </a:p>
        </p:txBody>
      </p:sp>
      <p:sp>
        <p:nvSpPr>
          <p:cNvPr id="28" name="CuadroTexto 27">
            <a:extLst>
              <a:ext uri="{FF2B5EF4-FFF2-40B4-BE49-F238E27FC236}">
                <a16:creationId xmlns:a16="http://schemas.microsoft.com/office/drawing/2014/main" id="{8D53E62E-B56A-4964-F18A-C233E58B36DD}"/>
              </a:ext>
            </a:extLst>
          </p:cNvPr>
          <p:cNvSpPr txBox="1"/>
          <p:nvPr/>
        </p:nvSpPr>
        <p:spPr>
          <a:xfrm>
            <a:off x="4511028" y="2732722"/>
            <a:ext cx="3642360" cy="1569660"/>
          </a:xfrm>
          <a:prstGeom prst="rect">
            <a:avLst/>
          </a:prstGeom>
          <a:noFill/>
        </p:spPr>
        <p:txBody>
          <a:bodyPr wrap="square" rtlCol="0">
            <a:spAutoFit/>
          </a:bodyPr>
          <a:lstStyle/>
          <a:p>
            <a:r>
              <a:rPr lang="es-ES" sz="1600" dirty="0">
                <a:solidFill>
                  <a:schemeClr val="tx1"/>
                </a:solidFill>
                <a:latin typeface="Quantico" panose="020B0604020202020204" charset="0"/>
                <a:ea typeface="Source Code Pro" panose="020B0509030403020204" pitchFamily="49" charset="0"/>
              </a:rPr>
              <a:t>{</a:t>
            </a:r>
            <a:r>
              <a:rPr lang="es-ES" sz="1600" dirty="0">
                <a:solidFill>
                  <a:schemeClr val="accent1"/>
                </a:solidFill>
                <a:latin typeface="Quantico" panose="020B0604020202020204" charset="0"/>
                <a:ea typeface="Source Code Pro" panose="020B0509030403020204" pitchFamily="49" charset="0"/>
              </a:rPr>
              <a:t>}</a:t>
            </a:r>
            <a:r>
              <a:rPr lang="es-ES" sz="1600" dirty="0">
                <a:solidFill>
                  <a:schemeClr val="tx1"/>
                </a:solidFill>
                <a:latin typeface="Quantico" panose="020B0604020202020204" charset="0"/>
                <a:ea typeface="Source Code Pro" panose="020B0509030403020204" pitchFamily="49" charset="0"/>
              </a:rPr>
              <a:t>. los </a:t>
            </a:r>
            <a:r>
              <a:rPr lang="es-ES" sz="1600" dirty="0" err="1">
                <a:solidFill>
                  <a:schemeClr val="tx1"/>
                </a:solidFill>
                <a:latin typeface="Quantico" panose="020B0604020202020204" charset="0"/>
                <a:ea typeface="Source Code Pro" panose="020B0509030403020204" pitchFamily="49" charset="0"/>
              </a:rPr>
              <a:t>margin</a:t>
            </a:r>
            <a:r>
              <a:rPr lang="es-ES" sz="1600" dirty="0">
                <a:solidFill>
                  <a:schemeClr val="tx1"/>
                </a:solidFill>
                <a:latin typeface="Quantico" panose="020B0604020202020204" charset="0"/>
                <a:ea typeface="Source Code Pro" panose="020B0509030403020204" pitchFamily="49" charset="0"/>
              </a:rPr>
              <a:t>, </a:t>
            </a:r>
            <a:r>
              <a:rPr lang="es-ES" sz="1600" dirty="0" err="1">
                <a:solidFill>
                  <a:schemeClr val="tx1"/>
                </a:solidFill>
                <a:latin typeface="Quantico" panose="020B0604020202020204" charset="0"/>
                <a:ea typeface="Source Code Pro" panose="020B0509030403020204" pitchFamily="49" charset="0"/>
              </a:rPr>
              <a:t>border-width</a:t>
            </a:r>
            <a:r>
              <a:rPr lang="es-ES" sz="1600" dirty="0">
                <a:solidFill>
                  <a:schemeClr val="tx1"/>
                </a:solidFill>
                <a:latin typeface="Quantico" panose="020B0604020202020204" charset="0"/>
                <a:ea typeface="Source Code Pro" panose="020B0509030403020204" pitchFamily="49" charset="0"/>
              </a:rPr>
              <a:t>, y </a:t>
            </a:r>
            <a:r>
              <a:rPr lang="es-ES" sz="1600" dirty="0" err="1">
                <a:solidFill>
                  <a:schemeClr val="tx1"/>
                </a:solidFill>
                <a:latin typeface="Quantico" panose="020B0604020202020204" charset="0"/>
                <a:ea typeface="Source Code Pro" panose="020B0509030403020204" pitchFamily="49" charset="0"/>
              </a:rPr>
              <a:t>padding</a:t>
            </a:r>
            <a:r>
              <a:rPr lang="es-ES" sz="1600" dirty="0">
                <a:solidFill>
                  <a:schemeClr val="tx1"/>
                </a:solidFill>
                <a:latin typeface="Quantico" panose="020B0604020202020204" charset="0"/>
                <a:ea typeface="Source Code Pro" panose="020B0509030403020204" pitchFamily="49" charset="0"/>
              </a:rPr>
              <a:t> son  propiedades todas predeterminadas a cero. En ese caso, los cuatro rectángulos (</a:t>
            </a:r>
            <a:r>
              <a:rPr lang="es-ES" sz="1600" dirty="0" err="1">
                <a:solidFill>
                  <a:schemeClr val="tx1"/>
                </a:solidFill>
                <a:latin typeface="Quantico" panose="020B0604020202020204" charset="0"/>
                <a:ea typeface="Source Code Pro" panose="020B0509030403020204" pitchFamily="49" charset="0"/>
              </a:rPr>
              <a:t>margin</a:t>
            </a:r>
            <a:r>
              <a:rPr lang="es-ES" sz="1600" dirty="0">
                <a:solidFill>
                  <a:schemeClr val="tx1"/>
                </a:solidFill>
                <a:latin typeface="Quantico" panose="020B0604020202020204" charset="0"/>
                <a:ea typeface="Source Code Pro" panose="020B0509030403020204" pitchFamily="49" charset="0"/>
              </a:rPr>
              <a:t>, </a:t>
            </a:r>
            <a:r>
              <a:rPr lang="es-ES" sz="1600" dirty="0" err="1">
                <a:solidFill>
                  <a:schemeClr val="tx1"/>
                </a:solidFill>
                <a:latin typeface="Quantico" panose="020B0604020202020204" charset="0"/>
                <a:ea typeface="Source Code Pro" panose="020B0509030403020204" pitchFamily="49" charset="0"/>
              </a:rPr>
              <a:t>border</a:t>
            </a:r>
            <a:r>
              <a:rPr lang="es-ES" sz="1600" dirty="0">
                <a:solidFill>
                  <a:schemeClr val="tx1"/>
                </a:solidFill>
                <a:latin typeface="Quantico" panose="020B0604020202020204" charset="0"/>
                <a:ea typeface="Source Code Pro" panose="020B0509030403020204" pitchFamily="49" charset="0"/>
              </a:rPr>
              <a:t>, </a:t>
            </a:r>
            <a:r>
              <a:rPr lang="es-ES" sz="1600" dirty="0" err="1">
                <a:solidFill>
                  <a:schemeClr val="tx1"/>
                </a:solidFill>
                <a:latin typeface="Quantico" panose="020B0604020202020204" charset="0"/>
                <a:ea typeface="Source Code Pro" panose="020B0509030403020204" pitchFamily="49" charset="0"/>
              </a:rPr>
              <a:t>padding</a:t>
            </a:r>
            <a:r>
              <a:rPr lang="es-ES" sz="1600" dirty="0">
                <a:solidFill>
                  <a:schemeClr val="tx1"/>
                </a:solidFill>
                <a:latin typeface="Quantico" panose="020B0604020202020204" charset="0"/>
                <a:ea typeface="Source Code Pro" panose="020B0509030403020204" pitchFamily="49" charset="0"/>
              </a:rPr>
              <a:t>, y </a:t>
            </a:r>
            <a:r>
              <a:rPr lang="es-ES" sz="1600" dirty="0" err="1">
                <a:solidFill>
                  <a:schemeClr val="tx1"/>
                </a:solidFill>
                <a:latin typeface="Quantico" panose="020B0604020202020204" charset="0"/>
                <a:ea typeface="Source Code Pro" panose="020B0509030403020204" pitchFamily="49" charset="0"/>
              </a:rPr>
              <a:t>content</a:t>
            </a:r>
            <a:r>
              <a:rPr lang="es-ES" sz="1600" dirty="0">
                <a:solidFill>
                  <a:schemeClr val="tx1"/>
                </a:solidFill>
                <a:latin typeface="Quantico" panose="020B0604020202020204" charset="0"/>
                <a:ea typeface="Source Code Pro" panose="020B0509030403020204" pitchFamily="49" charset="0"/>
              </a:rPr>
              <a:t>) coincide exactamente.</a:t>
            </a:r>
            <a:endParaRPr lang="es-CO" sz="1600" dirty="0">
              <a:solidFill>
                <a:schemeClr val="tx1"/>
              </a:solidFill>
              <a:latin typeface="Quantico" panose="020B0604020202020204" charset="0"/>
              <a:ea typeface="Source Code Pro" panose="020B050903040302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30"/>
          <p:cNvGrpSpPr/>
          <p:nvPr/>
        </p:nvGrpSpPr>
        <p:grpSpPr>
          <a:xfrm>
            <a:off x="4806625" y="1238875"/>
            <a:ext cx="3617313" cy="3166995"/>
            <a:chOff x="1054825" y="1029588"/>
            <a:chExt cx="6665400" cy="7569300"/>
          </a:xfrm>
        </p:grpSpPr>
        <p:sp>
          <p:nvSpPr>
            <p:cNvPr id="255" name="Google Shape;255;p30"/>
            <p:cNvSpPr/>
            <p:nvPr/>
          </p:nvSpPr>
          <p:spPr>
            <a:xfrm>
              <a:off x="1054825" y="1029588"/>
              <a:ext cx="6665400" cy="7569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054825" y="1029588"/>
              <a:ext cx="6665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0"/>
          <p:cNvSpPr txBox="1">
            <a:spLocks noGrp="1"/>
          </p:cNvSpPr>
          <p:nvPr>
            <p:ph type="title"/>
          </p:nvPr>
        </p:nvSpPr>
        <p:spPr>
          <a:xfrm>
            <a:off x="409899" y="481543"/>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2. </a:t>
            </a:r>
            <a:r>
              <a:rPr lang="es-CO" dirty="0"/>
              <a:t>SINTAXIS QSS</a:t>
            </a:r>
          </a:p>
        </p:txBody>
      </p:sp>
      <p:sp>
        <p:nvSpPr>
          <p:cNvPr id="258" name="Google Shape;258;p30"/>
          <p:cNvSpPr txBox="1">
            <a:spLocks noGrp="1"/>
          </p:cNvSpPr>
          <p:nvPr>
            <p:ph type="body" idx="1"/>
          </p:nvPr>
        </p:nvSpPr>
        <p:spPr>
          <a:xfrm>
            <a:off x="720000" y="1244275"/>
            <a:ext cx="3692400" cy="28599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La sintaxis de QSS es similar a CSS (</a:t>
            </a:r>
            <a:r>
              <a:rPr lang="es-ES" sz="1400" dirty="0" err="1"/>
              <a:t>Cascading</a:t>
            </a:r>
            <a:r>
              <a:rPr lang="es-ES" sz="1400" dirty="0"/>
              <a:t> Style </a:t>
            </a:r>
            <a:r>
              <a:rPr lang="es-ES" sz="1400" dirty="0" err="1"/>
              <a:t>Sheets</a:t>
            </a:r>
            <a:r>
              <a:rPr lang="es-ES" sz="1400" dirty="0"/>
              <a:t>), lo que facilita a los desarrolladores web el uso de QSS en aplicaciones Qt. Sin embargo, QSS tiene algunas diferencias en la forma en que se seleccionan los widgets y en las propiedades específicas que se pueden aplicar a los elementos de la interfaz gráfica de usuario de Qt.</a:t>
            </a:r>
            <a:endParaRPr lang="en-US" sz="1400" dirty="0"/>
          </a:p>
        </p:txBody>
      </p:sp>
      <p:sp>
        <p:nvSpPr>
          <p:cNvPr id="259" name="Google Shape;259;p30"/>
          <p:cNvSpPr txBox="1"/>
          <p:nvPr/>
        </p:nvSpPr>
        <p:spPr>
          <a:xfrm>
            <a:off x="4950330" y="1581625"/>
            <a:ext cx="1774800" cy="49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400" dirty="0">
                <a:solidFill>
                  <a:schemeClr val="accent2"/>
                </a:solidFill>
                <a:latin typeface="Quantico"/>
                <a:ea typeface="Quantico"/>
                <a:cs typeface="Quantico"/>
                <a:sym typeface="Quantico"/>
              </a:rPr>
              <a:t>Qss</a:t>
            </a:r>
            <a:endParaRPr sz="2400" dirty="0">
              <a:solidFill>
                <a:schemeClr val="accent1"/>
              </a:solidFill>
              <a:latin typeface="Quantico"/>
              <a:ea typeface="Quantico"/>
              <a:cs typeface="Quantico"/>
              <a:sym typeface="Quantico"/>
            </a:endParaRPr>
          </a:p>
        </p:txBody>
      </p:sp>
      <p:pic>
        <p:nvPicPr>
          <p:cNvPr id="5" name="Imagen 4">
            <a:extLst>
              <a:ext uri="{FF2B5EF4-FFF2-40B4-BE49-F238E27FC236}">
                <a16:creationId xmlns:a16="http://schemas.microsoft.com/office/drawing/2014/main" id="{F915A5AB-07F1-B964-D831-4B796AC20D76}"/>
              </a:ext>
            </a:extLst>
          </p:cNvPr>
          <p:cNvPicPr>
            <a:picLocks noChangeAspect="1"/>
          </p:cNvPicPr>
          <p:nvPr/>
        </p:nvPicPr>
        <p:blipFill>
          <a:blip r:embed="rId3"/>
          <a:stretch>
            <a:fillRect/>
          </a:stretch>
        </p:blipFill>
        <p:spPr>
          <a:xfrm>
            <a:off x="4964346" y="2079025"/>
            <a:ext cx="3336812" cy="1926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29"/>
          <p:cNvSpPr txBox="1">
            <a:spLocks noGrp="1"/>
          </p:cNvSpPr>
          <p:nvPr>
            <p:ph type="title" idx="2"/>
          </p:nvPr>
        </p:nvSpPr>
        <p:spPr>
          <a:xfrm>
            <a:off x="4572000" y="718005"/>
            <a:ext cx="3976164" cy="872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a:t>
            </a:r>
            <a:r>
              <a:rPr lang="en" sz="1600" dirty="0">
                <a:solidFill>
                  <a:schemeClr val="accent2"/>
                </a:solidFill>
              </a:rPr>
              <a:t>}.</a:t>
            </a:r>
            <a:r>
              <a:rPr lang="en" sz="1600" dirty="0"/>
              <a:t> </a:t>
            </a:r>
            <a:r>
              <a:rPr lang="es-ES" sz="1600" dirty="0"/>
              <a:t>Los selectores de QSS permiten identificar los widgets a los que se aplicarán los estilos. </a:t>
            </a:r>
            <a:endParaRPr sz="1600" dirty="0">
              <a:solidFill>
                <a:schemeClr val="accent2"/>
              </a:solidFill>
            </a:endParaRPr>
          </a:p>
        </p:txBody>
      </p:sp>
      <p:sp>
        <p:nvSpPr>
          <p:cNvPr id="245" name="Google Shape;245;p29"/>
          <p:cNvSpPr txBox="1">
            <a:spLocks noGrp="1"/>
          </p:cNvSpPr>
          <p:nvPr>
            <p:ph type="title" idx="9"/>
          </p:nvPr>
        </p:nvSpPr>
        <p:spPr>
          <a:xfrm>
            <a:off x="449388" y="4034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solidFill>
                  <a:schemeClr val="accent1"/>
                </a:solidFill>
              </a:rPr>
              <a:t>{ 3. </a:t>
            </a:r>
            <a:r>
              <a:rPr lang="es-CO" dirty="0">
                <a:solidFill>
                  <a:schemeClr val="tx1"/>
                </a:solidFill>
              </a:rPr>
              <a:t>Selectores QSS</a:t>
            </a:r>
          </a:p>
        </p:txBody>
      </p:sp>
      <p:sp>
        <p:nvSpPr>
          <p:cNvPr id="26" name="Google Shape;245;p29">
            <a:extLst>
              <a:ext uri="{FF2B5EF4-FFF2-40B4-BE49-F238E27FC236}">
                <a16:creationId xmlns:a16="http://schemas.microsoft.com/office/drawing/2014/main" id="{8095CB95-A719-3602-D8EE-734566BA6D31}"/>
              </a:ext>
            </a:extLst>
          </p:cNvPr>
          <p:cNvSpPr txBox="1">
            <a:spLocks/>
          </p:cNvSpPr>
          <p:nvPr/>
        </p:nvSpPr>
        <p:spPr>
          <a:xfrm>
            <a:off x="8094673" y="3825240"/>
            <a:ext cx="1049327" cy="502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CO" dirty="0">
                <a:solidFill>
                  <a:schemeClr val="accent1"/>
                </a:solidFill>
              </a:rPr>
              <a:t> }</a:t>
            </a:r>
            <a:endParaRPr lang="es-CO" dirty="0">
              <a:solidFill>
                <a:schemeClr val="tx1"/>
              </a:solidFill>
            </a:endParaRPr>
          </a:p>
        </p:txBody>
      </p:sp>
      <p:pic>
        <p:nvPicPr>
          <p:cNvPr id="3" name="Imagen 2">
            <a:extLst>
              <a:ext uri="{FF2B5EF4-FFF2-40B4-BE49-F238E27FC236}">
                <a16:creationId xmlns:a16="http://schemas.microsoft.com/office/drawing/2014/main" id="{BA44664C-D787-9B0B-661C-E43D4569DABA}"/>
              </a:ext>
            </a:extLst>
          </p:cNvPr>
          <p:cNvPicPr>
            <a:picLocks noChangeAspect="1"/>
          </p:cNvPicPr>
          <p:nvPr/>
        </p:nvPicPr>
        <p:blipFill>
          <a:blip r:embed="rId3"/>
          <a:stretch>
            <a:fillRect/>
          </a:stretch>
        </p:blipFill>
        <p:spPr>
          <a:xfrm>
            <a:off x="564543" y="1953639"/>
            <a:ext cx="8153388" cy="853693"/>
          </a:xfrm>
          <a:prstGeom prst="rect">
            <a:avLst/>
          </a:prstGeom>
        </p:spPr>
      </p:pic>
      <p:pic>
        <p:nvPicPr>
          <p:cNvPr id="5" name="Imagen 4">
            <a:extLst>
              <a:ext uri="{FF2B5EF4-FFF2-40B4-BE49-F238E27FC236}">
                <a16:creationId xmlns:a16="http://schemas.microsoft.com/office/drawing/2014/main" id="{14249324-757A-EDE4-CEC2-282AC8B3BD30}"/>
              </a:ext>
            </a:extLst>
          </p:cNvPr>
          <p:cNvPicPr>
            <a:picLocks noChangeAspect="1"/>
          </p:cNvPicPr>
          <p:nvPr/>
        </p:nvPicPr>
        <p:blipFill>
          <a:blip r:embed="rId4"/>
          <a:stretch>
            <a:fillRect/>
          </a:stretch>
        </p:blipFill>
        <p:spPr>
          <a:xfrm>
            <a:off x="564543" y="3170850"/>
            <a:ext cx="8153388" cy="530302"/>
          </a:xfrm>
          <a:prstGeom prst="rect">
            <a:avLst/>
          </a:prstGeom>
        </p:spPr>
      </p:pic>
    </p:spTree>
    <p:extLst>
      <p:ext uri="{BB962C8B-B14F-4D97-AF65-F5344CB8AC3E}">
        <p14:creationId xmlns:p14="http://schemas.microsoft.com/office/powerpoint/2010/main" val="423989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5" name="Google Shape;245;p29"/>
          <p:cNvSpPr txBox="1">
            <a:spLocks noGrp="1"/>
          </p:cNvSpPr>
          <p:nvPr>
            <p:ph type="title" idx="9"/>
          </p:nvPr>
        </p:nvSpPr>
        <p:spPr>
          <a:xfrm>
            <a:off x="449388" y="4034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solidFill>
                  <a:schemeClr val="accent1"/>
                </a:solidFill>
              </a:rPr>
              <a:t>{ 3. </a:t>
            </a:r>
            <a:r>
              <a:rPr lang="es-CO" dirty="0">
                <a:solidFill>
                  <a:schemeClr val="tx1"/>
                </a:solidFill>
              </a:rPr>
              <a:t>Selectores QSS</a:t>
            </a:r>
          </a:p>
        </p:txBody>
      </p:sp>
      <p:sp>
        <p:nvSpPr>
          <p:cNvPr id="26" name="Google Shape;245;p29">
            <a:extLst>
              <a:ext uri="{FF2B5EF4-FFF2-40B4-BE49-F238E27FC236}">
                <a16:creationId xmlns:a16="http://schemas.microsoft.com/office/drawing/2014/main" id="{8095CB95-A719-3602-D8EE-734566BA6D31}"/>
              </a:ext>
            </a:extLst>
          </p:cNvPr>
          <p:cNvSpPr txBox="1">
            <a:spLocks/>
          </p:cNvSpPr>
          <p:nvPr/>
        </p:nvSpPr>
        <p:spPr>
          <a:xfrm>
            <a:off x="8094673" y="3825240"/>
            <a:ext cx="1049327" cy="502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CO" dirty="0">
                <a:solidFill>
                  <a:schemeClr val="accent1"/>
                </a:solidFill>
              </a:rPr>
              <a:t> }</a:t>
            </a:r>
            <a:endParaRPr lang="es-CO" dirty="0">
              <a:solidFill>
                <a:schemeClr val="tx1"/>
              </a:solidFill>
            </a:endParaRPr>
          </a:p>
        </p:txBody>
      </p:sp>
      <p:pic>
        <p:nvPicPr>
          <p:cNvPr id="6" name="Imagen 5">
            <a:extLst>
              <a:ext uri="{FF2B5EF4-FFF2-40B4-BE49-F238E27FC236}">
                <a16:creationId xmlns:a16="http://schemas.microsoft.com/office/drawing/2014/main" id="{43AB7D9B-AE21-F7C3-5F1B-65504127F594}"/>
              </a:ext>
            </a:extLst>
          </p:cNvPr>
          <p:cNvPicPr>
            <a:picLocks noChangeAspect="1"/>
          </p:cNvPicPr>
          <p:nvPr/>
        </p:nvPicPr>
        <p:blipFill>
          <a:blip r:embed="rId3"/>
          <a:stretch>
            <a:fillRect/>
          </a:stretch>
        </p:blipFill>
        <p:spPr>
          <a:xfrm>
            <a:off x="625533" y="1611680"/>
            <a:ext cx="7915251" cy="2228800"/>
          </a:xfrm>
          <a:prstGeom prst="rect">
            <a:avLst/>
          </a:prstGeom>
        </p:spPr>
      </p:pic>
      <p:pic>
        <p:nvPicPr>
          <p:cNvPr id="8" name="Imagen 7">
            <a:extLst>
              <a:ext uri="{FF2B5EF4-FFF2-40B4-BE49-F238E27FC236}">
                <a16:creationId xmlns:a16="http://schemas.microsoft.com/office/drawing/2014/main" id="{2AF13E3F-5B7D-409D-923E-E0A43F11F524}"/>
              </a:ext>
            </a:extLst>
          </p:cNvPr>
          <p:cNvPicPr>
            <a:picLocks noChangeAspect="1"/>
          </p:cNvPicPr>
          <p:nvPr/>
        </p:nvPicPr>
        <p:blipFill>
          <a:blip r:embed="rId4"/>
          <a:stretch>
            <a:fillRect/>
          </a:stretch>
        </p:blipFill>
        <p:spPr>
          <a:xfrm>
            <a:off x="603889" y="1109112"/>
            <a:ext cx="7936221" cy="348391"/>
          </a:xfrm>
          <a:prstGeom prst="rect">
            <a:avLst/>
          </a:prstGeom>
        </p:spPr>
      </p:pic>
    </p:spTree>
    <p:extLst>
      <p:ext uri="{BB962C8B-B14F-4D97-AF65-F5344CB8AC3E}">
        <p14:creationId xmlns:p14="http://schemas.microsoft.com/office/powerpoint/2010/main" val="393050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5" name="Google Shape;245;p29"/>
          <p:cNvSpPr txBox="1">
            <a:spLocks noGrp="1"/>
          </p:cNvSpPr>
          <p:nvPr>
            <p:ph type="title" idx="9"/>
          </p:nvPr>
        </p:nvSpPr>
        <p:spPr>
          <a:xfrm>
            <a:off x="449388" y="4034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solidFill>
                  <a:schemeClr val="accent1"/>
                </a:solidFill>
              </a:rPr>
              <a:t>{ 3. </a:t>
            </a:r>
            <a:r>
              <a:rPr lang="es-CO" dirty="0">
                <a:solidFill>
                  <a:schemeClr val="tx1"/>
                </a:solidFill>
              </a:rPr>
              <a:t>Selectores QSS</a:t>
            </a:r>
          </a:p>
        </p:txBody>
      </p:sp>
      <p:sp>
        <p:nvSpPr>
          <p:cNvPr id="26" name="Google Shape;245;p29">
            <a:extLst>
              <a:ext uri="{FF2B5EF4-FFF2-40B4-BE49-F238E27FC236}">
                <a16:creationId xmlns:a16="http://schemas.microsoft.com/office/drawing/2014/main" id="{8095CB95-A719-3602-D8EE-734566BA6D31}"/>
              </a:ext>
            </a:extLst>
          </p:cNvPr>
          <p:cNvSpPr txBox="1">
            <a:spLocks/>
          </p:cNvSpPr>
          <p:nvPr/>
        </p:nvSpPr>
        <p:spPr>
          <a:xfrm>
            <a:off x="8094673" y="3825240"/>
            <a:ext cx="1049327" cy="502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s-CO" dirty="0">
                <a:solidFill>
                  <a:schemeClr val="accent1"/>
                </a:solidFill>
              </a:rPr>
              <a:t> }</a:t>
            </a:r>
            <a:endParaRPr lang="es-CO" dirty="0">
              <a:solidFill>
                <a:schemeClr val="tx1"/>
              </a:solidFill>
            </a:endParaRPr>
          </a:p>
        </p:txBody>
      </p:sp>
      <p:pic>
        <p:nvPicPr>
          <p:cNvPr id="8" name="Imagen 7">
            <a:extLst>
              <a:ext uri="{FF2B5EF4-FFF2-40B4-BE49-F238E27FC236}">
                <a16:creationId xmlns:a16="http://schemas.microsoft.com/office/drawing/2014/main" id="{2AF13E3F-5B7D-409D-923E-E0A43F11F524}"/>
              </a:ext>
            </a:extLst>
          </p:cNvPr>
          <p:cNvPicPr>
            <a:picLocks noChangeAspect="1"/>
          </p:cNvPicPr>
          <p:nvPr/>
        </p:nvPicPr>
        <p:blipFill rotWithShape="1">
          <a:blip r:embed="rId3"/>
          <a:srcRect t="1" r="31365" b="-5418"/>
          <a:stretch/>
        </p:blipFill>
        <p:spPr>
          <a:xfrm>
            <a:off x="603890" y="1252236"/>
            <a:ext cx="5510664" cy="371552"/>
          </a:xfrm>
          <a:prstGeom prst="rect">
            <a:avLst/>
          </a:prstGeom>
        </p:spPr>
      </p:pic>
      <p:pic>
        <p:nvPicPr>
          <p:cNvPr id="3" name="Imagen 2">
            <a:extLst>
              <a:ext uri="{FF2B5EF4-FFF2-40B4-BE49-F238E27FC236}">
                <a16:creationId xmlns:a16="http://schemas.microsoft.com/office/drawing/2014/main" id="{1847D326-D712-7000-4021-D143907D8A86}"/>
              </a:ext>
            </a:extLst>
          </p:cNvPr>
          <p:cNvPicPr>
            <a:picLocks noChangeAspect="1"/>
          </p:cNvPicPr>
          <p:nvPr/>
        </p:nvPicPr>
        <p:blipFill>
          <a:blip r:embed="rId4"/>
          <a:stretch>
            <a:fillRect/>
          </a:stretch>
        </p:blipFill>
        <p:spPr>
          <a:xfrm>
            <a:off x="603890" y="1720636"/>
            <a:ext cx="5510664" cy="966046"/>
          </a:xfrm>
          <a:prstGeom prst="rect">
            <a:avLst/>
          </a:prstGeom>
        </p:spPr>
      </p:pic>
    </p:spTree>
    <p:extLst>
      <p:ext uri="{BB962C8B-B14F-4D97-AF65-F5344CB8AC3E}">
        <p14:creationId xmlns:p14="http://schemas.microsoft.com/office/powerpoint/2010/main" val="483294575"/>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995</Words>
  <Application>Microsoft Office PowerPoint</Application>
  <PresentationFormat>Presentación en pantalla (16:9)</PresentationFormat>
  <Paragraphs>107</Paragraphs>
  <Slides>21</Slides>
  <Notes>21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Arial</vt:lpstr>
      <vt:lpstr>Quantico</vt:lpstr>
      <vt:lpstr>Source Code Pro</vt:lpstr>
      <vt:lpstr>Söhne</vt:lpstr>
      <vt:lpstr>Denk One</vt:lpstr>
      <vt:lpstr>Symbol</vt:lpstr>
      <vt:lpstr>Nunito Light</vt:lpstr>
      <vt:lpstr>Fira Sans Extra Condensed</vt:lpstr>
      <vt:lpstr>New Operating System Design Pitch Deck by Slidesgo</vt:lpstr>
      <vt:lpstr>Themes, Styles, Palettes and Icons</vt:lpstr>
      <vt:lpstr>Tematización </vt:lpstr>
      <vt:lpstr>Qt proporciona diferentes estilos integrados como "Fusion", "Windows", "Mac", etc. Se puede utilizar estos estilos para darle a la aplicación un aspecto coherente en diferentes plataformas. Para aplicar un estilo específico, se usa el método QApplication.setStyle().</vt:lpstr>
      <vt:lpstr>Hojas de estilos (StyleSheets)   </vt:lpstr>
      <vt:lpstr>{}. Cuando se usan hojas de estilo, cada widget se trata como una caja con cuatro rectángulos concéntricos: el rectángulo de margen, el rectángulo de borde, el rectángulo de relleno y el rectángulo de contenido.</vt:lpstr>
      <vt:lpstr>2. SINTAXIS QSS</vt:lpstr>
      <vt:lpstr>{}. Los selectores de QSS permiten identificar los widgets a los que se aplicarán los estilos. </vt:lpstr>
      <vt:lpstr>{ 3. Selectores QSS</vt:lpstr>
      <vt:lpstr>{ 3. Selectores QSS</vt:lpstr>
      <vt:lpstr>{ 4. Pseudo-Estados </vt:lpstr>
      <vt:lpstr>{ 4. Pseudo-Estados </vt:lpstr>
      <vt:lpstr>{ 5. Especificidad  QSS también sigue las reglas de cascada y especificidad, lo que significa que los estilos más específicos tienen prioridad sobre los estilos más generales. </vt:lpstr>
      <vt:lpstr>6. Aplicación de estilos</vt:lpstr>
      <vt:lpstr>Palettes (QPalette):</vt:lpstr>
      <vt:lpstr>Palettes (QPalette):</vt:lpstr>
      <vt:lpstr>Palettes (QPalette):</vt:lpstr>
      <vt:lpstr>Palettes (QPalette):</vt:lpstr>
      <vt:lpstr>Icons (QIcon):</vt:lpstr>
      <vt:lpstr>Icons (QIcon):</vt:lpstr>
      <vt:lpstr>Icons:</vt:lpstr>
      <vt:lpstr>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Themes</dc:title>
  <cp:lastModifiedBy>Mateo</cp:lastModifiedBy>
  <cp:revision>34</cp:revision>
  <dcterms:modified xsi:type="dcterms:W3CDTF">2023-08-10T03:04:44Z</dcterms:modified>
</cp:coreProperties>
</file>