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000200" cy="37799963"/>
  <p:notesSz cx="10234613" cy="7099300"/>
  <p:defaultTextStyle>
    <a:defPPr>
      <a:defRPr lang="es-ES"/>
    </a:defPPr>
    <a:lvl1pPr marL="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1pPr>
    <a:lvl2pPr marL="185135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2pPr>
    <a:lvl3pPr marL="3702703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3pPr>
    <a:lvl4pPr marL="5554054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4pPr>
    <a:lvl5pPr marL="7405406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5pPr>
    <a:lvl6pPr marL="9256757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6pPr>
    <a:lvl7pPr marL="11108108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7pPr>
    <a:lvl8pPr marL="1295946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8pPr>
    <a:lvl9pPr marL="1481081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06" userDrawn="1">
          <p15:clr>
            <a:srgbClr val="A4A3A4"/>
          </p15:clr>
        </p15:guide>
        <p15:guide id="2" pos="8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6449" autoAdjust="0"/>
  </p:normalViewPr>
  <p:slideViewPr>
    <p:cSldViewPr>
      <p:cViewPr>
        <p:scale>
          <a:sx n="25" d="100"/>
          <a:sy n="25" d="100"/>
        </p:scale>
        <p:origin x="3078" y="-918"/>
      </p:cViewPr>
      <p:guideLst>
        <p:guide orient="horz" pos="11906"/>
        <p:guide pos="8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FFDF-AA30-495F-B4FD-A0E96C4BEFF6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167188" y="531813"/>
            <a:ext cx="19018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FD4C-91EF-4D68-8CA9-66C98C1C2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5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8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4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6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167188" y="531813"/>
            <a:ext cx="1901825" cy="26622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FD4C-91EF-4D68-8CA9-66C98C1C2E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017" y="11742496"/>
            <a:ext cx="22950170" cy="81024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032" y="21419979"/>
            <a:ext cx="18900140" cy="96599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9575145" y="1513757"/>
            <a:ext cx="6075045" cy="3225246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50011" y="1513757"/>
            <a:ext cx="17775131" cy="322524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2832" y="24289979"/>
            <a:ext cx="22950170" cy="7507493"/>
          </a:xfrm>
        </p:spPr>
        <p:txBody>
          <a:bodyPr anchor="t"/>
          <a:lstStyle>
            <a:lvl1pPr algn="l">
              <a:defRPr sz="1574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2832" y="16021244"/>
            <a:ext cx="22950170" cy="8268738"/>
          </a:xfrm>
        </p:spPr>
        <p:txBody>
          <a:bodyPr anchor="b"/>
          <a:lstStyle>
            <a:lvl1pPr marL="0" indent="0">
              <a:buNone/>
              <a:defRPr sz="7915">
                <a:solidFill>
                  <a:schemeClr val="tx1">
                    <a:tint val="75000"/>
                  </a:schemeClr>
                </a:solidFill>
              </a:defRPr>
            </a:lvl1pPr>
            <a:lvl2pPr marL="1799937" indent="0">
              <a:buNone/>
              <a:defRPr sz="7082">
                <a:solidFill>
                  <a:schemeClr val="tx1">
                    <a:tint val="75000"/>
                  </a:schemeClr>
                </a:solidFill>
              </a:defRPr>
            </a:lvl2pPr>
            <a:lvl3pPr marL="3599874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3pPr>
            <a:lvl4pPr marL="5399811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4pPr>
            <a:lvl5pPr marL="7199748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5pPr>
            <a:lvl6pPr marL="8999685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0010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725103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461245"/>
            <a:ext cx="11929777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012" y="11987487"/>
            <a:ext cx="11929777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5731" y="8461245"/>
            <a:ext cx="11934462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5731" y="11987487"/>
            <a:ext cx="11934462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013" y="1505002"/>
            <a:ext cx="8882880" cy="6404994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6329" y="1505004"/>
            <a:ext cx="15093863" cy="32261222"/>
          </a:xfrm>
        </p:spPr>
        <p:txBody>
          <a:bodyPr/>
          <a:lstStyle>
            <a:lvl1pPr>
              <a:defRPr sz="12581"/>
            </a:lvl1pPr>
            <a:lvl2pPr>
              <a:defRPr sz="10998"/>
            </a:lvl2pPr>
            <a:lvl3pPr>
              <a:defRPr sz="9415"/>
            </a:lvl3pPr>
            <a:lvl4pPr>
              <a:defRPr sz="7915"/>
            </a:lvl4pPr>
            <a:lvl5pPr>
              <a:defRPr sz="7915"/>
            </a:lvl5pPr>
            <a:lvl6pPr>
              <a:defRPr sz="7915"/>
            </a:lvl6pPr>
            <a:lvl7pPr>
              <a:defRPr sz="7915"/>
            </a:lvl7pPr>
            <a:lvl8pPr>
              <a:defRPr sz="7915"/>
            </a:lvl8pPr>
            <a:lvl9pPr>
              <a:defRPr sz="79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013" y="7909996"/>
            <a:ext cx="8882880" cy="25856228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229" y="26459978"/>
            <a:ext cx="16200120" cy="3123751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229" y="3377495"/>
            <a:ext cx="16200120" cy="22679978"/>
          </a:xfrm>
        </p:spPr>
        <p:txBody>
          <a:bodyPr/>
          <a:lstStyle>
            <a:lvl1pPr marL="0" indent="0">
              <a:buNone/>
              <a:defRPr sz="12581"/>
            </a:lvl1pPr>
            <a:lvl2pPr marL="1799937" indent="0">
              <a:buNone/>
              <a:defRPr sz="10998"/>
            </a:lvl2pPr>
            <a:lvl3pPr marL="3599874" indent="0">
              <a:buNone/>
              <a:defRPr sz="9415"/>
            </a:lvl3pPr>
            <a:lvl4pPr marL="5399811" indent="0">
              <a:buNone/>
              <a:defRPr sz="7915"/>
            </a:lvl4pPr>
            <a:lvl5pPr marL="7199748" indent="0">
              <a:buNone/>
              <a:defRPr sz="7915"/>
            </a:lvl5pPr>
            <a:lvl6pPr marL="8999685" indent="0">
              <a:buNone/>
              <a:defRPr sz="7915"/>
            </a:lvl6pPr>
            <a:lvl7pPr marL="10799622" indent="0">
              <a:buNone/>
              <a:defRPr sz="7915"/>
            </a:lvl7pPr>
            <a:lvl8pPr marL="12599559" indent="0">
              <a:buNone/>
              <a:defRPr sz="7915"/>
            </a:lvl8pPr>
            <a:lvl9pPr marL="14399496" indent="0">
              <a:buNone/>
              <a:defRPr sz="7915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229" y="29583729"/>
            <a:ext cx="16200120" cy="4436242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012" y="1513751"/>
            <a:ext cx="24300180" cy="6299994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820000"/>
            <a:ext cx="24300180" cy="2494622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011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5070" y="35034970"/>
            <a:ext cx="8550064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0145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9874" rtl="0" eaLnBrk="1" latinLnBrk="0" hangingPunct="1">
        <a:spcBef>
          <a:spcPct val="0"/>
        </a:spcBef>
        <a:buNone/>
        <a:defRPr sz="17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53" indent="-1349953" algn="l" defTabSz="3599874" rtl="0" eaLnBrk="1" latinLnBrk="0" hangingPunct="1">
        <a:spcBef>
          <a:spcPct val="20000"/>
        </a:spcBef>
        <a:buFont typeface="Arial" pitchFamily="34" charset="0"/>
        <a:buChar char="•"/>
        <a:defRPr sz="12581" kern="1200">
          <a:solidFill>
            <a:schemeClr val="tx1"/>
          </a:solidFill>
          <a:latin typeface="+mn-lt"/>
          <a:ea typeface="+mn-ea"/>
          <a:cs typeface="+mn-cs"/>
        </a:defRPr>
      </a:lvl1pPr>
      <a:lvl2pPr marL="2924898" indent="-1124961" algn="l" defTabSz="3599874" rtl="0" eaLnBrk="1" latinLnBrk="0" hangingPunct="1">
        <a:spcBef>
          <a:spcPct val="20000"/>
        </a:spcBef>
        <a:buFont typeface="Arial" pitchFamily="34" charset="0"/>
        <a:buChar char="–"/>
        <a:defRPr sz="10998" kern="1200">
          <a:solidFill>
            <a:schemeClr val="tx1"/>
          </a:solidFill>
          <a:latin typeface="+mn-lt"/>
          <a:ea typeface="+mn-ea"/>
          <a:cs typeface="+mn-cs"/>
        </a:defRPr>
      </a:lvl2pPr>
      <a:lvl3pPr marL="4499842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9415" kern="1200">
          <a:solidFill>
            <a:schemeClr val="tx1"/>
          </a:solidFill>
          <a:latin typeface="+mn-lt"/>
          <a:ea typeface="+mn-ea"/>
          <a:cs typeface="+mn-cs"/>
        </a:defRPr>
      </a:lvl3pPr>
      <a:lvl4pPr marL="6299779" indent="-899968" algn="l" defTabSz="3599874" rtl="0" eaLnBrk="1" latinLnBrk="0" hangingPunct="1">
        <a:spcBef>
          <a:spcPct val="20000"/>
        </a:spcBef>
        <a:buFont typeface="Arial" pitchFamily="34" charset="0"/>
        <a:buChar char="–"/>
        <a:defRPr sz="7915" kern="1200">
          <a:solidFill>
            <a:schemeClr val="tx1"/>
          </a:solidFill>
          <a:latin typeface="+mn-lt"/>
          <a:ea typeface="+mn-ea"/>
          <a:cs typeface="+mn-cs"/>
        </a:defRPr>
      </a:lvl4pPr>
      <a:lvl5pPr marL="8099716" indent="-899968" algn="l" defTabSz="3599874" rtl="0" eaLnBrk="1" latinLnBrk="0" hangingPunct="1">
        <a:spcBef>
          <a:spcPct val="20000"/>
        </a:spcBef>
        <a:buFont typeface="Arial" pitchFamily="34" charset="0"/>
        <a:buChar char="»"/>
        <a:defRPr sz="7915" kern="1200">
          <a:solidFill>
            <a:schemeClr val="tx1"/>
          </a:solidFill>
          <a:latin typeface="+mn-lt"/>
          <a:ea typeface="+mn-ea"/>
          <a:cs typeface="+mn-cs"/>
        </a:defRPr>
      </a:lvl5pPr>
      <a:lvl6pPr marL="9899653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590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7pPr>
      <a:lvl8pPr marL="13499527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464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1pPr>
      <a:lvl2pPr marL="1799937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4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3pPr>
      <a:lvl4pPr marL="5399811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4pPr>
      <a:lvl5pPr marL="7199748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5pPr>
      <a:lvl6pPr marL="8999685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6pPr>
      <a:lvl7pPr marL="10799622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7pPr>
      <a:lvl8pPr marL="12599559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8pPr>
      <a:lvl9pPr marL="14399496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hyperlink" Target="https://eth-sepolia.blockscout.com/" TargetMode="External"/><Relationship Id="rId3" Type="http://schemas.openxmlformats.org/officeDocument/2006/relationships/image" Target="../media/image1.tiff"/><Relationship Id="rId21" Type="http://schemas.openxmlformats.org/officeDocument/2006/relationships/image" Target="../media/image14.png"/><Relationship Id="rId7" Type="http://schemas.openxmlformats.org/officeDocument/2006/relationships/image" Target="../media/image4.jpeg"/><Relationship Id="rId12" Type="http://schemas.openxmlformats.org/officeDocument/2006/relationships/image" Target="../media/image8.svg"/><Relationship Id="rId17" Type="http://schemas.openxmlformats.org/officeDocument/2006/relationships/hyperlink" Target="https://ethereum.org/es/developers/docs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ocs.ethers.org/v5/cookbook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311109" y="2643682"/>
            <a:ext cx="19369809" cy="1520737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3666" dirty="0">
                <a:ln w="0"/>
                <a:latin typeface="Arial Black" pitchFamily="34" charset="0"/>
                <a:cs typeface="Times New Roman" pitchFamily="18" charset="0"/>
              </a:rPr>
              <a:t>Curso 2025/2026</a:t>
            </a:r>
            <a:endParaRPr lang="es-ES" sz="4499" dirty="0">
              <a:ln w="0"/>
              <a:latin typeface="Arial Black" pitchFamily="34" charset="0"/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endParaRPr lang="es-ES" sz="333" b="1" dirty="0"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Mateo González Alonso</a:t>
            </a:r>
          </a:p>
          <a:p>
            <a:pPr marL="285704" indent="-285704" algn="ctr" eaLnBrk="0" hangingPunct="0">
              <a:spcBef>
                <a:spcPts val="50"/>
              </a:spcBef>
              <a:spcAft>
                <a:spcPts val="50"/>
              </a:spcAft>
              <a:defRPr/>
            </a:pPr>
            <a:r>
              <a:rPr lang="es-ES" sz="2400" dirty="0"/>
              <a:t>Grado en Ingeniería Informática</a:t>
            </a:r>
            <a:endParaRPr lang="en-US" sz="1666" dirty="0">
              <a:cs typeface="Times New Roman" pitchFamily="18" charset="0"/>
            </a:endParaRPr>
          </a:p>
        </p:txBody>
      </p:sp>
      <p:pic>
        <p:nvPicPr>
          <p:cNvPr id="1026" name="Picture 2" descr="C:\Users\Usuario\Dropbox\Dirección EIII\escudos y roller escuela\EscudoEscuelaSinFondo_PEQUEÑO (1)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22" y="518770"/>
            <a:ext cx="1957487" cy="3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233CAD-61B1-4B31-8CDD-262D6E256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511" y="893162"/>
            <a:ext cx="3878491" cy="2732141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B0E6138-7C13-A1E2-A79E-7E9B25C12265}"/>
              </a:ext>
            </a:extLst>
          </p:cNvPr>
          <p:cNvSpPr/>
          <p:nvPr/>
        </p:nvSpPr>
        <p:spPr>
          <a:xfrm>
            <a:off x="1159979" y="4806402"/>
            <a:ext cx="11525037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Problema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A287AD-E5DC-CE29-5C68-024C61550AD2}"/>
              </a:ext>
            </a:extLst>
          </p:cNvPr>
          <p:cNvSpPr/>
          <p:nvPr/>
        </p:nvSpPr>
        <p:spPr>
          <a:xfrm>
            <a:off x="1153057" y="6765457"/>
            <a:ext cx="11538880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El fraude en títulos y diplomas académicos es un desafío creciente a nivel mundial. Actualmente, la verificación de credenciales es un proceso: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Lento</a:t>
            </a:r>
            <a:r>
              <a:rPr lang="es-ES" sz="3200" dirty="0">
                <a:solidFill>
                  <a:schemeClr val="tx1"/>
                </a:solidFill>
              </a:rPr>
              <a:t> (requiere contacto con universidades).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Costoso</a:t>
            </a:r>
            <a:r>
              <a:rPr lang="es-ES" sz="3200" dirty="0">
                <a:solidFill>
                  <a:schemeClr val="tx1"/>
                </a:solidFill>
              </a:rPr>
              <a:t> (inversión en sistemas centralizados).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Inseguro</a:t>
            </a:r>
            <a:r>
              <a:rPr lang="es-ES" sz="3200" dirty="0">
                <a:solidFill>
                  <a:schemeClr val="tx1"/>
                </a:solidFill>
              </a:rPr>
              <a:t> (documentos manipulables o falsificados).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EE0E8F-C55E-541D-25EE-66D868BA1C1C}"/>
              </a:ext>
            </a:extLst>
          </p:cNvPr>
          <p:cNvSpPr/>
          <p:nvPr/>
        </p:nvSpPr>
        <p:spPr>
          <a:xfrm>
            <a:off x="14451499" y="12267964"/>
            <a:ext cx="11110985" cy="1520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Objetivos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F6E479-19C4-D909-BFFE-9B999432B27D}"/>
              </a:ext>
            </a:extLst>
          </p:cNvPr>
          <p:cNvSpPr/>
          <p:nvPr/>
        </p:nvSpPr>
        <p:spPr>
          <a:xfrm>
            <a:off x="14467246" y="14675277"/>
            <a:ext cx="11079490" cy="25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Garantizar la </a:t>
            </a:r>
            <a:r>
              <a:rPr lang="es-ES" sz="3200" b="1" dirty="0">
                <a:solidFill>
                  <a:schemeClr val="tx1"/>
                </a:solidFill>
              </a:rPr>
              <a:t>autenticidad</a:t>
            </a:r>
            <a:r>
              <a:rPr lang="es-ES" sz="3200" dirty="0">
                <a:solidFill>
                  <a:schemeClr val="tx1"/>
                </a:solidFill>
              </a:rPr>
              <a:t> de títulos académicos.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Reducir la </a:t>
            </a:r>
            <a:r>
              <a:rPr lang="es-ES" sz="3200" b="1" dirty="0">
                <a:solidFill>
                  <a:schemeClr val="tx1"/>
                </a:solidFill>
              </a:rPr>
              <a:t>falsificación</a:t>
            </a:r>
            <a:r>
              <a:rPr lang="es-ES" sz="3200" dirty="0">
                <a:solidFill>
                  <a:schemeClr val="tx1"/>
                </a:solidFill>
              </a:rPr>
              <a:t> y aumentar la confianza institucional.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Simplificar la </a:t>
            </a: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 para empresas y universidades.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Desarrollar un </a:t>
            </a:r>
            <a:r>
              <a:rPr lang="es-ES" sz="3200" b="1" dirty="0">
                <a:solidFill>
                  <a:schemeClr val="tx1"/>
                </a:solidFill>
              </a:rPr>
              <a:t>prototipo funcional </a:t>
            </a:r>
            <a:r>
              <a:rPr lang="es-ES" sz="3200" dirty="0">
                <a:solidFill>
                  <a:schemeClr val="tx1"/>
                </a:solidFill>
              </a:rPr>
              <a:t>web conectado a blockchain.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77018EE-A53B-3CC8-0579-61025232FED6}"/>
              </a:ext>
            </a:extLst>
          </p:cNvPr>
          <p:cNvSpPr/>
          <p:nvPr/>
        </p:nvSpPr>
        <p:spPr>
          <a:xfrm>
            <a:off x="1153058" y="18899981"/>
            <a:ext cx="11538879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Funcionamiento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7D22383-8A33-4BAC-72F0-A7B4A43994BB}"/>
              </a:ext>
            </a:extLst>
          </p:cNvPr>
          <p:cNvSpPr/>
          <p:nvPr/>
        </p:nvSpPr>
        <p:spPr>
          <a:xfrm>
            <a:off x="1262304" y="23768596"/>
            <a:ext cx="11320387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Emisión</a:t>
            </a:r>
            <a:r>
              <a:rPr lang="es-ES" sz="3200" dirty="0">
                <a:solidFill>
                  <a:schemeClr val="tx1"/>
                </a:solidFill>
              </a:rPr>
              <a:t>: la universidad genera un diploma digital. (token NFT en su contrato inteligente)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Registro</a:t>
            </a:r>
            <a:r>
              <a:rPr lang="es-ES" sz="3200" dirty="0">
                <a:solidFill>
                  <a:schemeClr val="tx1"/>
                </a:solidFill>
              </a:rPr>
              <a:t>: el diploma se almacena como un hash en blockchain (inmutable).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: cualquier persona puede introducir el ID en la web para comprobar la autenticidad además de verlo en un explorador de bloques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3B4593E-8715-C874-0B1D-67D21536CF12}"/>
              </a:ext>
            </a:extLst>
          </p:cNvPr>
          <p:cNvSpPr/>
          <p:nvPr/>
        </p:nvSpPr>
        <p:spPr>
          <a:xfrm>
            <a:off x="14100746" y="30641040"/>
            <a:ext cx="11812489" cy="6614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34EBDE5-F22D-925F-C213-5B299B6A0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2703">
                        <a14:foregroundMark x1="59730" y1="40811" x2="42703" y2="54595"/>
                        <a14:foregroundMark x1="42703" y1="54595" x2="43514" y2="81892"/>
                        <a14:foregroundMark x1="43514" y1="81892" x2="43514" y2="81351"/>
                        <a14:foregroundMark x1="35405" y1="35946" x2="39730" y2="71622"/>
                        <a14:foregroundMark x1="39730" y1="71622" x2="33784" y2="44865"/>
                        <a14:foregroundMark x1="33784" y1="44865" x2="74054" y2="79730"/>
                        <a14:foregroundMark x1="74054" y1="79730" x2="58649" y2="79189"/>
                        <a14:foregroundMark x1="58649" y1="79189" x2="71622" y2="80270"/>
                        <a14:foregroundMark x1="80270" y1="77568" x2="63243" y2="78108"/>
                        <a14:foregroundMark x1="63243" y1="78108" x2="50541" y2="71081"/>
                        <a14:foregroundMark x1="64595" y1="80811" x2="41892" y2="70000"/>
                        <a14:foregroundMark x1="41892" y1="70000" x2="31081" y2="72162"/>
                        <a14:foregroundMark x1="35946" y1="79189" x2="31622" y2="77027"/>
                        <a14:foregroundMark x1="58649" y1="35946" x2="59189" y2="51081"/>
                        <a14:foregroundMark x1="59189" y1="51081" x2="71351" y2="58649"/>
                        <a14:foregroundMark x1="71351" y1="58649" x2="71081" y2="61351"/>
                        <a14:foregroundMark x1="60811" y1="60270" x2="71622" y2="55405"/>
                        <a14:foregroundMark x1="66216" y1="40270" x2="67838" y2="41892"/>
                        <a14:foregroundMark x1="57027" y1="31622" x2="58108" y2="24054"/>
                        <a14:foregroundMark x1="39730" y1="28919" x2="34865" y2="27297"/>
                        <a14:foregroundMark x1="15405" y1="19730" x2="20811" y2="27297"/>
                        <a14:foregroundMark x1="11622" y1="30000" x2="10000" y2="21351"/>
                        <a14:foregroundMark x1="41892" y1="19730" x2="41892" y2="19730"/>
                        <a14:foregroundMark x1="53784" y1="21351" x2="53784" y2="21351"/>
                        <a14:foregroundMark x1="48919" y1="23514" x2="48919" y2="23514"/>
                        <a14:foregroundMark x1="44595" y1="23514" x2="42973" y2="24595"/>
                        <a14:foregroundMark x1="42973" y1="24595" x2="42973" y2="35405"/>
                        <a14:foregroundMark x1="42973" y1="37568" x2="42973" y2="37568"/>
                        <a14:foregroundMark x1="42973" y1="42432" x2="41892" y2="46216"/>
                        <a14:foregroundMark x1="35946" y1="24054" x2="35946" y2="24054"/>
                        <a14:foregroundMark x1="35946" y1="24054" x2="35946" y2="24054"/>
                        <a14:foregroundMark x1="35405" y1="24054" x2="35405" y2="24054"/>
                        <a14:foregroundMark x1="47838" y1="22973" x2="49459" y2="22973"/>
                        <a14:foregroundMark x1="57568" y1="22432" x2="57568" y2="22432"/>
                        <a14:foregroundMark x1="67297" y1="24595" x2="67297" y2="24595"/>
                        <a14:foregroundMark x1="67297" y1="24595" x2="67297" y2="24595"/>
                        <a14:foregroundMark x1="67297" y1="28919" x2="67297" y2="28919"/>
                        <a14:foregroundMark x1="67297" y1="29459" x2="67297" y2="29459"/>
                        <a14:foregroundMark x1="67297" y1="44595" x2="67297" y2="44595"/>
                        <a14:foregroundMark x1="67297" y1="44595" x2="67297" y2="44595"/>
                        <a14:foregroundMark x1="66216" y1="31081" x2="66216" y2="31081"/>
                        <a14:foregroundMark x1="66216" y1="31081" x2="66216" y2="31081"/>
                        <a14:foregroundMark x1="65676" y1="31081" x2="65676" y2="31081"/>
                        <a14:foregroundMark x1="62973" y1="30000" x2="62973" y2="30000"/>
                        <a14:foregroundMark x1="63514" y1="25135" x2="70541" y2="40270"/>
                        <a14:foregroundMark x1="66216" y1="25676" x2="67838" y2="38108"/>
                        <a14:foregroundMark x1="92703" y1="74324" x2="92703" y2="74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3731" y="356342"/>
            <a:ext cx="2485855" cy="2485855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12AD6295-878D-1C60-F7E9-B4075EE8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0" y="858340"/>
            <a:ext cx="9144673" cy="1569660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9600" cap="small" dirty="0">
                <a:ln w="0"/>
                <a:latin typeface="Arial Black" pitchFamily="34" charset="0"/>
                <a:cs typeface="Times New Roman" pitchFamily="18" charset="0"/>
              </a:rPr>
              <a:t>CREDENTIA</a:t>
            </a:r>
            <a:endParaRPr lang="en-US" sz="2400" cap="small" dirty="0">
              <a:cs typeface="Times New Roman" pitchFamily="18" charset="0"/>
            </a:endParaRPr>
          </a:p>
        </p:txBody>
      </p:sp>
      <p:pic>
        <p:nvPicPr>
          <p:cNvPr id="52" name="Imagen 51" descr="Icono&#10;&#10;El contenido generado por IA puede ser incorrecto.">
            <a:extLst>
              <a:ext uri="{FF2B5EF4-FFF2-40B4-BE49-F238E27FC236}">
                <a16:creationId xmlns:a16="http://schemas.microsoft.com/office/drawing/2014/main" id="{25705D97-6A77-2D0E-85F6-E4AE376FF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617" y="34724108"/>
            <a:ext cx="2073021" cy="2073021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1CF9F830-CFD3-7DD7-CBD2-E0A681FE04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863" y="34624194"/>
            <a:ext cx="2285714" cy="2285714"/>
          </a:xfrm>
          <a:prstGeom prst="rect">
            <a:avLst/>
          </a:prstGeom>
        </p:spPr>
      </p:pic>
      <p:pic>
        <p:nvPicPr>
          <p:cNvPr id="58" name="Imagen 57" descr="Icono&#10;&#10;El contenido generado por IA puede ser incorrecto.">
            <a:extLst>
              <a:ext uri="{FF2B5EF4-FFF2-40B4-BE49-F238E27FC236}">
                <a16:creationId xmlns:a16="http://schemas.microsoft.com/office/drawing/2014/main" id="{961BF9B2-41CF-1D7A-95D5-5BE21ED364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89" b="90667" l="6667" r="96000">
                        <a14:foregroundMark x1="7111" y1="44889" x2="7111" y2="44889"/>
                        <a14:foregroundMark x1="92889" y1="46667" x2="92889" y2="46667"/>
                        <a14:foregroundMark x1="49333" y1="49778" x2="49333" y2="49778"/>
                        <a14:foregroundMark x1="69333" y1="91111" x2="69333" y2="91111"/>
                        <a14:foregroundMark x1="30222" y1="91111" x2="30222" y2="91111"/>
                        <a14:foregroundMark x1="29333" y1="8889" x2="29333" y2="8889"/>
                        <a14:foregroundMark x1="68444" y1="8889" x2="68444" y2="8889"/>
                        <a14:foregroundMark x1="28889" y1="9333" x2="28889" y2="9333"/>
                        <a14:foregroundMark x1="96000" y1="49333" x2="96000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955" y="34674759"/>
            <a:ext cx="2285714" cy="2285714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53743300-B7D4-F377-463E-E405241158BA}"/>
              </a:ext>
            </a:extLst>
          </p:cNvPr>
          <p:cNvGrpSpPr/>
          <p:nvPr/>
        </p:nvGrpSpPr>
        <p:grpSpPr>
          <a:xfrm>
            <a:off x="1241213" y="20945322"/>
            <a:ext cx="11308304" cy="2521984"/>
            <a:chOff x="1169686" y="20877359"/>
            <a:chExt cx="11308304" cy="2521984"/>
          </a:xfrm>
        </p:grpSpPr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54DCFAFA-852F-CEAA-2CEB-531928B61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2703">
                          <a14:foregroundMark x1="59730" y1="40811" x2="42703" y2="54595"/>
                          <a14:foregroundMark x1="42703" y1="54595" x2="43514" y2="81892"/>
                          <a14:foregroundMark x1="43514" y1="81892" x2="43514" y2="81351"/>
                          <a14:foregroundMark x1="35405" y1="35946" x2="39730" y2="71622"/>
                          <a14:foregroundMark x1="39730" y1="71622" x2="33784" y2="44865"/>
                          <a14:foregroundMark x1="33784" y1="44865" x2="74054" y2="79730"/>
                          <a14:foregroundMark x1="74054" y1="79730" x2="58649" y2="79189"/>
                          <a14:foregroundMark x1="58649" y1="79189" x2="71622" y2="80270"/>
                          <a14:foregroundMark x1="80270" y1="77568" x2="63243" y2="78108"/>
                          <a14:foregroundMark x1="63243" y1="78108" x2="50541" y2="71081"/>
                          <a14:foregroundMark x1="64595" y1="80811" x2="41892" y2="70000"/>
                          <a14:foregroundMark x1="41892" y1="70000" x2="31081" y2="72162"/>
                          <a14:foregroundMark x1="35946" y1="79189" x2="31622" y2="77027"/>
                          <a14:foregroundMark x1="58649" y1="35946" x2="59189" y2="51081"/>
                          <a14:foregroundMark x1="59189" y1="51081" x2="71351" y2="58649"/>
                          <a14:foregroundMark x1="71351" y1="58649" x2="71081" y2="61351"/>
                          <a14:foregroundMark x1="60811" y1="60270" x2="71622" y2="55405"/>
                          <a14:foregroundMark x1="66216" y1="40270" x2="67838" y2="41892"/>
                          <a14:foregroundMark x1="57027" y1="31622" x2="58108" y2="24054"/>
                          <a14:foregroundMark x1="39730" y1="28919" x2="34865" y2="27297"/>
                          <a14:foregroundMark x1="15405" y1="19730" x2="20811" y2="27297"/>
                          <a14:foregroundMark x1="11622" y1="30000" x2="10000" y2="21351"/>
                          <a14:foregroundMark x1="41892" y1="19730" x2="41892" y2="19730"/>
                          <a14:foregroundMark x1="53784" y1="21351" x2="53784" y2="21351"/>
                          <a14:foregroundMark x1="48919" y1="23514" x2="48919" y2="23514"/>
                          <a14:foregroundMark x1="44595" y1="23514" x2="42973" y2="24595"/>
                          <a14:foregroundMark x1="42973" y1="24595" x2="42973" y2="35405"/>
                          <a14:foregroundMark x1="42973" y1="37568" x2="42973" y2="37568"/>
                          <a14:foregroundMark x1="42973" y1="42432" x2="41892" y2="46216"/>
                          <a14:foregroundMark x1="35946" y1="24054" x2="35946" y2="24054"/>
                          <a14:foregroundMark x1="35946" y1="24054" x2="35946" y2="24054"/>
                          <a14:foregroundMark x1="35405" y1="24054" x2="35405" y2="24054"/>
                          <a14:foregroundMark x1="47838" y1="22973" x2="49459" y2="22973"/>
                          <a14:foregroundMark x1="57568" y1="22432" x2="57568" y2="22432"/>
                          <a14:foregroundMark x1="67297" y1="24595" x2="67297" y2="24595"/>
                          <a14:foregroundMark x1="67297" y1="24595" x2="67297" y2="24595"/>
                          <a14:foregroundMark x1="67297" y1="28919" x2="67297" y2="28919"/>
                          <a14:foregroundMark x1="67297" y1="29459" x2="67297" y2="29459"/>
                          <a14:foregroundMark x1="67297" y1="44595" x2="67297" y2="44595"/>
                          <a14:foregroundMark x1="67297" y1="44595" x2="67297" y2="44595"/>
                          <a14:foregroundMark x1="66216" y1="31081" x2="66216" y2="31081"/>
                          <a14:foregroundMark x1="66216" y1="31081" x2="66216" y2="31081"/>
                          <a14:foregroundMark x1="65676" y1="31081" x2="65676" y2="31081"/>
                          <a14:foregroundMark x1="62973" y1="30000" x2="62973" y2="30000"/>
                          <a14:foregroundMark x1="63514" y1="25135" x2="70541" y2="40270"/>
                          <a14:foregroundMark x1="66216" y1="25676" x2="67838" y2="38108"/>
                          <a14:foregroundMark x1="92703" y1="74324" x2="92703" y2="743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9686" y="20877359"/>
              <a:ext cx="2521984" cy="2521984"/>
            </a:xfrm>
            <a:prstGeom prst="rect">
              <a:avLst/>
            </a:prstGeom>
          </p:spPr>
        </p:pic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67A21CF8-BAE0-9689-70FB-E3E81120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30881" y="21008227"/>
              <a:ext cx="2213156" cy="2213156"/>
            </a:xfrm>
            <a:prstGeom prst="rect">
              <a:avLst/>
            </a:prstGeom>
          </p:spPr>
        </p:pic>
        <p:pic>
          <p:nvPicPr>
            <p:cNvPr id="44" name="Imagen 43" descr="Icono&#10;&#10;El contenido generado por IA puede ser incorrecto.">
              <a:extLst>
                <a:ext uri="{FF2B5EF4-FFF2-40B4-BE49-F238E27FC236}">
                  <a16:creationId xmlns:a16="http://schemas.microsoft.com/office/drawing/2014/main" id="{C133B110-A5AC-C86E-F684-EE1AE56E4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642" y="21017469"/>
              <a:ext cx="2191348" cy="2191348"/>
            </a:xfrm>
            <a:prstGeom prst="rect">
              <a:avLst/>
            </a:prstGeom>
          </p:spPr>
        </p:pic>
        <p:sp>
          <p:nvSpPr>
            <p:cNvPr id="46" name="Flecha: a la izquierda y derecha 45">
              <a:extLst>
                <a:ext uri="{FF2B5EF4-FFF2-40B4-BE49-F238E27FC236}">
                  <a16:creationId xmlns:a16="http://schemas.microsoft.com/office/drawing/2014/main" id="{45370C24-3792-F34D-836B-782CD966CD11}"/>
                </a:ext>
              </a:extLst>
            </p:cNvPr>
            <p:cNvSpPr/>
            <p:nvPr/>
          </p:nvSpPr>
          <p:spPr>
            <a:xfrm>
              <a:off x="3865841" y="21907313"/>
              <a:ext cx="1296503" cy="414492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4A8BFD91-B6A8-B345-E97B-7FFE7BBB9E04}"/>
                </a:ext>
              </a:extLst>
            </p:cNvPr>
            <p:cNvSpPr/>
            <p:nvPr/>
          </p:nvSpPr>
          <p:spPr>
            <a:xfrm>
              <a:off x="8512573" y="21873536"/>
              <a:ext cx="1466779" cy="448269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229251BB-2306-9D2A-4452-EF0B9BA1134C}"/>
                </a:ext>
              </a:extLst>
            </p:cNvPr>
            <p:cNvSpPr/>
            <p:nvPr/>
          </p:nvSpPr>
          <p:spPr>
            <a:xfrm>
              <a:off x="3388277" y="20947496"/>
              <a:ext cx="2285186" cy="8120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Lee y emite diplomas usando contratos inteligentes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FDEFB7FD-67DA-7A0A-9FB5-3A955718A216}"/>
                </a:ext>
              </a:extLst>
            </p:cNvPr>
            <p:cNvSpPr/>
            <p:nvPr/>
          </p:nvSpPr>
          <p:spPr>
            <a:xfrm>
              <a:off x="8001454" y="20964222"/>
              <a:ext cx="2285185" cy="8120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Muestra las transacciones en la red detalladamente</a:t>
              </a:r>
            </a:p>
          </p:txBody>
        </p:sp>
      </p:grpSp>
      <p:pic>
        <p:nvPicPr>
          <p:cNvPr id="54" name="Imagen 53" descr="Logotipo&#10;&#10;El contenido generado por IA puede ser incorrecto.">
            <a:extLst>
              <a:ext uri="{FF2B5EF4-FFF2-40B4-BE49-F238E27FC236}">
                <a16:creationId xmlns:a16="http://schemas.microsoft.com/office/drawing/2014/main" id="{A460FEAD-0208-4E07-9D30-91399A451D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463" y="31051205"/>
            <a:ext cx="2246498" cy="2246498"/>
          </a:xfrm>
          <a:prstGeom prst="rect">
            <a:avLst/>
          </a:prstGeom>
        </p:spPr>
      </p:pic>
      <p:pic>
        <p:nvPicPr>
          <p:cNvPr id="4" name="Imagen 3" descr="Logotipo, Icono&#10;&#10;El contenido generado por IA puede ser incorrecto.">
            <a:extLst>
              <a:ext uri="{FF2B5EF4-FFF2-40B4-BE49-F238E27FC236}">
                <a16:creationId xmlns:a16="http://schemas.microsoft.com/office/drawing/2014/main" id="{EFD5C430-F2B0-E940-0F09-2EA55CC71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692" y="31116086"/>
            <a:ext cx="2246498" cy="2246498"/>
          </a:xfrm>
          <a:prstGeom prst="rect">
            <a:avLst/>
          </a:prstGeom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6326C963-9AF0-E269-6719-C422570F6B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801" y="31124379"/>
            <a:ext cx="2114285" cy="2285714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AFEC915-253B-F179-20B8-BC81F4AA0802}"/>
              </a:ext>
            </a:extLst>
          </p:cNvPr>
          <p:cNvSpPr/>
          <p:nvPr/>
        </p:nvSpPr>
        <p:spPr>
          <a:xfrm>
            <a:off x="14100747" y="28356873"/>
            <a:ext cx="11812488" cy="1520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Tecnologías usadas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EF2CF0E-3DDC-EC1E-7DA4-FB58CAC90582}"/>
              </a:ext>
            </a:extLst>
          </p:cNvPr>
          <p:cNvSpPr/>
          <p:nvPr/>
        </p:nvSpPr>
        <p:spPr>
          <a:xfrm>
            <a:off x="1367005" y="32491796"/>
            <a:ext cx="11110985" cy="1520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Bibliografía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DA0475C-8F44-C6CD-A543-8C3F5C457B3B}"/>
              </a:ext>
            </a:extLst>
          </p:cNvPr>
          <p:cNvSpPr/>
          <p:nvPr/>
        </p:nvSpPr>
        <p:spPr>
          <a:xfrm>
            <a:off x="1382752" y="34377079"/>
            <a:ext cx="11079490" cy="25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hlinkClick r:id="rId16"/>
              </a:rPr>
              <a:t>https://docs.ethers.org/v5/cookbook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hlinkClick r:id="rId17"/>
              </a:rPr>
              <a:t>https://ethereum.org/es/developers/docs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hlinkClick r:id="rId18"/>
              </a:rPr>
              <a:t>https://eth-sepolia.blockscout.com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639C70E-1E38-63A7-5E36-D059C44728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5180" y="28907637"/>
            <a:ext cx="11454634" cy="2532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E3E72AB-5EED-6EE9-C324-BCA068A28F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392324" y="4865024"/>
            <a:ext cx="11229335" cy="544214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0833AA99-FCBD-D25C-3690-39FE1B9A3327}"/>
              </a:ext>
            </a:extLst>
          </p:cNvPr>
          <p:cNvGrpSpPr/>
          <p:nvPr/>
        </p:nvGrpSpPr>
        <p:grpSpPr>
          <a:xfrm>
            <a:off x="1241213" y="11512940"/>
            <a:ext cx="11362568" cy="6791323"/>
            <a:chOff x="1241213" y="11512940"/>
            <a:chExt cx="11362568" cy="6791323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CE6F4501-E8D8-6A97-5D58-6842FE293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241213" y="11512940"/>
              <a:ext cx="11362568" cy="6451932"/>
            </a:xfrm>
            <a:prstGeom prst="rect">
              <a:avLst/>
            </a:prstGeom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C32F73EA-37F1-BB15-A7E4-1CDC6D05499C}"/>
                </a:ext>
              </a:extLst>
            </p:cNvPr>
            <p:cNvSpPr txBox="1"/>
            <p:nvPr/>
          </p:nvSpPr>
          <p:spPr>
            <a:xfrm>
              <a:off x="1255428" y="17996486"/>
              <a:ext cx="11320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Fuente: https://eth-sepolia.blockscout.com/token/0x7EF9Dcf12EFa41730B6Fd80b0ea502EB1d9Bb433/instance/1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65E1D57-DF49-A969-D5AA-ED852D44C69C}"/>
              </a:ext>
            </a:extLst>
          </p:cNvPr>
          <p:cNvGrpSpPr/>
          <p:nvPr/>
        </p:nvGrpSpPr>
        <p:grpSpPr>
          <a:xfrm>
            <a:off x="14258642" y="19492960"/>
            <a:ext cx="11496698" cy="8763221"/>
            <a:chOff x="14258642" y="19492960"/>
            <a:chExt cx="11496698" cy="8763221"/>
          </a:xfrm>
        </p:grpSpPr>
        <p:pic>
          <p:nvPicPr>
            <p:cNvPr id="1024" name="Imagen 1023" descr="Diagrama&#10;&#10;El contenido generado por IA puede ser incorrecto.">
              <a:extLst>
                <a:ext uri="{FF2B5EF4-FFF2-40B4-BE49-F238E27FC236}">
                  <a16:creationId xmlns:a16="http://schemas.microsoft.com/office/drawing/2014/main" id="{CF3F5074-9CF1-F2C2-CACF-F019D3A48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8642" y="19492960"/>
              <a:ext cx="11496698" cy="81004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973CE079-6A81-B859-9619-D7C78FA9DD6C}"/>
                </a:ext>
              </a:extLst>
            </p:cNvPr>
            <p:cNvSpPr txBox="1"/>
            <p:nvPr/>
          </p:nvSpPr>
          <p:spPr>
            <a:xfrm>
              <a:off x="14346798" y="27732961"/>
              <a:ext cx="11320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Fuente iconos: https://www.flaticon.com/free-icons/</a:t>
              </a:r>
            </a:p>
            <a:p>
              <a:pPr algn="ctr"/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82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223</Words>
  <Application>Microsoft Office PowerPoint</Application>
  <PresentationFormat>Personalizado</PresentationFormat>
  <Paragraphs>30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Mateo González Alonso</cp:lastModifiedBy>
  <cp:revision>353</cp:revision>
  <cp:lastPrinted>2014-07-03T09:01:44Z</cp:lastPrinted>
  <dcterms:created xsi:type="dcterms:W3CDTF">2011-07-28T08:16:40Z</dcterms:created>
  <dcterms:modified xsi:type="dcterms:W3CDTF">2025-09-22T16:19:03Z</dcterms:modified>
</cp:coreProperties>
</file>