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8692-C90C-A3D7-57A7-159FB8F3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85184-39F4-D167-9FC9-B8D277DA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72083-F7C1-69F9-B27C-A6A165E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4C669-512F-3686-672B-2F45CD24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69E4E-49C6-7813-C7AE-29EF500B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99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B299-E11B-FD1F-BF85-6C7881E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A1FD49-A14C-072C-6128-8CFB2F29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DC73B4-8F11-209F-DDA9-6C16CF7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66B3B-B512-7457-C7D5-E8EE6DBC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32A32-3692-581E-91D6-EFA482F6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21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A199DD-8E92-032F-A1BD-FC427C5CD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935EEB-3313-8121-9B15-AE71E0863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5590D-53A4-0613-E101-87489470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E95BF-5D7C-2EBF-7E83-14C6798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10368-1F28-652B-3580-13508F3C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1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4E549-6074-D668-97DE-81ECC09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F2C6D-E8FB-B835-FEF7-6A820D9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9D2B1-AF14-84A0-2580-B2CD7236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8E337-2974-2BCC-92C6-212DD493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5322A-491C-9248-BFCB-6FC4BAF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77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EF1D-4B86-EE82-99B9-48A055CB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38BA3-B73E-D27D-91DB-14DFE21D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0D31D-7D87-9F7E-3EEC-778F9F2B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62759-C528-9744-FD5F-8C3658CE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905A2-300A-734B-6A25-C1409AFF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BC7F6-A8FC-4617-1E23-502907C5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9A70D-B109-C0A8-91ED-7E708D859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43EEC-5D39-DFBF-F82B-1BFD77583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2AF32-6332-F554-475D-F57B5A03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74555-9B23-DDE5-5A40-FE0EFE28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8B829-CAAE-136D-2497-B85B82BA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902F-DCB1-0F5A-8D8E-467DF5AA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DEE1C-FC2A-8F3B-E627-1D315686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EE97AB-7B39-2453-BDF3-F6BFBB6E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FF63B-D94F-0420-D4F8-D82BCFF57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75E2A-1FCE-D127-5B76-C3AB83C4E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212504-1527-9033-9456-0A75F54F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CC9BF5-B93F-E198-A496-0D0BE58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02831B-ACCD-E226-DC53-39718C4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12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BD8F0-92A2-F035-9C4E-1F6CC7C3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660FAA-AA09-DE6E-6BBF-5DF9982B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4A352A-613C-72A0-F55A-FFD8AC13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71C971-B6E1-D767-9CDC-3D20DEF4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8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F759A0-3D89-9678-1F52-B9BAC9B8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30614D-FC6E-AAA6-6F58-52681EF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83D08-1C1B-1815-6E4E-4DE032B9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E5123-1BA5-437C-675F-A8782DEC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F1449-375C-5F46-CF7A-9717CB66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F0A248-BB78-8AC2-DB33-BFFD0E46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CD2927-4A9C-668B-3CD7-7916326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A9EB61-367F-C927-2488-53729E1F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43ACE-5E57-75BE-087D-2E9C4C42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9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25FE4-F68D-AEB9-0FBC-98E96A7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0FEED3-0152-D2C7-9649-4694B0422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F28F19-2D55-4B75-53F9-445AF525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76C9D-30DA-7A8F-2921-BFC4C5EA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1DACC-CCC4-78AF-CF24-EFC83986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BE4F5F-E714-BDF6-FDC9-BC3B4F90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5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C4B893-CE1E-F5C1-7F9B-4E3F4482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9000A-81EC-2BF8-0CA6-28E21901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95B28-0558-50B1-F9C0-81A7FDF50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3B19B-3357-4D35-AC8C-5DD24EC0E8D7}" type="datetimeFigureOut">
              <a:rPr lang="es-CO" smtClean="0"/>
              <a:t>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38DDD-569E-DEF5-BA97-E9F9E045F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9C0B1-B029-4A37-1F87-250C4A9C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3DA7D-E861-4D6F-9CD2-4110E6E00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BC7DA8-835F-E20B-B129-9E655D3D4E71}"/>
              </a:ext>
            </a:extLst>
          </p:cNvPr>
          <p:cNvSpPr/>
          <p:nvPr/>
        </p:nvSpPr>
        <p:spPr>
          <a:xfrm>
            <a:off x="3650488" y="1173597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15</a:t>
            </a:r>
          </a:p>
          <a:p>
            <a:pPr algn="ctr"/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Nimbus Roman No9 L"/>
              </a:rPr>
              <a:t>ML-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Nimbus Roman No9 L"/>
              </a:rPr>
              <a:t>KEM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KeyGen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() </a:t>
            </a:r>
            <a:endParaRPr lang="es-CO" sz="800" dirty="0"/>
          </a:p>
        </p:txBody>
      </p:sp>
      <p:cxnSp>
        <p:nvCxnSpPr>
          <p:cNvPr id="5" name="Google Shape;214;p19">
            <a:extLst>
              <a:ext uri="{FF2B5EF4-FFF2-40B4-BE49-F238E27FC236}">
                <a16:creationId xmlns:a16="http://schemas.microsoft.com/office/drawing/2014/main" id="{384478DD-79D8-E8EB-030B-0799B23A17E9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545356" y="863550"/>
            <a:ext cx="0" cy="31004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197;p19">
            <a:extLst>
              <a:ext uri="{FF2B5EF4-FFF2-40B4-BE49-F238E27FC236}">
                <a16:creationId xmlns:a16="http://schemas.microsoft.com/office/drawing/2014/main" id="{223F443B-6A04-91DE-3413-7EE68B4031C5}"/>
              </a:ext>
            </a:extLst>
          </p:cNvPr>
          <p:cNvSpPr/>
          <p:nvPr/>
        </p:nvSpPr>
        <p:spPr>
          <a:xfrm>
            <a:off x="3281156" y="293550"/>
            <a:ext cx="2528400" cy="57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CO" sz="1200" b="1" i="0" u="none" strike="noStrike" baseline="0" dirty="0">
                <a:solidFill>
                  <a:schemeClr val="bg1"/>
                </a:solidFill>
                <a:latin typeface="Nimbus Sans L"/>
              </a:rPr>
              <a:t>ML-KEM Key </a:t>
            </a:r>
            <a:r>
              <a:rPr lang="es-CO" sz="1200" b="1" i="0" u="none" strike="noStrike" baseline="0" dirty="0" err="1">
                <a:solidFill>
                  <a:schemeClr val="bg1"/>
                </a:solidFill>
                <a:latin typeface="Nimbus Sans L"/>
              </a:rPr>
              <a:t>Generation</a:t>
            </a:r>
            <a:r>
              <a:rPr lang="es-CO" sz="1200" b="1" i="0" u="none" strike="noStrike" baseline="0" dirty="0">
                <a:solidFill>
                  <a:schemeClr val="bg1"/>
                </a:solidFill>
                <a:latin typeface="Nimbus Sans L"/>
              </a:rPr>
              <a:t>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F51988C-3EFB-8BB0-5129-C403FF489DC5}"/>
              </a:ext>
            </a:extLst>
          </p:cNvPr>
          <p:cNvSpPr/>
          <p:nvPr/>
        </p:nvSpPr>
        <p:spPr>
          <a:xfrm>
            <a:off x="3650488" y="2051001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12</a:t>
            </a:r>
          </a:p>
          <a:p>
            <a:pPr algn="ctr"/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Nimbus Roman No9 L"/>
              </a:rPr>
              <a:t>K-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Nimbus Roman No9 L"/>
              </a:rPr>
              <a:t>PKE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KeyGen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() </a:t>
            </a:r>
            <a:endParaRPr lang="es-CO" sz="600" dirty="0"/>
          </a:p>
        </p:txBody>
      </p:sp>
      <p:cxnSp>
        <p:nvCxnSpPr>
          <p:cNvPr id="21" name="Google Shape;214;p19">
            <a:extLst>
              <a:ext uri="{FF2B5EF4-FFF2-40B4-BE49-F238E27FC236}">
                <a16:creationId xmlns:a16="http://schemas.microsoft.com/office/drawing/2014/main" id="{EB4472D9-53D0-B957-F337-04C9187D4978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4545356" y="1730189"/>
            <a:ext cx="0" cy="320812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B28F104-9769-C8D8-EC0A-FF03A011E652}"/>
              </a:ext>
            </a:extLst>
          </p:cNvPr>
          <p:cNvSpPr/>
          <p:nvPr/>
        </p:nvSpPr>
        <p:spPr>
          <a:xfrm>
            <a:off x="1095265" y="3287279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6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SampleNTT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4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0D285E7-0CF9-D5F3-F209-7326068B22BB}"/>
              </a:ext>
            </a:extLst>
          </p:cNvPr>
          <p:cNvSpPr/>
          <p:nvPr/>
        </p:nvSpPr>
        <p:spPr>
          <a:xfrm>
            <a:off x="3375469" y="3292425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7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SamplePolyCBD</a:t>
            </a:r>
            <a:r>
              <a:rPr lang="el-GR" sz="1400" b="0" i="0" u="none" strike="noStrike" baseline="30000" dirty="0">
                <a:solidFill>
                  <a:srgbClr val="000000"/>
                </a:solidFill>
                <a:latin typeface="VBIWA V+ Standard Sym L"/>
              </a:rPr>
              <a:t>η</a:t>
            </a:r>
            <a:r>
              <a:rPr lang="el-GR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DB855B4-A5F2-5E68-5514-032B2F812813}"/>
              </a:ext>
            </a:extLst>
          </p:cNvPr>
          <p:cNvSpPr/>
          <p:nvPr/>
        </p:nvSpPr>
        <p:spPr>
          <a:xfrm>
            <a:off x="5612638" y="3293561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8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CMS S 12"/>
              </a:rPr>
              <a:t>NTT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 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 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390357-3452-D0D9-BF38-4EDB77CC539F}"/>
              </a:ext>
            </a:extLst>
          </p:cNvPr>
          <p:cNvSpPr/>
          <p:nvPr/>
        </p:nvSpPr>
        <p:spPr>
          <a:xfrm>
            <a:off x="7621206" y="3287279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4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ByteEncode</a:t>
            </a:r>
            <a:r>
              <a:rPr lang="es-CO" sz="1400" b="0" i="1" u="none" strike="noStrike" baseline="30000" dirty="0" err="1">
                <a:solidFill>
                  <a:srgbClr val="000000"/>
                </a:solidFill>
                <a:latin typeface="Nimbus Roman No9 L"/>
              </a:rPr>
              <a:t>d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86E9BE0-E26E-06B1-C437-4C046AFCBBDA}"/>
              </a:ext>
            </a:extLst>
          </p:cNvPr>
          <p:cNvSpPr/>
          <p:nvPr/>
        </p:nvSpPr>
        <p:spPr>
          <a:xfrm>
            <a:off x="3375468" y="4245261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3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BytesToBits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23D39D0-7EF9-754B-3F4E-230AA67B8F87}"/>
              </a:ext>
            </a:extLst>
          </p:cNvPr>
          <p:cNvSpPr/>
          <p:nvPr/>
        </p:nvSpPr>
        <p:spPr>
          <a:xfrm>
            <a:off x="7621206" y="4164682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2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BitsToBytes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35" name="Google Shape;214;p19">
            <a:extLst>
              <a:ext uri="{FF2B5EF4-FFF2-40B4-BE49-F238E27FC236}">
                <a16:creationId xmlns:a16="http://schemas.microsoft.com/office/drawing/2014/main" id="{7973C9F1-E754-A839-FB39-8FE8EFFB36E9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4270336" y="3849017"/>
            <a:ext cx="1" cy="396244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14;p19">
            <a:extLst>
              <a:ext uri="{FF2B5EF4-FFF2-40B4-BE49-F238E27FC236}">
                <a16:creationId xmlns:a16="http://schemas.microsoft.com/office/drawing/2014/main" id="{A2716335-149E-3E33-DA8E-616A61DA7A4B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516074" y="3843871"/>
            <a:ext cx="0" cy="320811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436;p25">
            <a:extLst>
              <a:ext uri="{FF2B5EF4-FFF2-40B4-BE49-F238E27FC236}">
                <a16:creationId xmlns:a16="http://schemas.microsoft.com/office/drawing/2014/main" id="{AAE12946-4AD1-9CCD-9470-F2E8F4E758D6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rot="5400000">
            <a:off x="2927902" y="1669825"/>
            <a:ext cx="679686" cy="255522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436;p25">
            <a:extLst>
              <a:ext uri="{FF2B5EF4-FFF2-40B4-BE49-F238E27FC236}">
                <a16:creationId xmlns:a16="http://schemas.microsoft.com/office/drawing/2014/main" id="{B3EE39F6-5A9A-14E4-B638-CC861BF1F190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rot="5400000">
            <a:off x="4065431" y="2812500"/>
            <a:ext cx="684832" cy="2750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436;p25">
            <a:extLst>
              <a:ext uri="{FF2B5EF4-FFF2-40B4-BE49-F238E27FC236}">
                <a16:creationId xmlns:a16="http://schemas.microsoft.com/office/drawing/2014/main" id="{A901B0C6-CE4D-A449-BADD-85B9ACF1B9BC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 rot="16200000" flipH="1">
            <a:off x="5183447" y="1969502"/>
            <a:ext cx="685968" cy="19621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436;p25">
            <a:extLst>
              <a:ext uri="{FF2B5EF4-FFF2-40B4-BE49-F238E27FC236}">
                <a16:creationId xmlns:a16="http://schemas.microsoft.com/office/drawing/2014/main" id="{48D47FAF-C523-BF81-0679-9532A4B0EDA7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rot="16200000" flipH="1">
            <a:off x="6190872" y="962077"/>
            <a:ext cx="679686" cy="397071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7368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5FF0-4CCC-D34B-3999-6043FE4F4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4CAC57-997A-1866-E530-0FF7737CB216}"/>
              </a:ext>
            </a:extLst>
          </p:cNvPr>
          <p:cNvSpPr/>
          <p:nvPr/>
        </p:nvSpPr>
        <p:spPr>
          <a:xfrm>
            <a:off x="3650488" y="1173597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16</a:t>
            </a:r>
          </a:p>
          <a:p>
            <a:pPr algn="ctr"/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Nimbus Roman No9 L"/>
              </a:rPr>
              <a:t>ML-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Nimbus Roman No9 L"/>
              </a:rPr>
              <a:t>KEM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Encaps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CMS S 12"/>
              </a:rPr>
              <a:t>ek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600" dirty="0"/>
          </a:p>
        </p:txBody>
      </p:sp>
      <p:cxnSp>
        <p:nvCxnSpPr>
          <p:cNvPr id="5" name="Google Shape;214;p19">
            <a:extLst>
              <a:ext uri="{FF2B5EF4-FFF2-40B4-BE49-F238E27FC236}">
                <a16:creationId xmlns:a16="http://schemas.microsoft.com/office/drawing/2014/main" id="{2194AB3F-FF4B-D073-00EF-CCF2974EAB5E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545356" y="863550"/>
            <a:ext cx="0" cy="31004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197;p19">
            <a:extLst>
              <a:ext uri="{FF2B5EF4-FFF2-40B4-BE49-F238E27FC236}">
                <a16:creationId xmlns:a16="http://schemas.microsoft.com/office/drawing/2014/main" id="{2A25A31D-2165-EFD0-2382-472B0BB7C944}"/>
              </a:ext>
            </a:extLst>
          </p:cNvPr>
          <p:cNvSpPr/>
          <p:nvPr/>
        </p:nvSpPr>
        <p:spPr>
          <a:xfrm>
            <a:off x="3281156" y="293550"/>
            <a:ext cx="2528400" cy="57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CO" sz="1200" b="1" i="0" u="none" strike="noStrike" baseline="0" dirty="0">
                <a:solidFill>
                  <a:schemeClr val="bg1"/>
                </a:solidFill>
                <a:latin typeface="Nimbus Sans L"/>
              </a:rPr>
              <a:t>ML-KEM </a:t>
            </a:r>
            <a:r>
              <a:rPr lang="es-CO" sz="1200" b="1" i="0" u="none" strike="noStrike" baseline="0" dirty="0" err="1">
                <a:solidFill>
                  <a:schemeClr val="bg1"/>
                </a:solidFill>
                <a:latin typeface="Nimbus Sans L"/>
              </a:rPr>
              <a:t>Encapsulation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FADFC65-B348-A446-DB8D-B4434A0B5707}"/>
              </a:ext>
            </a:extLst>
          </p:cNvPr>
          <p:cNvSpPr/>
          <p:nvPr/>
        </p:nvSpPr>
        <p:spPr>
          <a:xfrm>
            <a:off x="3650488" y="2051001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200" b="0" i="0" u="none" strike="noStrike" baseline="0" dirty="0">
                <a:solidFill>
                  <a:srgbClr val="000000"/>
                </a:solidFill>
                <a:latin typeface="Nimbus Roman No9 L"/>
              </a:rPr>
              <a:t> 13 </a:t>
            </a:r>
          </a:p>
          <a:p>
            <a:pPr algn="ctr"/>
            <a:r>
              <a:rPr lang="es-CO" sz="1200" b="0" i="0" u="none" strike="noStrike" baseline="0" dirty="0">
                <a:solidFill>
                  <a:srgbClr val="0000FF"/>
                </a:solidFill>
                <a:latin typeface="Nimbus Roman No9 L"/>
              </a:rPr>
              <a:t>K-</a:t>
            </a:r>
            <a:r>
              <a:rPr lang="es-CO" sz="1200" b="0" i="0" u="none" strike="noStrike" baseline="0" dirty="0" err="1">
                <a:solidFill>
                  <a:srgbClr val="0000FF"/>
                </a:solidFill>
                <a:latin typeface="Nimbus Roman No9 L"/>
              </a:rPr>
              <a:t>PKE</a:t>
            </a:r>
            <a:r>
              <a:rPr lang="es-CO" sz="12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200" b="0" i="0" u="none" strike="noStrike" baseline="0" dirty="0" err="1">
                <a:solidFill>
                  <a:srgbClr val="0000FF"/>
                </a:solidFill>
                <a:latin typeface="CMS S 12"/>
              </a:rPr>
              <a:t>Encrypt</a:t>
            </a:r>
            <a:r>
              <a:rPr lang="es-CO" sz="12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200" b="0" i="0" u="none" strike="noStrike" baseline="0" dirty="0" err="1">
                <a:solidFill>
                  <a:srgbClr val="000000"/>
                </a:solidFill>
                <a:latin typeface="CMS S 12"/>
              </a:rPr>
              <a:t>ek</a:t>
            </a:r>
            <a:r>
              <a:rPr lang="es-CO" sz="1200" b="0" i="0" u="none" strike="noStrike" baseline="0" dirty="0" err="1">
                <a:solidFill>
                  <a:srgbClr val="000000"/>
                </a:solidFill>
                <a:latin typeface="Nimbus Roman No9 L"/>
              </a:rPr>
              <a:t>PKE</a:t>
            </a:r>
            <a:r>
              <a:rPr lang="es-CO" sz="1200" b="0" i="0" u="none" strike="noStrike" baseline="0" dirty="0" err="1">
                <a:solidFill>
                  <a:srgbClr val="000000"/>
                </a:solidFill>
                <a:latin typeface="CMM I 10"/>
              </a:rPr>
              <a:t>,</a:t>
            </a:r>
            <a:r>
              <a:rPr lang="es-CO" sz="1200" b="0" i="1" u="none" strike="noStrike" baseline="0" dirty="0" err="1">
                <a:solidFill>
                  <a:srgbClr val="000000"/>
                </a:solidFill>
                <a:latin typeface="Nimbus Roman No9 L"/>
              </a:rPr>
              <a:t>m</a:t>
            </a:r>
            <a:r>
              <a:rPr lang="es-CO" sz="1200" b="0" i="0" u="none" strike="noStrike" baseline="0" dirty="0" err="1">
                <a:solidFill>
                  <a:srgbClr val="000000"/>
                </a:solidFill>
                <a:latin typeface="CMM I 10"/>
              </a:rPr>
              <a:t>,</a:t>
            </a:r>
            <a:r>
              <a:rPr lang="es-CO" sz="1200" b="0" i="1" u="none" strike="noStrike" baseline="0" dirty="0" err="1">
                <a:solidFill>
                  <a:srgbClr val="000000"/>
                </a:solidFill>
                <a:latin typeface="Nimbus Roman No9 L"/>
              </a:rPr>
              <a:t>r</a:t>
            </a:r>
            <a:r>
              <a:rPr lang="es-CO" sz="12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300" dirty="0"/>
          </a:p>
        </p:txBody>
      </p:sp>
      <p:cxnSp>
        <p:nvCxnSpPr>
          <p:cNvPr id="21" name="Google Shape;214;p19">
            <a:extLst>
              <a:ext uri="{FF2B5EF4-FFF2-40B4-BE49-F238E27FC236}">
                <a16:creationId xmlns:a16="http://schemas.microsoft.com/office/drawing/2014/main" id="{47E20339-9C95-AF04-72E3-6FA7A276F152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4545356" y="1730189"/>
            <a:ext cx="0" cy="320812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9E636A9-8540-FEA5-4C2D-22A47CE0BEC2}"/>
              </a:ext>
            </a:extLst>
          </p:cNvPr>
          <p:cNvSpPr/>
          <p:nvPr/>
        </p:nvSpPr>
        <p:spPr>
          <a:xfrm>
            <a:off x="801247" y="3276500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5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ByteDecode</a:t>
            </a:r>
            <a:r>
              <a:rPr lang="es-CO" sz="1400" b="0" i="1" u="none" strike="noStrike" baseline="30000" dirty="0" err="1">
                <a:solidFill>
                  <a:srgbClr val="000000"/>
                </a:solidFill>
                <a:latin typeface="Nimbus Roman No9 L"/>
              </a:rPr>
              <a:t>d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2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C4C56E4-04DF-DC6D-94F0-9DF41FBF142A}"/>
              </a:ext>
            </a:extLst>
          </p:cNvPr>
          <p:cNvSpPr/>
          <p:nvPr/>
        </p:nvSpPr>
        <p:spPr>
          <a:xfrm>
            <a:off x="2856661" y="3292425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6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SampleNTT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400" dirty="0"/>
          </a:p>
        </p:txBody>
      </p:sp>
      <p:cxnSp>
        <p:nvCxnSpPr>
          <p:cNvPr id="53" name="Google Shape;436;p25">
            <a:extLst>
              <a:ext uri="{FF2B5EF4-FFF2-40B4-BE49-F238E27FC236}">
                <a16:creationId xmlns:a16="http://schemas.microsoft.com/office/drawing/2014/main" id="{D4A4083F-4B29-F978-4DE5-4F990944ABA0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rot="5400000">
            <a:off x="2786283" y="1517426"/>
            <a:ext cx="668907" cy="284924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436;p25">
            <a:extLst>
              <a:ext uri="{FF2B5EF4-FFF2-40B4-BE49-F238E27FC236}">
                <a16:creationId xmlns:a16="http://schemas.microsoft.com/office/drawing/2014/main" id="{49FB3ED9-82ED-EDD7-FFAC-479FA488C6B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rot="5400000">
            <a:off x="3806027" y="2553096"/>
            <a:ext cx="684832" cy="79382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436;p25">
            <a:extLst>
              <a:ext uri="{FF2B5EF4-FFF2-40B4-BE49-F238E27FC236}">
                <a16:creationId xmlns:a16="http://schemas.microsoft.com/office/drawing/2014/main" id="{DD4CA4D2-5AA7-BBB0-7665-6BE701A9D9E3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rot="16200000" flipH="1">
            <a:off x="4783214" y="2369735"/>
            <a:ext cx="684832" cy="116054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436;p25">
            <a:extLst>
              <a:ext uri="{FF2B5EF4-FFF2-40B4-BE49-F238E27FC236}">
                <a16:creationId xmlns:a16="http://schemas.microsoft.com/office/drawing/2014/main" id="{439E6961-FC61-B329-46C5-43853A007387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16200000" flipH="1">
            <a:off x="6759912" y="393037"/>
            <a:ext cx="668806" cy="509791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A7FB48D7-BB61-D131-B4FB-47F0E820C590}"/>
              </a:ext>
            </a:extLst>
          </p:cNvPr>
          <p:cNvSpPr/>
          <p:nvPr/>
        </p:nvSpPr>
        <p:spPr>
          <a:xfrm>
            <a:off x="801246" y="4210304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2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BitsToBytes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3" name="Google Shape;214;p19">
            <a:extLst>
              <a:ext uri="{FF2B5EF4-FFF2-40B4-BE49-F238E27FC236}">
                <a16:creationId xmlns:a16="http://schemas.microsoft.com/office/drawing/2014/main" id="{DE10F61F-1519-47BC-FEAC-6DAC4EDAD392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 flipH="1">
            <a:off x="1696114" y="3833092"/>
            <a:ext cx="1" cy="377212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9CDEFA1-DA48-B56E-E549-87D2E86CAFB3}"/>
              </a:ext>
            </a:extLst>
          </p:cNvPr>
          <p:cNvSpPr/>
          <p:nvPr/>
        </p:nvSpPr>
        <p:spPr>
          <a:xfrm>
            <a:off x="4811036" y="3292425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7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SamplePolyCBD</a:t>
            </a:r>
            <a:r>
              <a:rPr lang="el-GR" sz="1400" b="0" i="0" u="none" strike="noStrike" baseline="30000" dirty="0">
                <a:solidFill>
                  <a:srgbClr val="000000"/>
                </a:solidFill>
                <a:latin typeface="VBIWA V+ Standard Sym L"/>
              </a:rPr>
              <a:t>η</a:t>
            </a:r>
            <a:r>
              <a:rPr lang="el-GR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0F1E6BC-3075-762B-DA09-58B0B7D98756}"/>
              </a:ext>
            </a:extLst>
          </p:cNvPr>
          <p:cNvSpPr/>
          <p:nvPr/>
        </p:nvSpPr>
        <p:spPr>
          <a:xfrm>
            <a:off x="4811036" y="4210304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3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BytesToBits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22" name="Google Shape;214;p19">
            <a:extLst>
              <a:ext uri="{FF2B5EF4-FFF2-40B4-BE49-F238E27FC236}">
                <a16:creationId xmlns:a16="http://schemas.microsoft.com/office/drawing/2014/main" id="{25B4BE2C-375F-0185-116D-44AEE5CE295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05904" y="3849017"/>
            <a:ext cx="0" cy="36128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FAB6A5E-492C-BE47-751B-5405E0601A14}"/>
              </a:ext>
            </a:extLst>
          </p:cNvPr>
          <p:cNvSpPr/>
          <p:nvPr/>
        </p:nvSpPr>
        <p:spPr>
          <a:xfrm>
            <a:off x="6779721" y="3292425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8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CMS S 12"/>
              </a:rPr>
              <a:t>NTT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 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 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40" name="Google Shape;436;p25">
            <a:extLst>
              <a:ext uri="{FF2B5EF4-FFF2-40B4-BE49-F238E27FC236}">
                <a16:creationId xmlns:a16="http://schemas.microsoft.com/office/drawing/2014/main" id="{6F91EF99-6E40-3819-7CDB-9B7056F2F006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rot="16200000" flipH="1">
            <a:off x="5767556" y="1385392"/>
            <a:ext cx="684832" cy="312923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2848D8B-6357-4C29-3D5D-AC738D5330E9}"/>
              </a:ext>
            </a:extLst>
          </p:cNvPr>
          <p:cNvSpPr/>
          <p:nvPr/>
        </p:nvSpPr>
        <p:spPr>
          <a:xfrm>
            <a:off x="8748406" y="3276399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9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CMS S 12"/>
              </a:rPr>
              <a:t>NTT</a:t>
            </a:r>
            <a:r>
              <a:rPr lang="es-CO" sz="1400" b="0" i="0" u="none" strike="noStrike" baseline="30000" dirty="0">
                <a:solidFill>
                  <a:srgbClr val="0000FF"/>
                </a:solidFill>
                <a:latin typeface="CMS Y 10"/>
              </a:rPr>
              <a:t>−</a:t>
            </a:r>
            <a:r>
              <a:rPr lang="es-CO" sz="1400" b="0" i="0" u="none" strike="noStrike" baseline="30000" dirty="0">
                <a:solidFill>
                  <a:srgbClr val="0000FF"/>
                </a:solidFill>
                <a:latin typeface="Nimbus Roman No9 L"/>
              </a:rPr>
              <a:t>1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 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</a:t>
            </a:r>
            <a:r>
              <a:rPr lang="es-CO" sz="1400" b="0" i="0" u="none" strike="noStrike" baseline="30000" dirty="0">
                <a:solidFill>
                  <a:srgbClr val="000000"/>
                </a:solidFill>
                <a:latin typeface="Nimbus Roman No9 L"/>
              </a:rPr>
              <a:t>ˆ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 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15255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BF18D-9105-6421-381D-A8E3F9A69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45E6314-9640-8468-DBC7-9A480FF588F0}"/>
              </a:ext>
            </a:extLst>
          </p:cNvPr>
          <p:cNvSpPr/>
          <p:nvPr/>
        </p:nvSpPr>
        <p:spPr>
          <a:xfrm>
            <a:off x="3390900" y="1173597"/>
            <a:ext cx="2315004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600" b="0" i="0" u="none" strike="noStrike" baseline="0" dirty="0">
                <a:solidFill>
                  <a:srgbClr val="000000"/>
                </a:solidFill>
                <a:latin typeface="Nimbus Roman No9 L"/>
              </a:rPr>
              <a:t> 17 </a:t>
            </a:r>
          </a:p>
          <a:p>
            <a:pPr algn="ctr"/>
            <a:r>
              <a:rPr lang="es-CO" sz="1600" b="0" i="0" u="none" strike="noStrike" baseline="0" dirty="0">
                <a:solidFill>
                  <a:srgbClr val="0000FF"/>
                </a:solidFill>
                <a:latin typeface="Nimbus Roman No9 L"/>
              </a:rPr>
              <a:t>ML </a:t>
            </a:r>
            <a:r>
              <a:rPr lang="es-CO" sz="1600" b="0" i="0" u="none" strike="noStrike" baseline="0" dirty="0" err="1">
                <a:solidFill>
                  <a:srgbClr val="0000FF"/>
                </a:solidFill>
                <a:latin typeface="Nimbus Roman No9 L"/>
              </a:rPr>
              <a:t>KEM</a:t>
            </a:r>
            <a:r>
              <a:rPr lang="es-CO" sz="16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600" b="0" i="0" u="none" strike="noStrike" baseline="0" dirty="0" err="1">
                <a:solidFill>
                  <a:srgbClr val="0000FF"/>
                </a:solidFill>
                <a:latin typeface="CMS S 12"/>
              </a:rPr>
              <a:t>Decaps</a:t>
            </a:r>
            <a:r>
              <a:rPr lang="es-CO" sz="16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600" b="0" i="1" u="none" strike="noStrike" baseline="0" dirty="0" err="1">
                <a:solidFill>
                  <a:srgbClr val="000000"/>
                </a:solidFill>
                <a:latin typeface="Nimbus Roman No9 L"/>
              </a:rPr>
              <a:t>c</a:t>
            </a:r>
            <a:r>
              <a:rPr lang="es-CO" sz="1600" b="0" i="0" u="none" strike="noStrike" baseline="0" dirty="0" err="1">
                <a:solidFill>
                  <a:srgbClr val="000000"/>
                </a:solidFill>
                <a:latin typeface="CMM I 10"/>
              </a:rPr>
              <a:t>,</a:t>
            </a:r>
            <a:r>
              <a:rPr lang="es-CO" sz="1600" b="0" i="0" u="none" strike="noStrike" baseline="0" dirty="0" err="1">
                <a:solidFill>
                  <a:srgbClr val="000000"/>
                </a:solidFill>
                <a:latin typeface="CMS S 12"/>
              </a:rPr>
              <a:t>dk</a:t>
            </a:r>
            <a:r>
              <a:rPr lang="es-CO" sz="16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r>
              <a:rPr lang="es-CO" sz="12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500" dirty="0"/>
          </a:p>
        </p:txBody>
      </p:sp>
      <p:cxnSp>
        <p:nvCxnSpPr>
          <p:cNvPr id="5" name="Google Shape;214;p19">
            <a:extLst>
              <a:ext uri="{FF2B5EF4-FFF2-40B4-BE49-F238E27FC236}">
                <a16:creationId xmlns:a16="http://schemas.microsoft.com/office/drawing/2014/main" id="{F9042579-97A4-6E54-CEC4-F020F06771DF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545356" y="863550"/>
            <a:ext cx="3046" cy="31004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Google Shape;197;p19">
            <a:extLst>
              <a:ext uri="{FF2B5EF4-FFF2-40B4-BE49-F238E27FC236}">
                <a16:creationId xmlns:a16="http://schemas.microsoft.com/office/drawing/2014/main" id="{BF5C3FA5-7B85-57B2-F787-128C0A43A5A1}"/>
              </a:ext>
            </a:extLst>
          </p:cNvPr>
          <p:cNvSpPr/>
          <p:nvPr/>
        </p:nvSpPr>
        <p:spPr>
          <a:xfrm>
            <a:off x="3281156" y="293550"/>
            <a:ext cx="2528400" cy="57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CO" sz="1200" b="1" i="0" u="none" strike="noStrike" baseline="0" dirty="0">
                <a:solidFill>
                  <a:schemeClr val="bg1"/>
                </a:solidFill>
                <a:latin typeface="Nimbus Sans L"/>
              </a:rPr>
              <a:t>ML-KEM </a:t>
            </a:r>
            <a:r>
              <a:rPr lang="es-CO" sz="1200" b="1" i="0" u="none" strike="noStrike" baseline="0" dirty="0" err="1">
                <a:solidFill>
                  <a:schemeClr val="bg1"/>
                </a:solidFill>
                <a:latin typeface="Nimbus Sans L"/>
              </a:rPr>
              <a:t>Decapsulation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17D7F2A-E25A-26E5-226E-32F5F2242EC8}"/>
              </a:ext>
            </a:extLst>
          </p:cNvPr>
          <p:cNvSpPr/>
          <p:nvPr/>
        </p:nvSpPr>
        <p:spPr>
          <a:xfrm>
            <a:off x="3332982" y="2059237"/>
            <a:ext cx="2424748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14 </a:t>
            </a:r>
          </a:p>
          <a:p>
            <a:pPr algn="ctr"/>
            <a:r>
              <a:rPr lang="es-CO" sz="1400" b="0" i="0" u="none" strike="noStrike" baseline="0" dirty="0">
                <a:solidFill>
                  <a:srgbClr val="0000FF"/>
                </a:solidFill>
                <a:latin typeface="Nimbus Roman No9 L"/>
              </a:rPr>
              <a:t>K-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Nimbus Roman No9 L"/>
              </a:rPr>
              <a:t>PKE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Decrypt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CMS S 12"/>
              </a:rPr>
              <a:t>dk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PKE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CMM I 10"/>
              </a:rPr>
              <a:t>,</a:t>
            </a:r>
            <a:r>
              <a:rPr lang="es-CO" sz="1400" b="0" i="1" u="none" strike="noStrike" baseline="0" dirty="0" err="1">
                <a:solidFill>
                  <a:srgbClr val="000000"/>
                </a:solidFill>
                <a:latin typeface="Nimbus Roman No9 L"/>
              </a:rPr>
              <a:t>c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21" name="Google Shape;214;p19">
            <a:extLst>
              <a:ext uri="{FF2B5EF4-FFF2-40B4-BE49-F238E27FC236}">
                <a16:creationId xmlns:a16="http://schemas.microsoft.com/office/drawing/2014/main" id="{018F20CA-78E8-064C-5851-83977F591E48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4545356" y="1730189"/>
            <a:ext cx="3046" cy="32904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A113D6C-4ABD-56AF-2E04-7A8691C2842A}"/>
              </a:ext>
            </a:extLst>
          </p:cNvPr>
          <p:cNvSpPr/>
          <p:nvPr/>
        </p:nvSpPr>
        <p:spPr>
          <a:xfrm>
            <a:off x="1543247" y="3429000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5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ByteDecode</a:t>
            </a:r>
            <a:r>
              <a:rPr lang="es-CO" sz="1400" b="0" i="1" u="none" strike="noStrike" baseline="30000" dirty="0" err="1">
                <a:solidFill>
                  <a:srgbClr val="000000"/>
                </a:solidFill>
                <a:latin typeface="Nimbus Roman No9 L"/>
              </a:rPr>
              <a:t>d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200" dirty="0"/>
          </a:p>
        </p:txBody>
      </p:sp>
      <p:cxnSp>
        <p:nvCxnSpPr>
          <p:cNvPr id="53" name="Google Shape;436;p25">
            <a:extLst>
              <a:ext uri="{FF2B5EF4-FFF2-40B4-BE49-F238E27FC236}">
                <a16:creationId xmlns:a16="http://schemas.microsoft.com/office/drawing/2014/main" id="{43C18091-0547-F4C8-B934-6B4BA13A44BB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rot="5400000">
            <a:off x="3085151" y="1968794"/>
            <a:ext cx="813171" cy="210724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436;p25">
            <a:extLst>
              <a:ext uri="{FF2B5EF4-FFF2-40B4-BE49-F238E27FC236}">
                <a16:creationId xmlns:a16="http://schemas.microsoft.com/office/drawing/2014/main" id="{50166FC8-EB1F-E1E3-59E3-0E48892EB3E1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16200000" flipH="1">
            <a:off x="5184812" y="1976373"/>
            <a:ext cx="813171" cy="209208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0F1DA92-4734-368E-06B9-0A00BFA56DD5}"/>
              </a:ext>
            </a:extLst>
          </p:cNvPr>
          <p:cNvSpPr/>
          <p:nvPr/>
        </p:nvSpPr>
        <p:spPr>
          <a:xfrm>
            <a:off x="1543247" y="4364552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2 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BitsToBytes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b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3" name="Google Shape;214;p19">
            <a:extLst>
              <a:ext uri="{FF2B5EF4-FFF2-40B4-BE49-F238E27FC236}">
                <a16:creationId xmlns:a16="http://schemas.microsoft.com/office/drawing/2014/main" id="{1DA021EA-4A26-96BE-AB96-12EED49A2E56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>
            <a:off x="2438115" y="3985592"/>
            <a:ext cx="0" cy="37896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D789E38-E3BD-0C2C-F277-322F333E261B}"/>
              </a:ext>
            </a:extLst>
          </p:cNvPr>
          <p:cNvSpPr/>
          <p:nvPr/>
        </p:nvSpPr>
        <p:spPr>
          <a:xfrm>
            <a:off x="3650488" y="3429000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8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CMS S 12"/>
              </a:rPr>
              <a:t>NTT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 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 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40" name="Google Shape;436;p25">
            <a:extLst>
              <a:ext uri="{FF2B5EF4-FFF2-40B4-BE49-F238E27FC236}">
                <a16:creationId xmlns:a16="http://schemas.microsoft.com/office/drawing/2014/main" id="{AD347AAD-90D6-34E4-80F9-5B8F08D8A941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rot="5400000">
            <a:off x="4138771" y="3022414"/>
            <a:ext cx="813171" cy="12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6CF7C20-56B7-2C9B-EAB7-7091FF2348FA}"/>
              </a:ext>
            </a:extLst>
          </p:cNvPr>
          <p:cNvSpPr/>
          <p:nvPr/>
        </p:nvSpPr>
        <p:spPr>
          <a:xfrm>
            <a:off x="5742570" y="3429000"/>
            <a:ext cx="1789735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9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CMS S 12"/>
              </a:rPr>
              <a:t>NTT</a:t>
            </a:r>
            <a:r>
              <a:rPr lang="es-CO" sz="1400" b="0" i="0" u="none" strike="noStrike" baseline="30000" dirty="0">
                <a:solidFill>
                  <a:srgbClr val="0000FF"/>
                </a:solidFill>
                <a:latin typeface="CMS Y 10"/>
              </a:rPr>
              <a:t>−</a:t>
            </a:r>
            <a:r>
              <a:rPr lang="es-CO" sz="1400" b="0" i="0" u="none" strike="noStrike" baseline="30000" dirty="0">
                <a:solidFill>
                  <a:srgbClr val="0000FF"/>
                </a:solidFill>
                <a:latin typeface="Nimbus Roman No9 L"/>
              </a:rPr>
              <a:t>1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 </a:t>
            </a:r>
            <a:r>
              <a:rPr lang="es-CO" sz="1400" b="0" i="1" u="none" strike="noStrike" baseline="0" dirty="0">
                <a:solidFill>
                  <a:srgbClr val="000000"/>
                </a:solidFill>
                <a:latin typeface="Nimbus Roman No9 L"/>
              </a:rPr>
              <a:t>f</a:t>
            </a:r>
            <a:r>
              <a:rPr lang="es-CO" sz="1400" b="0" i="0" u="none" strike="noStrike" baseline="30000" dirty="0">
                <a:solidFill>
                  <a:srgbClr val="000000"/>
                </a:solidFill>
                <a:latin typeface="Nimbus Roman No9 L"/>
              </a:rPr>
              <a:t>ˆ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 </a:t>
            </a:r>
            <a:endParaRPr lang="es-CO" sz="14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FC08AD4-45D6-E96E-82B3-9F8A45123493}"/>
              </a:ext>
            </a:extLst>
          </p:cNvPr>
          <p:cNvSpPr/>
          <p:nvPr/>
        </p:nvSpPr>
        <p:spPr>
          <a:xfrm>
            <a:off x="6234184" y="2096250"/>
            <a:ext cx="2424748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Algorithm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13</a:t>
            </a:r>
          </a:p>
          <a:p>
            <a:pPr algn="ctr"/>
            <a:r>
              <a:rPr lang="es-CO" sz="1400" b="0" i="0" u="none" strike="noStrike" baseline="0" dirty="0">
                <a:solidFill>
                  <a:srgbClr val="000000"/>
                </a:solidFill>
                <a:latin typeface="Nimbus Roman No9 L"/>
              </a:rPr>
              <a:t> </a:t>
            </a:r>
            <a:r>
              <a:rPr lang="es-CO" sz="1400" b="0" i="0" u="none" strike="noStrike" baseline="0" dirty="0">
                <a:solidFill>
                  <a:srgbClr val="0000FF"/>
                </a:solidFill>
                <a:latin typeface="Nimbus Roman No9 L"/>
              </a:rPr>
              <a:t>K-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Nimbus Roman No9 L"/>
              </a:rPr>
              <a:t>PKE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M I 10"/>
              </a:rPr>
              <a:t>.</a:t>
            </a:r>
            <a:r>
              <a:rPr lang="es-CO" sz="1400" b="0" i="0" u="none" strike="noStrike" baseline="0" dirty="0" err="1">
                <a:solidFill>
                  <a:srgbClr val="0000FF"/>
                </a:solidFill>
                <a:latin typeface="CMS S 12"/>
              </a:rPr>
              <a:t>Encrypt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(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CMS S 12"/>
              </a:rPr>
              <a:t>ek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Nimbus Roman No9 L"/>
              </a:rPr>
              <a:t>PKE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CMM I 10"/>
              </a:rPr>
              <a:t>,</a:t>
            </a:r>
            <a:r>
              <a:rPr lang="es-CO" sz="1400" b="0" i="1" u="none" strike="noStrike" baseline="0" dirty="0" err="1">
                <a:solidFill>
                  <a:srgbClr val="000000"/>
                </a:solidFill>
                <a:latin typeface="Nimbus Roman No9 L"/>
              </a:rPr>
              <a:t>m</a:t>
            </a:r>
            <a:r>
              <a:rPr lang="es-CO" sz="1400" b="0" i="0" u="none" strike="noStrike" baseline="0" dirty="0" err="1">
                <a:solidFill>
                  <a:srgbClr val="000000"/>
                </a:solidFill>
                <a:latin typeface="CMM I 10"/>
              </a:rPr>
              <a:t>,</a:t>
            </a:r>
            <a:r>
              <a:rPr lang="es-CO" sz="1400" b="0" i="1" u="none" strike="noStrike" baseline="0" dirty="0" err="1">
                <a:solidFill>
                  <a:srgbClr val="000000"/>
                </a:solidFill>
                <a:latin typeface="Nimbus Roman No9 L"/>
              </a:rPr>
              <a:t>r</a:t>
            </a:r>
            <a:r>
              <a:rPr lang="es-CO" sz="1400" b="0" i="0" u="none" strike="noStrike" baseline="0" dirty="0">
                <a:solidFill>
                  <a:srgbClr val="000000"/>
                </a:solidFill>
                <a:latin typeface="CM R 10"/>
              </a:rPr>
              <a:t>) </a:t>
            </a:r>
            <a:endParaRPr lang="es-CO" sz="100" dirty="0"/>
          </a:p>
        </p:txBody>
      </p:sp>
      <p:cxnSp>
        <p:nvCxnSpPr>
          <p:cNvPr id="38" name="Google Shape;436;p25">
            <a:extLst>
              <a:ext uri="{FF2B5EF4-FFF2-40B4-BE49-F238E27FC236}">
                <a16:creationId xmlns:a16="http://schemas.microsoft.com/office/drawing/2014/main" id="{02E4744B-6931-C47D-1F37-FD9CD92BD7C9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rot="16200000" flipH="1">
            <a:off x="5814450" y="464141"/>
            <a:ext cx="366061" cy="28981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94647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187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4" baseType="lpstr">
      <vt:lpstr>Aptos</vt:lpstr>
      <vt:lpstr>Aptos Display</vt:lpstr>
      <vt:lpstr>Arial</vt:lpstr>
      <vt:lpstr>CM R 10</vt:lpstr>
      <vt:lpstr>CMM I 10</vt:lpstr>
      <vt:lpstr>CMS S 12</vt:lpstr>
      <vt:lpstr>CMS Y 10</vt:lpstr>
      <vt:lpstr>Nimbus Roman No9 L</vt:lpstr>
      <vt:lpstr>Nimbus Sans L</vt:lpstr>
      <vt:lpstr>VBIWA V+ Standard Sym 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HOYOS MESA</dc:creator>
  <cp:lastModifiedBy>MATEO HOYOS MESA</cp:lastModifiedBy>
  <cp:revision>4</cp:revision>
  <dcterms:created xsi:type="dcterms:W3CDTF">2024-03-02T19:01:29Z</dcterms:created>
  <dcterms:modified xsi:type="dcterms:W3CDTF">2024-03-02T20:13:49Z</dcterms:modified>
</cp:coreProperties>
</file>