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C8692-C90C-A3D7-57A7-159FB8F34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F85184-39F4-D167-9FC9-B8D277DA5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72083-F7C1-69F9-B27C-A6A165EC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B19B-3357-4D35-AC8C-5DD24EC0E8D7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54C669-512F-3686-672B-2F45CD24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369E4E-49C6-7813-C7AE-29EF500B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A7D-E861-4D6F-9CD2-4110E6E00E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399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3B299-E11B-FD1F-BF85-6C7881E6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A1FD49-A14C-072C-6128-8CFB2F29C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DC73B4-8F11-209F-DDA9-6C16CF73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B19B-3357-4D35-AC8C-5DD24EC0E8D7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C66B3B-B512-7457-C7D5-E8EE6DBC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632A32-3692-581E-91D6-EFA482F6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A7D-E861-4D6F-9CD2-4110E6E00E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721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A199DD-8E92-032F-A1BD-FC427C5CD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935EEB-3313-8121-9B15-AE71E0863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D5590D-53A4-0613-E101-87489470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B19B-3357-4D35-AC8C-5DD24EC0E8D7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4E95BF-5D7C-2EBF-7E83-14C6798B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310368-1F28-652B-3580-13508F3C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A7D-E861-4D6F-9CD2-4110E6E00E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116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4E549-6074-D668-97DE-81ECC09F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F2C6D-E8FB-B835-FEF7-6A820D91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19D2B1-AF14-84A0-2580-B2CD7236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B19B-3357-4D35-AC8C-5DD24EC0E8D7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18E337-2974-2BCC-92C6-212DD493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E5322A-491C-9248-BFCB-6FC4BAFB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A7D-E861-4D6F-9CD2-4110E6E00E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773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7EF1D-4B86-EE82-99B9-48A055CB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138BA3-B73E-D27D-91DB-14DFE21DE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B0D31D-7D87-9F7E-3EEC-778F9F2B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B19B-3357-4D35-AC8C-5DD24EC0E8D7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862759-C528-9744-FD5F-8C3658CE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8905A2-300A-734B-6A25-C1409AFF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A7D-E861-4D6F-9CD2-4110E6E00E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5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BC7F6-A8FC-4617-1E23-502907C5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79A70D-B109-C0A8-91ED-7E708D859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43EEC-5D39-DFBF-F82B-1BFD77583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12AF32-6332-F554-475D-F57B5A03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B19B-3357-4D35-AC8C-5DD24EC0E8D7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D74555-9B23-DDE5-5A40-FE0EFE28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58B829-CAAE-136D-2497-B85B82BA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A7D-E861-4D6F-9CD2-4110E6E00E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300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C902F-DCB1-0F5A-8D8E-467DF5AA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9DEE1C-FC2A-8F3B-E627-1D315686A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EE97AB-7B39-2453-BDF3-F6BFBB6EC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4FF63B-D94F-0420-D4F8-D82BCFF57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475E2A-1FCE-D127-5B76-C3AB83C4E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212504-1527-9033-9456-0A75F54F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B19B-3357-4D35-AC8C-5DD24EC0E8D7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CCC9BF5-B93F-E198-A496-0D0BE58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D02831B-ACCD-E226-DC53-39718C4C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A7D-E861-4D6F-9CD2-4110E6E00E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012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BD8F0-92A2-F035-9C4E-1F6CC7C3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660FAA-AA09-DE6E-6BBF-5DF9982B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B19B-3357-4D35-AC8C-5DD24EC0E8D7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4A352A-613C-72A0-F55A-FFD8AC13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71C971-B6E1-D767-9CDC-3D20DEF4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A7D-E861-4D6F-9CD2-4110E6E00E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884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F759A0-3D89-9678-1F52-B9BAC9B8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B19B-3357-4D35-AC8C-5DD24EC0E8D7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30614D-FC6E-AAA6-6F58-52681EF0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B83D08-1C1B-1815-6E4E-4DE032B9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A7D-E861-4D6F-9CD2-4110E6E00E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27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E5123-1BA5-437C-675F-A8782DEC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EF1449-375C-5F46-CF7A-9717CB662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F0A248-BB78-8AC2-DB33-BFFD0E46C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CD2927-4A9C-668B-3CD7-79163268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B19B-3357-4D35-AC8C-5DD24EC0E8D7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A9EB61-367F-C927-2488-53729E1F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843ACE-5E57-75BE-087D-2E9C4C42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A7D-E861-4D6F-9CD2-4110E6E00E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396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25FE4-F68D-AEB9-0FBC-98E96A7CF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30FEED3-0152-D2C7-9649-4694B0422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F28F19-2D55-4B75-53F9-445AF5255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B76C9D-30DA-7A8F-2921-BFC4C5EA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B19B-3357-4D35-AC8C-5DD24EC0E8D7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31DACC-CCC4-78AF-CF24-EFC83986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BE4F5F-E714-BDF6-FDC9-BC3B4F90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A7D-E861-4D6F-9CD2-4110E6E00E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456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C4B893-CE1E-F5C1-7F9B-4E3F4482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79000A-81EC-2BF8-0CA6-28E219010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B95B28-0558-50B1-F9C0-81A7FDF50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93B19B-3357-4D35-AC8C-5DD24EC0E8D7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A38DDD-569E-DEF5-BA97-E9F9E045F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49C0B1-B029-4A37-1F87-250C4A9CC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C3DA7D-E861-4D6F-9CD2-4110E6E00E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104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7BC7DA8-835F-E20B-B129-9E655D3D4E71}"/>
              </a:ext>
            </a:extLst>
          </p:cNvPr>
          <p:cNvSpPr/>
          <p:nvPr/>
        </p:nvSpPr>
        <p:spPr>
          <a:xfrm>
            <a:off x="3650488" y="1173597"/>
            <a:ext cx="1789735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15</a:t>
            </a:r>
          </a:p>
          <a:p>
            <a:pPr algn="ctr"/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</a:t>
            </a:r>
            <a:r>
              <a:rPr lang="es-CO" sz="1400" b="0" i="0" u="none" strike="noStrike" baseline="0" dirty="0">
                <a:solidFill>
                  <a:srgbClr val="0000FF"/>
                </a:solidFill>
                <a:latin typeface="Nimbus Roman No9 L"/>
              </a:rPr>
              <a:t>ML-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Nimbus Roman No9 L"/>
              </a:rPr>
              <a:t>KEM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M I 10"/>
              </a:rPr>
              <a:t>.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S S 12"/>
              </a:rPr>
              <a:t>KeyGen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() </a:t>
            </a:r>
            <a:endParaRPr lang="es-CO" sz="800" dirty="0"/>
          </a:p>
        </p:txBody>
      </p:sp>
      <p:cxnSp>
        <p:nvCxnSpPr>
          <p:cNvPr id="5" name="Google Shape;214;p19">
            <a:extLst>
              <a:ext uri="{FF2B5EF4-FFF2-40B4-BE49-F238E27FC236}">
                <a16:creationId xmlns:a16="http://schemas.microsoft.com/office/drawing/2014/main" id="{384478DD-79D8-E8EB-030B-0799B23A17E9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4545356" y="863550"/>
            <a:ext cx="0" cy="310047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" name="Google Shape;197;p19">
            <a:extLst>
              <a:ext uri="{FF2B5EF4-FFF2-40B4-BE49-F238E27FC236}">
                <a16:creationId xmlns:a16="http://schemas.microsoft.com/office/drawing/2014/main" id="{223F443B-6A04-91DE-3413-7EE68B4031C5}"/>
              </a:ext>
            </a:extLst>
          </p:cNvPr>
          <p:cNvSpPr/>
          <p:nvPr/>
        </p:nvSpPr>
        <p:spPr>
          <a:xfrm>
            <a:off x="3281156" y="293550"/>
            <a:ext cx="2528400" cy="57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CO" sz="1200" b="1" i="0" u="none" strike="noStrike" baseline="0" dirty="0">
                <a:solidFill>
                  <a:schemeClr val="bg1"/>
                </a:solidFill>
                <a:latin typeface="Nimbus Sans L"/>
              </a:rPr>
              <a:t>ML-KEM Key </a:t>
            </a:r>
            <a:r>
              <a:rPr lang="es-CO" sz="1200" b="1" i="0" u="none" strike="noStrike" baseline="0" dirty="0" err="1">
                <a:solidFill>
                  <a:schemeClr val="bg1"/>
                </a:solidFill>
                <a:latin typeface="Nimbus Sans L"/>
              </a:rPr>
              <a:t>Generation</a:t>
            </a:r>
            <a:r>
              <a:rPr lang="es-CO" sz="1200" b="1" i="0" u="none" strike="noStrike" baseline="0" dirty="0">
                <a:solidFill>
                  <a:schemeClr val="bg1"/>
                </a:solidFill>
                <a:latin typeface="Nimbus Sans L"/>
              </a:rPr>
              <a:t> 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F51988C-3EFB-8BB0-5129-C403FF489DC5}"/>
              </a:ext>
            </a:extLst>
          </p:cNvPr>
          <p:cNvSpPr/>
          <p:nvPr/>
        </p:nvSpPr>
        <p:spPr>
          <a:xfrm>
            <a:off x="3650488" y="2051001"/>
            <a:ext cx="1789735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12</a:t>
            </a:r>
          </a:p>
          <a:p>
            <a:pPr algn="ctr"/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</a:t>
            </a:r>
            <a:r>
              <a:rPr lang="es-CO" sz="1400" b="0" i="0" u="none" strike="noStrike" baseline="0" dirty="0">
                <a:solidFill>
                  <a:srgbClr val="0000FF"/>
                </a:solidFill>
                <a:latin typeface="Nimbus Roman No9 L"/>
              </a:rPr>
              <a:t>K-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Nimbus Roman No9 L"/>
              </a:rPr>
              <a:t>PKE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M I 10"/>
              </a:rPr>
              <a:t>.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S S 12"/>
              </a:rPr>
              <a:t>KeyGen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() </a:t>
            </a:r>
            <a:endParaRPr lang="es-CO" sz="600" dirty="0"/>
          </a:p>
        </p:txBody>
      </p:sp>
      <p:cxnSp>
        <p:nvCxnSpPr>
          <p:cNvPr id="21" name="Google Shape;214;p19">
            <a:extLst>
              <a:ext uri="{FF2B5EF4-FFF2-40B4-BE49-F238E27FC236}">
                <a16:creationId xmlns:a16="http://schemas.microsoft.com/office/drawing/2014/main" id="{EB4472D9-53D0-B957-F337-04C9187D4978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4545356" y="1730189"/>
            <a:ext cx="0" cy="320812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B28F104-9769-C8D8-EC0A-FF03A011E652}"/>
              </a:ext>
            </a:extLst>
          </p:cNvPr>
          <p:cNvSpPr/>
          <p:nvPr/>
        </p:nvSpPr>
        <p:spPr>
          <a:xfrm>
            <a:off x="1413317" y="3287279"/>
            <a:ext cx="1789735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6 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S S 12"/>
              </a:rPr>
              <a:t>SampleNTT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(</a:t>
            </a:r>
            <a:r>
              <a:rPr lang="es-CO" sz="1400" b="0" i="1" u="none" strike="noStrike" baseline="0" dirty="0">
                <a:solidFill>
                  <a:srgbClr val="000000"/>
                </a:solidFill>
                <a:latin typeface="Nimbus Roman No9 L"/>
              </a:rPr>
              <a:t>B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) </a:t>
            </a:r>
            <a:endParaRPr lang="es-CO" sz="40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0D285E7-0CF9-D5F3-F209-7326068B22BB}"/>
              </a:ext>
            </a:extLst>
          </p:cNvPr>
          <p:cNvSpPr/>
          <p:nvPr/>
        </p:nvSpPr>
        <p:spPr>
          <a:xfrm>
            <a:off x="3650486" y="3287279"/>
            <a:ext cx="1789735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7 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S S 12"/>
              </a:rPr>
              <a:t>SamplePolyCBD</a:t>
            </a:r>
            <a:r>
              <a:rPr lang="el-GR" sz="1400" b="0" i="0" u="none" strike="noStrike" baseline="30000" dirty="0">
                <a:solidFill>
                  <a:srgbClr val="000000"/>
                </a:solidFill>
                <a:latin typeface="VBIWA V+ Standard Sym L"/>
              </a:rPr>
              <a:t>η</a:t>
            </a:r>
            <a:r>
              <a:rPr lang="el-GR" sz="1400" b="0" i="0" u="none" strike="noStrike" baseline="0" dirty="0">
                <a:solidFill>
                  <a:srgbClr val="000000"/>
                </a:solidFill>
                <a:latin typeface="CM R 10"/>
              </a:rPr>
              <a:t>(</a:t>
            </a:r>
            <a:r>
              <a:rPr lang="es-CO" sz="1400" b="0" i="1" u="none" strike="noStrike" baseline="0" dirty="0">
                <a:solidFill>
                  <a:srgbClr val="000000"/>
                </a:solidFill>
                <a:latin typeface="Nimbus Roman No9 L"/>
              </a:rPr>
              <a:t>B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) </a:t>
            </a:r>
            <a:endParaRPr lang="es-CO" sz="2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DB855B4-A5F2-5E68-5514-032B2F812813}"/>
              </a:ext>
            </a:extLst>
          </p:cNvPr>
          <p:cNvSpPr/>
          <p:nvPr/>
        </p:nvSpPr>
        <p:spPr>
          <a:xfrm>
            <a:off x="5612638" y="3293561"/>
            <a:ext cx="1789735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8 </a:t>
            </a:r>
            <a:r>
              <a:rPr lang="es-CO" sz="1400" b="0" i="0" u="none" strike="noStrike" baseline="0" dirty="0">
                <a:solidFill>
                  <a:srgbClr val="0000FF"/>
                </a:solidFill>
                <a:latin typeface="CMS S 12"/>
              </a:rPr>
              <a:t>NTT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( </a:t>
            </a:r>
            <a:r>
              <a:rPr lang="es-CO" sz="1400" b="0" i="1" u="none" strike="noStrike" baseline="0" dirty="0">
                <a:solidFill>
                  <a:srgbClr val="000000"/>
                </a:solidFill>
                <a:latin typeface="Nimbus Roman No9 L"/>
              </a:rPr>
              <a:t>f 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) </a:t>
            </a:r>
            <a:endParaRPr lang="es-CO" sz="100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9390357-3452-D0D9-BF38-4EDB77CC539F}"/>
              </a:ext>
            </a:extLst>
          </p:cNvPr>
          <p:cNvSpPr/>
          <p:nvPr/>
        </p:nvSpPr>
        <p:spPr>
          <a:xfrm>
            <a:off x="7621206" y="3287279"/>
            <a:ext cx="1789735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4 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S S 12"/>
              </a:rPr>
              <a:t>ByteEncode</a:t>
            </a:r>
            <a:r>
              <a:rPr lang="es-CO" sz="1400" b="0" i="1" u="none" strike="noStrike" baseline="30000" dirty="0" err="1">
                <a:solidFill>
                  <a:srgbClr val="000000"/>
                </a:solidFill>
                <a:latin typeface="Nimbus Roman No9 L"/>
              </a:rPr>
              <a:t>d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(</a:t>
            </a:r>
            <a:r>
              <a:rPr lang="es-CO" sz="1400" b="0" i="1" u="none" strike="noStrike" baseline="0" dirty="0">
                <a:solidFill>
                  <a:srgbClr val="000000"/>
                </a:solidFill>
                <a:latin typeface="Nimbus Roman No9 L"/>
              </a:rPr>
              <a:t>F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) </a:t>
            </a:r>
            <a:endParaRPr lang="es-CO" sz="1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86E9BE0-E26E-06B1-C437-4C046AFCBBDA}"/>
              </a:ext>
            </a:extLst>
          </p:cNvPr>
          <p:cNvSpPr/>
          <p:nvPr/>
        </p:nvSpPr>
        <p:spPr>
          <a:xfrm>
            <a:off x="3650485" y="4164682"/>
            <a:ext cx="1789735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3 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S S 12"/>
              </a:rPr>
              <a:t>BytesToBits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(</a:t>
            </a:r>
            <a:r>
              <a:rPr lang="es-CO" sz="1400" b="0" i="1" u="none" strike="noStrike" baseline="0" dirty="0">
                <a:solidFill>
                  <a:srgbClr val="000000"/>
                </a:solidFill>
                <a:latin typeface="Nimbus Roman No9 L"/>
              </a:rPr>
              <a:t>B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) </a:t>
            </a:r>
            <a:endParaRPr lang="es-CO" sz="100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823D39D0-7EF9-754B-3F4E-230AA67B8F87}"/>
              </a:ext>
            </a:extLst>
          </p:cNvPr>
          <p:cNvSpPr/>
          <p:nvPr/>
        </p:nvSpPr>
        <p:spPr>
          <a:xfrm>
            <a:off x="7621206" y="4164682"/>
            <a:ext cx="1789735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2 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S S 12"/>
              </a:rPr>
              <a:t>BitsToBytes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(</a:t>
            </a:r>
            <a:r>
              <a:rPr lang="es-CO" sz="1400" b="0" i="1" u="none" strike="noStrike" baseline="0" dirty="0">
                <a:solidFill>
                  <a:srgbClr val="000000"/>
                </a:solidFill>
                <a:latin typeface="Nimbus Roman No9 L"/>
              </a:rPr>
              <a:t>b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) </a:t>
            </a:r>
            <a:endParaRPr lang="es-CO" sz="100" dirty="0"/>
          </a:p>
        </p:txBody>
      </p:sp>
      <p:cxnSp>
        <p:nvCxnSpPr>
          <p:cNvPr id="35" name="Google Shape;214;p19">
            <a:extLst>
              <a:ext uri="{FF2B5EF4-FFF2-40B4-BE49-F238E27FC236}">
                <a16:creationId xmlns:a16="http://schemas.microsoft.com/office/drawing/2014/main" id="{7973C9F1-E754-A839-FB39-8FE8EFFB36E9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flipH="1">
            <a:off x="4545353" y="3843871"/>
            <a:ext cx="1" cy="320811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" name="Google Shape;214;p19">
            <a:extLst>
              <a:ext uri="{FF2B5EF4-FFF2-40B4-BE49-F238E27FC236}">
                <a16:creationId xmlns:a16="http://schemas.microsoft.com/office/drawing/2014/main" id="{A2716335-149E-3E33-DA8E-616A61DA7A4B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8516074" y="3843871"/>
            <a:ext cx="0" cy="320811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" name="Google Shape;436;p25">
            <a:extLst>
              <a:ext uri="{FF2B5EF4-FFF2-40B4-BE49-F238E27FC236}">
                <a16:creationId xmlns:a16="http://schemas.microsoft.com/office/drawing/2014/main" id="{AAE12946-4AD1-9CCD-9470-F2E8F4E758D6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 rot="5400000">
            <a:off x="3086928" y="1828851"/>
            <a:ext cx="679686" cy="223717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6" name="Google Shape;436;p25">
            <a:extLst>
              <a:ext uri="{FF2B5EF4-FFF2-40B4-BE49-F238E27FC236}">
                <a16:creationId xmlns:a16="http://schemas.microsoft.com/office/drawing/2014/main" id="{B3EE39F6-5A9A-14E4-B638-CC861BF1F190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 rot="5400000">
            <a:off x="4205512" y="2947435"/>
            <a:ext cx="679686" cy="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" name="Google Shape;436;p25">
            <a:extLst>
              <a:ext uri="{FF2B5EF4-FFF2-40B4-BE49-F238E27FC236}">
                <a16:creationId xmlns:a16="http://schemas.microsoft.com/office/drawing/2014/main" id="{A901B0C6-CE4D-A449-BADD-85B9ACF1B9BC}"/>
              </a:ext>
            </a:extLst>
          </p:cNvPr>
          <p:cNvCxnSpPr>
            <a:cxnSpLocks/>
            <a:stCxn id="20" idx="2"/>
            <a:endCxn id="31" idx="0"/>
          </p:cNvCxnSpPr>
          <p:nvPr/>
        </p:nvCxnSpPr>
        <p:spPr>
          <a:xfrm rot="16200000" flipH="1">
            <a:off x="5183447" y="1969502"/>
            <a:ext cx="685968" cy="196215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" name="Google Shape;436;p25">
            <a:extLst>
              <a:ext uri="{FF2B5EF4-FFF2-40B4-BE49-F238E27FC236}">
                <a16:creationId xmlns:a16="http://schemas.microsoft.com/office/drawing/2014/main" id="{48D47FAF-C523-BF81-0679-9532A4B0EDA7}"/>
              </a:ext>
            </a:extLst>
          </p:cNvPr>
          <p:cNvCxnSpPr>
            <a:cxnSpLocks/>
            <a:stCxn id="20" idx="2"/>
            <a:endCxn id="32" idx="0"/>
          </p:cNvCxnSpPr>
          <p:nvPr/>
        </p:nvCxnSpPr>
        <p:spPr>
          <a:xfrm rot="16200000" flipH="1">
            <a:off x="6190872" y="962077"/>
            <a:ext cx="679686" cy="397071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073687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54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1" baseType="lpstr">
      <vt:lpstr>Aptos</vt:lpstr>
      <vt:lpstr>Aptos Display</vt:lpstr>
      <vt:lpstr>Arial</vt:lpstr>
      <vt:lpstr>CM R 10</vt:lpstr>
      <vt:lpstr>CMM I 10</vt:lpstr>
      <vt:lpstr>CMS S 12</vt:lpstr>
      <vt:lpstr>Nimbus Roman No9 L</vt:lpstr>
      <vt:lpstr>Nimbus Sans L</vt:lpstr>
      <vt:lpstr>VBIWA V+ Standard Sym 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MATEO HOYOS MESA</dc:creator>
  <cp:lastModifiedBy>MATEO HOYOS MESA</cp:lastModifiedBy>
  <cp:revision>1</cp:revision>
  <dcterms:created xsi:type="dcterms:W3CDTF">2024-03-02T19:01:29Z</dcterms:created>
  <dcterms:modified xsi:type="dcterms:W3CDTF">2024-03-02T19:29:55Z</dcterms:modified>
</cp:coreProperties>
</file>