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4" roundtripDataSignature="AMtx7mjRh0bP+0MHqG5r/dTXwS/yJOun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 name="Google Shape;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55a27d1f2_2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55a27d1f2_2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55a27d1f2_2_6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e55a27d1f2_2_6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55a27d1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55a27d1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55a27d1f2_2_6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e55a27d1f2_2_6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55a27d1f2_2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55a27d1f2_2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AR"/>
              <a:t>Espacio para Preguntas</a:t>
            </a:r>
            <a:endParaRPr/>
          </a:p>
        </p:txBody>
      </p:sp>
      <p:sp>
        <p:nvSpPr>
          <p:cNvPr id="325" name="Google Shape;32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AR"/>
              <a:t>Espacio para Preguntas</a:t>
            </a:r>
            <a:endParaRPr/>
          </a:p>
        </p:txBody>
      </p:sp>
      <p:sp>
        <p:nvSpPr>
          <p:cNvPr id="332" name="Google Shape;33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55a27d1f2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55a27d1f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55a27d1f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55a27d1f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cxnSp>
        <p:nvCxnSpPr>
          <p:cNvPr id="10" name="Google Shape;10;p34"/>
          <p:cNvCxnSpPr/>
          <p:nvPr/>
        </p:nvCxnSpPr>
        <p:spPr>
          <a:xfrm>
            <a:off x="8365227" y="3453033"/>
            <a:ext cx="424800" cy="0"/>
          </a:xfrm>
          <a:prstGeom prst="straightConnector1">
            <a:avLst/>
          </a:prstGeom>
          <a:noFill/>
          <a:ln cap="flat" cmpd="sng" w="38100">
            <a:solidFill>
              <a:srgbClr val="FFFFFF"/>
            </a:solidFill>
            <a:prstDash val="solid"/>
            <a:round/>
            <a:headEnd len="sm" w="sm" type="none"/>
            <a:tailEnd len="sm" w="sm" type="none"/>
          </a:ln>
        </p:spPr>
      </p:cxnSp>
      <p:sp>
        <p:nvSpPr>
          <p:cNvPr id="11" name="Google Shape;11;p34"/>
          <p:cNvSpPr txBox="1"/>
          <p:nvPr>
            <p:ph type="ctrTitle"/>
          </p:nvPr>
        </p:nvSpPr>
        <p:spPr>
          <a:xfrm>
            <a:off x="3237752" y="1824494"/>
            <a:ext cx="5783400" cy="1457400"/>
          </a:xfrm>
          <a:prstGeom prst="rect">
            <a:avLst/>
          </a:prstGeom>
          <a:noFill/>
          <a:ln>
            <a:noFill/>
          </a:ln>
        </p:spPr>
        <p:txBody>
          <a:bodyPr anchorCtr="0" anchor="b" bIns="91425" lIns="91425" spcFirstLastPara="1" rIns="91425" wrap="square" tIns="91425">
            <a:normAutofit/>
          </a:bodyPr>
          <a:lstStyle>
            <a:lvl1pPr lvl="0" algn="r">
              <a:lnSpc>
                <a:spcPct val="100000"/>
              </a:lnSpc>
              <a:spcBef>
                <a:spcPts val="0"/>
              </a:spcBef>
              <a:spcAft>
                <a:spcPts val="0"/>
              </a:spcAft>
              <a:buSzPts val="4400"/>
              <a:buNone/>
              <a:defRPr sz="4400"/>
            </a:lvl1pPr>
            <a:lvl2pPr lvl="1" algn="r">
              <a:lnSpc>
                <a:spcPct val="100000"/>
              </a:lnSpc>
              <a:spcBef>
                <a:spcPts val="0"/>
              </a:spcBef>
              <a:spcAft>
                <a:spcPts val="0"/>
              </a:spcAft>
              <a:buSzPts val="4400"/>
              <a:buNone/>
              <a:defRPr sz="4400"/>
            </a:lvl2pPr>
            <a:lvl3pPr lvl="2" algn="r">
              <a:lnSpc>
                <a:spcPct val="100000"/>
              </a:lnSpc>
              <a:spcBef>
                <a:spcPts val="0"/>
              </a:spcBef>
              <a:spcAft>
                <a:spcPts val="0"/>
              </a:spcAft>
              <a:buSzPts val="4400"/>
              <a:buNone/>
              <a:defRPr sz="4400"/>
            </a:lvl3pPr>
            <a:lvl4pPr lvl="3" algn="r">
              <a:lnSpc>
                <a:spcPct val="100000"/>
              </a:lnSpc>
              <a:spcBef>
                <a:spcPts val="0"/>
              </a:spcBef>
              <a:spcAft>
                <a:spcPts val="0"/>
              </a:spcAft>
              <a:buSzPts val="4400"/>
              <a:buNone/>
              <a:defRPr sz="4400"/>
            </a:lvl4pPr>
            <a:lvl5pPr lvl="4" algn="r">
              <a:lnSpc>
                <a:spcPct val="100000"/>
              </a:lnSpc>
              <a:spcBef>
                <a:spcPts val="0"/>
              </a:spcBef>
              <a:spcAft>
                <a:spcPts val="0"/>
              </a:spcAft>
              <a:buSzPts val="4400"/>
              <a:buNone/>
              <a:defRPr sz="4400"/>
            </a:lvl5pPr>
            <a:lvl6pPr lvl="5" algn="r">
              <a:lnSpc>
                <a:spcPct val="100000"/>
              </a:lnSpc>
              <a:spcBef>
                <a:spcPts val="0"/>
              </a:spcBef>
              <a:spcAft>
                <a:spcPts val="0"/>
              </a:spcAft>
              <a:buSzPts val="4400"/>
              <a:buNone/>
              <a:defRPr sz="4400"/>
            </a:lvl6pPr>
            <a:lvl7pPr lvl="6" algn="r">
              <a:lnSpc>
                <a:spcPct val="100000"/>
              </a:lnSpc>
              <a:spcBef>
                <a:spcPts val="0"/>
              </a:spcBef>
              <a:spcAft>
                <a:spcPts val="0"/>
              </a:spcAft>
              <a:buSzPts val="4400"/>
              <a:buNone/>
              <a:defRPr sz="4400"/>
            </a:lvl7pPr>
            <a:lvl8pPr lvl="7" algn="r">
              <a:lnSpc>
                <a:spcPct val="100000"/>
              </a:lnSpc>
              <a:spcBef>
                <a:spcPts val="0"/>
              </a:spcBef>
              <a:spcAft>
                <a:spcPts val="0"/>
              </a:spcAft>
              <a:buSzPts val="4400"/>
              <a:buNone/>
              <a:defRPr sz="4400"/>
            </a:lvl8pPr>
            <a:lvl9pPr lvl="8" algn="r">
              <a:lnSpc>
                <a:spcPct val="100000"/>
              </a:lnSpc>
              <a:spcBef>
                <a:spcPts val="0"/>
              </a:spcBef>
              <a:spcAft>
                <a:spcPts val="0"/>
              </a:spcAft>
              <a:buSzPts val="4400"/>
              <a:buNone/>
              <a:defRPr sz="4400"/>
            </a:lvl9pPr>
          </a:lstStyle>
          <a:p/>
        </p:txBody>
      </p:sp>
      <p:sp>
        <p:nvSpPr>
          <p:cNvPr id="12" name="Google Shape;12;p34"/>
          <p:cNvSpPr txBox="1"/>
          <p:nvPr>
            <p:ph idx="1" type="subTitle"/>
          </p:nvPr>
        </p:nvSpPr>
        <p:spPr>
          <a:xfrm>
            <a:off x="3237752" y="3685019"/>
            <a:ext cx="5783400" cy="9090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Clr>
                <a:srgbClr val="FFFFFF"/>
              </a:buClr>
              <a:buSzPts val="2800"/>
              <a:buFont typeface="Roboto Slab"/>
              <a:buNone/>
              <a:defRPr sz="2800">
                <a:solidFill>
                  <a:srgbClr val="FFFFFF"/>
                </a:solidFill>
                <a:latin typeface="Roboto Slab"/>
                <a:ea typeface="Roboto Slab"/>
                <a:cs typeface="Roboto Slab"/>
                <a:sym typeface="Roboto Slab"/>
              </a:defRPr>
            </a:lvl1pPr>
            <a:lvl2pPr lvl="1" algn="r">
              <a:lnSpc>
                <a:spcPct val="100000"/>
              </a:lnSpc>
              <a:spcBef>
                <a:spcPts val="0"/>
              </a:spcBef>
              <a:spcAft>
                <a:spcPts val="0"/>
              </a:spcAft>
              <a:buClr>
                <a:srgbClr val="FFFFFF"/>
              </a:buClr>
              <a:buSzPts val="2800"/>
              <a:buFont typeface="Roboto Slab"/>
              <a:buNone/>
              <a:defRPr sz="2800">
                <a:solidFill>
                  <a:srgbClr val="FFFFFF"/>
                </a:solidFill>
                <a:latin typeface="Roboto Slab"/>
                <a:ea typeface="Roboto Slab"/>
                <a:cs typeface="Roboto Slab"/>
                <a:sym typeface="Roboto Slab"/>
              </a:defRPr>
            </a:lvl2pPr>
            <a:lvl3pPr lvl="2" algn="r">
              <a:lnSpc>
                <a:spcPct val="100000"/>
              </a:lnSpc>
              <a:spcBef>
                <a:spcPts val="0"/>
              </a:spcBef>
              <a:spcAft>
                <a:spcPts val="0"/>
              </a:spcAft>
              <a:buClr>
                <a:srgbClr val="FFFFFF"/>
              </a:buClr>
              <a:buSzPts val="2800"/>
              <a:buFont typeface="Roboto Slab"/>
              <a:buNone/>
              <a:defRPr sz="2800">
                <a:solidFill>
                  <a:srgbClr val="FFFFFF"/>
                </a:solidFill>
                <a:latin typeface="Roboto Slab"/>
                <a:ea typeface="Roboto Slab"/>
                <a:cs typeface="Roboto Slab"/>
                <a:sym typeface="Roboto Slab"/>
              </a:defRPr>
            </a:lvl3pPr>
            <a:lvl4pPr lvl="3" algn="r">
              <a:lnSpc>
                <a:spcPct val="100000"/>
              </a:lnSpc>
              <a:spcBef>
                <a:spcPts val="0"/>
              </a:spcBef>
              <a:spcAft>
                <a:spcPts val="0"/>
              </a:spcAft>
              <a:buClr>
                <a:srgbClr val="FFFFFF"/>
              </a:buClr>
              <a:buSzPts val="2800"/>
              <a:buFont typeface="Roboto Slab"/>
              <a:buNone/>
              <a:defRPr sz="2800">
                <a:solidFill>
                  <a:srgbClr val="FFFFFF"/>
                </a:solidFill>
                <a:latin typeface="Roboto Slab"/>
                <a:ea typeface="Roboto Slab"/>
                <a:cs typeface="Roboto Slab"/>
                <a:sym typeface="Roboto Slab"/>
              </a:defRPr>
            </a:lvl4pPr>
            <a:lvl5pPr lvl="4" algn="r">
              <a:lnSpc>
                <a:spcPct val="100000"/>
              </a:lnSpc>
              <a:spcBef>
                <a:spcPts val="0"/>
              </a:spcBef>
              <a:spcAft>
                <a:spcPts val="0"/>
              </a:spcAft>
              <a:buClr>
                <a:srgbClr val="FFFFFF"/>
              </a:buClr>
              <a:buSzPts val="2800"/>
              <a:buFont typeface="Roboto Slab"/>
              <a:buNone/>
              <a:defRPr sz="2800">
                <a:solidFill>
                  <a:srgbClr val="FFFFFF"/>
                </a:solidFill>
                <a:latin typeface="Roboto Slab"/>
                <a:ea typeface="Roboto Slab"/>
                <a:cs typeface="Roboto Slab"/>
                <a:sym typeface="Roboto Slab"/>
              </a:defRPr>
            </a:lvl5pPr>
            <a:lvl6pPr lvl="5" algn="r">
              <a:lnSpc>
                <a:spcPct val="100000"/>
              </a:lnSpc>
              <a:spcBef>
                <a:spcPts val="0"/>
              </a:spcBef>
              <a:spcAft>
                <a:spcPts val="0"/>
              </a:spcAft>
              <a:buClr>
                <a:srgbClr val="FFFFFF"/>
              </a:buClr>
              <a:buSzPts val="2800"/>
              <a:buFont typeface="Roboto Slab"/>
              <a:buNone/>
              <a:defRPr sz="2800">
                <a:solidFill>
                  <a:srgbClr val="FFFFFF"/>
                </a:solidFill>
                <a:latin typeface="Roboto Slab"/>
                <a:ea typeface="Roboto Slab"/>
                <a:cs typeface="Roboto Slab"/>
                <a:sym typeface="Roboto Slab"/>
              </a:defRPr>
            </a:lvl6pPr>
            <a:lvl7pPr lvl="6" algn="r">
              <a:lnSpc>
                <a:spcPct val="100000"/>
              </a:lnSpc>
              <a:spcBef>
                <a:spcPts val="0"/>
              </a:spcBef>
              <a:spcAft>
                <a:spcPts val="0"/>
              </a:spcAft>
              <a:buClr>
                <a:srgbClr val="FFFFFF"/>
              </a:buClr>
              <a:buSzPts val="2800"/>
              <a:buFont typeface="Roboto Slab"/>
              <a:buNone/>
              <a:defRPr sz="2800">
                <a:solidFill>
                  <a:srgbClr val="FFFFFF"/>
                </a:solidFill>
                <a:latin typeface="Roboto Slab"/>
                <a:ea typeface="Roboto Slab"/>
                <a:cs typeface="Roboto Slab"/>
                <a:sym typeface="Roboto Slab"/>
              </a:defRPr>
            </a:lvl7pPr>
            <a:lvl8pPr lvl="7" algn="r">
              <a:lnSpc>
                <a:spcPct val="100000"/>
              </a:lnSpc>
              <a:spcBef>
                <a:spcPts val="0"/>
              </a:spcBef>
              <a:spcAft>
                <a:spcPts val="0"/>
              </a:spcAft>
              <a:buClr>
                <a:srgbClr val="FFFFFF"/>
              </a:buClr>
              <a:buSzPts val="2800"/>
              <a:buFont typeface="Roboto Slab"/>
              <a:buNone/>
              <a:defRPr sz="2800">
                <a:solidFill>
                  <a:srgbClr val="FFFFFF"/>
                </a:solidFill>
                <a:latin typeface="Roboto Slab"/>
                <a:ea typeface="Roboto Slab"/>
                <a:cs typeface="Roboto Slab"/>
                <a:sym typeface="Roboto Slab"/>
              </a:defRPr>
            </a:lvl8pPr>
            <a:lvl9pPr lvl="8" algn="r">
              <a:lnSpc>
                <a:spcPct val="100000"/>
              </a:lnSpc>
              <a:spcBef>
                <a:spcPts val="0"/>
              </a:spcBef>
              <a:spcAft>
                <a:spcPts val="0"/>
              </a:spcAft>
              <a:buClr>
                <a:srgbClr val="FFFFFF"/>
              </a:buClr>
              <a:buSzPts val="2800"/>
              <a:buFont typeface="Roboto Slab"/>
              <a:buNone/>
              <a:defRPr sz="2800">
                <a:solidFill>
                  <a:srgbClr val="FFFFFF"/>
                </a:solidFill>
                <a:latin typeface="Roboto Slab"/>
                <a:ea typeface="Roboto Slab"/>
                <a:cs typeface="Roboto Slab"/>
                <a:sym typeface="Roboto Slab"/>
              </a:defRPr>
            </a:lvl9pPr>
          </a:lstStyle>
          <a:p/>
        </p:txBody>
      </p:sp>
      <p:sp>
        <p:nvSpPr>
          <p:cNvPr id="13" name="Google Shape;1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4" name="Shape 14"/>
        <p:cNvGrpSpPr/>
        <p:nvPr/>
      </p:nvGrpSpPr>
      <p:grpSpPr>
        <a:xfrm>
          <a:off x="0" y="0"/>
          <a:ext cx="0" cy="0"/>
          <a:chOff x="0" y="0"/>
          <a:chExt cx="0" cy="0"/>
        </a:xfrm>
      </p:grpSpPr>
      <p:cxnSp>
        <p:nvCxnSpPr>
          <p:cNvPr id="15" name="Google Shape;15;p3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6" name="Google Shape;16;p35"/>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434343"/>
              </a:buClr>
              <a:buSzPts val="4800"/>
              <a:buNone/>
              <a:defRPr sz="4800">
                <a:solidFill>
                  <a:srgbClr val="434343"/>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7" name="Google Shape;1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36"/>
          <p:cNvSpPr txBox="1"/>
          <p:nvPr>
            <p:ph type="title"/>
          </p:nvPr>
        </p:nvSpPr>
        <p:spPr>
          <a:xfrm>
            <a:off x="1914600" y="205988"/>
            <a:ext cx="67722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434343"/>
              </a:buClr>
              <a:buSzPts val="1800"/>
              <a:buNone/>
              <a:defRPr>
                <a:solidFill>
                  <a:srgbClr val="434343"/>
                </a:solidFill>
              </a:defRPr>
            </a:lvl1pPr>
            <a:lvl2pPr lvl="1" algn="l">
              <a:lnSpc>
                <a:spcPct val="100000"/>
              </a:lnSpc>
              <a:spcBef>
                <a:spcPts val="0"/>
              </a:spcBef>
              <a:spcAft>
                <a:spcPts val="0"/>
              </a:spcAft>
              <a:buClr>
                <a:srgbClr val="434343"/>
              </a:buClr>
              <a:buSzPts val="3000"/>
              <a:buNone/>
              <a:defRPr>
                <a:solidFill>
                  <a:srgbClr val="434343"/>
                </a:solidFill>
              </a:defRPr>
            </a:lvl2pPr>
            <a:lvl3pPr lvl="2" algn="l">
              <a:lnSpc>
                <a:spcPct val="100000"/>
              </a:lnSpc>
              <a:spcBef>
                <a:spcPts val="0"/>
              </a:spcBef>
              <a:spcAft>
                <a:spcPts val="0"/>
              </a:spcAft>
              <a:buClr>
                <a:srgbClr val="434343"/>
              </a:buClr>
              <a:buSzPts val="3000"/>
              <a:buNone/>
              <a:defRPr>
                <a:solidFill>
                  <a:srgbClr val="434343"/>
                </a:solidFill>
              </a:defRPr>
            </a:lvl3pPr>
            <a:lvl4pPr lvl="3" algn="l">
              <a:lnSpc>
                <a:spcPct val="100000"/>
              </a:lnSpc>
              <a:spcBef>
                <a:spcPts val="0"/>
              </a:spcBef>
              <a:spcAft>
                <a:spcPts val="0"/>
              </a:spcAft>
              <a:buClr>
                <a:srgbClr val="434343"/>
              </a:buClr>
              <a:buSzPts val="3000"/>
              <a:buNone/>
              <a:defRPr>
                <a:solidFill>
                  <a:srgbClr val="434343"/>
                </a:solidFill>
              </a:defRPr>
            </a:lvl4pPr>
            <a:lvl5pPr lvl="4" algn="l">
              <a:lnSpc>
                <a:spcPct val="100000"/>
              </a:lnSpc>
              <a:spcBef>
                <a:spcPts val="0"/>
              </a:spcBef>
              <a:spcAft>
                <a:spcPts val="0"/>
              </a:spcAft>
              <a:buClr>
                <a:srgbClr val="434343"/>
              </a:buClr>
              <a:buSzPts val="3000"/>
              <a:buNone/>
              <a:defRPr>
                <a:solidFill>
                  <a:srgbClr val="434343"/>
                </a:solidFill>
              </a:defRPr>
            </a:lvl5pPr>
            <a:lvl6pPr lvl="5" algn="l">
              <a:lnSpc>
                <a:spcPct val="100000"/>
              </a:lnSpc>
              <a:spcBef>
                <a:spcPts val="0"/>
              </a:spcBef>
              <a:spcAft>
                <a:spcPts val="0"/>
              </a:spcAft>
              <a:buClr>
                <a:srgbClr val="434343"/>
              </a:buClr>
              <a:buSzPts val="3000"/>
              <a:buNone/>
              <a:defRPr>
                <a:solidFill>
                  <a:srgbClr val="434343"/>
                </a:solidFill>
              </a:defRPr>
            </a:lvl6pPr>
            <a:lvl7pPr lvl="6" algn="l">
              <a:lnSpc>
                <a:spcPct val="100000"/>
              </a:lnSpc>
              <a:spcBef>
                <a:spcPts val="0"/>
              </a:spcBef>
              <a:spcAft>
                <a:spcPts val="0"/>
              </a:spcAft>
              <a:buClr>
                <a:srgbClr val="434343"/>
              </a:buClr>
              <a:buSzPts val="3000"/>
              <a:buNone/>
              <a:defRPr>
                <a:solidFill>
                  <a:srgbClr val="434343"/>
                </a:solidFill>
              </a:defRPr>
            </a:lvl7pPr>
            <a:lvl8pPr lvl="7" algn="l">
              <a:lnSpc>
                <a:spcPct val="100000"/>
              </a:lnSpc>
              <a:spcBef>
                <a:spcPts val="0"/>
              </a:spcBef>
              <a:spcAft>
                <a:spcPts val="0"/>
              </a:spcAft>
              <a:buClr>
                <a:srgbClr val="434343"/>
              </a:buClr>
              <a:buSzPts val="3000"/>
              <a:buNone/>
              <a:defRPr>
                <a:solidFill>
                  <a:srgbClr val="434343"/>
                </a:solidFill>
              </a:defRPr>
            </a:lvl8pPr>
            <a:lvl9pPr lvl="8" algn="l">
              <a:lnSpc>
                <a:spcPct val="100000"/>
              </a:lnSpc>
              <a:spcBef>
                <a:spcPts val="0"/>
              </a:spcBef>
              <a:spcAft>
                <a:spcPts val="0"/>
              </a:spcAft>
              <a:buClr>
                <a:srgbClr val="434343"/>
              </a:buClr>
              <a:buSzPts val="3000"/>
              <a:buNone/>
              <a:defRPr>
                <a:solidFill>
                  <a:srgbClr val="434343"/>
                </a:solidFill>
              </a:defRPr>
            </a:lvl9pPr>
          </a:lstStyle>
          <a:p/>
        </p:txBody>
      </p:sp>
      <p:sp>
        <p:nvSpPr>
          <p:cNvPr id="20" name="Google Shape;20;p3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lnSpc>
                <a:spcPct val="115000"/>
              </a:lnSpc>
              <a:spcBef>
                <a:spcPts val="360"/>
              </a:spcBef>
              <a:spcAft>
                <a:spcPts val="0"/>
              </a:spcAft>
              <a:buClr>
                <a:srgbClr val="434343"/>
              </a:buClr>
              <a:buSzPts val="1800"/>
              <a:buChar char="●"/>
              <a:defRPr>
                <a:solidFill>
                  <a:srgbClr val="434343"/>
                </a:solidFill>
              </a:defRPr>
            </a:lvl1pPr>
            <a:lvl2pPr indent="-342900" lvl="1" marL="914400" algn="l">
              <a:lnSpc>
                <a:spcPct val="115000"/>
              </a:lnSpc>
              <a:spcBef>
                <a:spcPts val="1200"/>
              </a:spcBef>
              <a:spcAft>
                <a:spcPts val="0"/>
              </a:spcAft>
              <a:buClr>
                <a:srgbClr val="434343"/>
              </a:buClr>
              <a:buSzPts val="1800"/>
              <a:buChar char="○"/>
              <a:defRPr>
                <a:solidFill>
                  <a:srgbClr val="434343"/>
                </a:solidFill>
              </a:defRPr>
            </a:lvl2pPr>
            <a:lvl3pPr indent="-342900" lvl="2" marL="1371600" algn="l">
              <a:lnSpc>
                <a:spcPct val="115000"/>
              </a:lnSpc>
              <a:spcBef>
                <a:spcPts val="1200"/>
              </a:spcBef>
              <a:spcAft>
                <a:spcPts val="0"/>
              </a:spcAft>
              <a:buClr>
                <a:srgbClr val="434343"/>
              </a:buClr>
              <a:buSzPts val="1800"/>
              <a:buChar char="■"/>
              <a:defRPr>
                <a:solidFill>
                  <a:srgbClr val="434343"/>
                </a:solidFill>
              </a:defRPr>
            </a:lvl3pPr>
            <a:lvl4pPr indent="-342900" lvl="3" marL="1828800" algn="l">
              <a:lnSpc>
                <a:spcPct val="115000"/>
              </a:lnSpc>
              <a:spcBef>
                <a:spcPts val="1200"/>
              </a:spcBef>
              <a:spcAft>
                <a:spcPts val="0"/>
              </a:spcAft>
              <a:buClr>
                <a:srgbClr val="434343"/>
              </a:buClr>
              <a:buSzPts val="1800"/>
              <a:buChar char="●"/>
              <a:defRPr>
                <a:solidFill>
                  <a:srgbClr val="434343"/>
                </a:solidFill>
              </a:defRPr>
            </a:lvl4pPr>
            <a:lvl5pPr indent="-342900" lvl="4" marL="2286000" algn="l">
              <a:lnSpc>
                <a:spcPct val="115000"/>
              </a:lnSpc>
              <a:spcBef>
                <a:spcPts val="1200"/>
              </a:spcBef>
              <a:spcAft>
                <a:spcPts val="0"/>
              </a:spcAft>
              <a:buClr>
                <a:srgbClr val="434343"/>
              </a:buClr>
              <a:buSzPts val="1800"/>
              <a:buChar char="○"/>
              <a:defRPr>
                <a:solidFill>
                  <a:srgbClr val="434343"/>
                </a:solidFill>
              </a:defRPr>
            </a:lvl5pPr>
            <a:lvl6pPr indent="-342900" lvl="5" marL="2743200" algn="l">
              <a:lnSpc>
                <a:spcPct val="115000"/>
              </a:lnSpc>
              <a:spcBef>
                <a:spcPts val="1200"/>
              </a:spcBef>
              <a:spcAft>
                <a:spcPts val="0"/>
              </a:spcAft>
              <a:buClr>
                <a:srgbClr val="434343"/>
              </a:buClr>
              <a:buSzPts val="1800"/>
              <a:buChar char="■"/>
              <a:defRPr>
                <a:solidFill>
                  <a:srgbClr val="434343"/>
                </a:solidFill>
              </a:defRPr>
            </a:lvl6pPr>
            <a:lvl7pPr indent="-342900" lvl="6" marL="3200400" algn="l">
              <a:lnSpc>
                <a:spcPct val="115000"/>
              </a:lnSpc>
              <a:spcBef>
                <a:spcPts val="1200"/>
              </a:spcBef>
              <a:spcAft>
                <a:spcPts val="0"/>
              </a:spcAft>
              <a:buClr>
                <a:srgbClr val="434343"/>
              </a:buClr>
              <a:buSzPts val="1800"/>
              <a:buChar char="●"/>
              <a:defRPr>
                <a:solidFill>
                  <a:srgbClr val="434343"/>
                </a:solidFill>
              </a:defRPr>
            </a:lvl7pPr>
            <a:lvl8pPr indent="-342900" lvl="7" marL="3657600" algn="l">
              <a:lnSpc>
                <a:spcPct val="115000"/>
              </a:lnSpc>
              <a:spcBef>
                <a:spcPts val="1200"/>
              </a:spcBef>
              <a:spcAft>
                <a:spcPts val="0"/>
              </a:spcAft>
              <a:buClr>
                <a:srgbClr val="434343"/>
              </a:buClr>
              <a:buSzPts val="1800"/>
              <a:buChar char="○"/>
              <a:defRPr>
                <a:solidFill>
                  <a:srgbClr val="434343"/>
                </a:solidFill>
              </a:defRPr>
            </a:lvl8pPr>
            <a:lvl9pPr indent="-342900" lvl="8" marL="4114800" algn="l">
              <a:lnSpc>
                <a:spcPct val="115000"/>
              </a:lnSpc>
              <a:spcBef>
                <a:spcPts val="1200"/>
              </a:spcBef>
              <a:spcAft>
                <a:spcPts val="1200"/>
              </a:spcAft>
              <a:buClr>
                <a:srgbClr val="434343"/>
              </a:buClr>
              <a:buSzPts val="1800"/>
              <a:buChar char="■"/>
              <a:defRPr>
                <a:solidFill>
                  <a:srgbClr val="434343"/>
                </a:solidFill>
              </a:defRPr>
            </a:lvl9pPr>
          </a:lstStyle>
          <a:p/>
        </p:txBody>
      </p:sp>
      <p:sp>
        <p:nvSpPr>
          <p:cNvPr id="21" name="Google Shape;21;p3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p3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3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4" name="Shape 24"/>
        <p:cNvGrpSpPr/>
        <p:nvPr/>
      </p:nvGrpSpPr>
      <p:grpSpPr>
        <a:xfrm>
          <a:off x="0" y="0"/>
          <a:ext cx="0" cy="0"/>
          <a:chOff x="0" y="0"/>
          <a:chExt cx="0" cy="0"/>
        </a:xfrm>
      </p:grpSpPr>
      <p:sp>
        <p:nvSpPr>
          <p:cNvPr id="25" name="Google Shape;25;p37"/>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7"/>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rgbClr val="434343"/>
              </a:buClr>
              <a:buSzPts val="3200"/>
              <a:buFont typeface="Arial"/>
              <a:buNone/>
              <a:defRPr b="0" i="0" sz="3200" u="none" cap="none" strike="noStrike">
                <a:solidFill>
                  <a:srgbClr val="434343"/>
                </a:solidFill>
                <a:latin typeface="Calibri"/>
                <a:ea typeface="Calibri"/>
                <a:cs typeface="Calibri"/>
                <a:sym typeface="Calibri"/>
              </a:defRPr>
            </a:lvl1pPr>
            <a:lvl2pPr lvl="1" marR="0" rtl="0" algn="l">
              <a:lnSpc>
                <a:spcPct val="100000"/>
              </a:lnSpc>
              <a:spcBef>
                <a:spcPts val="560"/>
              </a:spcBef>
              <a:spcAft>
                <a:spcPts val="0"/>
              </a:spcAft>
              <a:buClr>
                <a:srgbClr val="434343"/>
              </a:buClr>
              <a:buSzPts val="2800"/>
              <a:buFont typeface="Arial"/>
              <a:buNone/>
              <a:defRPr b="0" i="0" sz="2800" u="none" cap="none" strike="noStrike">
                <a:solidFill>
                  <a:srgbClr val="434343"/>
                </a:solidFill>
                <a:latin typeface="Calibri"/>
                <a:ea typeface="Calibri"/>
                <a:cs typeface="Calibri"/>
                <a:sym typeface="Calibri"/>
              </a:defRPr>
            </a:lvl2pPr>
            <a:lvl3pPr lvl="2" marR="0" rtl="0" algn="l">
              <a:lnSpc>
                <a:spcPct val="100000"/>
              </a:lnSpc>
              <a:spcBef>
                <a:spcPts val="480"/>
              </a:spcBef>
              <a:spcAft>
                <a:spcPts val="0"/>
              </a:spcAft>
              <a:buClr>
                <a:srgbClr val="434343"/>
              </a:buClr>
              <a:buSzPts val="2400"/>
              <a:buFont typeface="Arial"/>
              <a:buNone/>
              <a:defRPr b="0" i="0" sz="2400" u="none" cap="none" strike="noStrike">
                <a:solidFill>
                  <a:srgbClr val="434343"/>
                </a:solidFill>
                <a:latin typeface="Calibri"/>
                <a:ea typeface="Calibri"/>
                <a:cs typeface="Calibri"/>
                <a:sym typeface="Calibri"/>
              </a:defRPr>
            </a:lvl3pPr>
            <a:lvl4pPr lvl="3" marR="0" rtl="0" algn="l">
              <a:lnSpc>
                <a:spcPct val="100000"/>
              </a:lnSpc>
              <a:spcBef>
                <a:spcPts val="400"/>
              </a:spcBef>
              <a:spcAft>
                <a:spcPts val="0"/>
              </a:spcAft>
              <a:buClr>
                <a:srgbClr val="434343"/>
              </a:buClr>
              <a:buSzPts val="2000"/>
              <a:buFont typeface="Arial"/>
              <a:buNone/>
              <a:defRPr b="0" i="0" sz="2000" u="none" cap="none" strike="noStrike">
                <a:solidFill>
                  <a:srgbClr val="434343"/>
                </a:solidFill>
                <a:latin typeface="Calibri"/>
                <a:ea typeface="Calibri"/>
                <a:cs typeface="Calibri"/>
                <a:sym typeface="Calibri"/>
              </a:defRPr>
            </a:lvl4pPr>
            <a:lvl5pPr lvl="4" marR="0" rtl="0" algn="l">
              <a:lnSpc>
                <a:spcPct val="100000"/>
              </a:lnSpc>
              <a:spcBef>
                <a:spcPts val="400"/>
              </a:spcBef>
              <a:spcAft>
                <a:spcPts val="0"/>
              </a:spcAft>
              <a:buClr>
                <a:srgbClr val="434343"/>
              </a:buClr>
              <a:buSzPts val="2000"/>
              <a:buFont typeface="Arial"/>
              <a:buNone/>
              <a:defRPr b="0" i="0" sz="2000" u="none" cap="none" strike="noStrike">
                <a:solidFill>
                  <a:srgbClr val="434343"/>
                </a:solidFill>
                <a:latin typeface="Calibri"/>
                <a:ea typeface="Calibri"/>
                <a:cs typeface="Calibri"/>
                <a:sym typeface="Calibri"/>
              </a:defRPr>
            </a:lvl5pPr>
            <a:lvl6pPr lvl="5" marR="0" rtl="0" algn="l">
              <a:lnSpc>
                <a:spcPct val="100000"/>
              </a:lnSpc>
              <a:spcBef>
                <a:spcPts val="400"/>
              </a:spcBef>
              <a:spcAft>
                <a:spcPts val="0"/>
              </a:spcAft>
              <a:buClr>
                <a:srgbClr val="434343"/>
              </a:buClr>
              <a:buSzPts val="2000"/>
              <a:buFont typeface="Arial"/>
              <a:buNone/>
              <a:defRPr b="0" i="0" sz="2000" u="none" cap="none" strike="noStrike">
                <a:solidFill>
                  <a:srgbClr val="434343"/>
                </a:solidFill>
                <a:latin typeface="Calibri"/>
                <a:ea typeface="Calibri"/>
                <a:cs typeface="Calibri"/>
                <a:sym typeface="Calibri"/>
              </a:defRPr>
            </a:lvl6pPr>
            <a:lvl7pPr lvl="6" marR="0" rtl="0" algn="l">
              <a:lnSpc>
                <a:spcPct val="100000"/>
              </a:lnSpc>
              <a:spcBef>
                <a:spcPts val="400"/>
              </a:spcBef>
              <a:spcAft>
                <a:spcPts val="0"/>
              </a:spcAft>
              <a:buClr>
                <a:srgbClr val="434343"/>
              </a:buClr>
              <a:buSzPts val="2000"/>
              <a:buFont typeface="Arial"/>
              <a:buNone/>
              <a:defRPr b="0" i="0" sz="2000" u="none" cap="none" strike="noStrike">
                <a:solidFill>
                  <a:srgbClr val="434343"/>
                </a:solidFill>
                <a:latin typeface="Calibri"/>
                <a:ea typeface="Calibri"/>
                <a:cs typeface="Calibri"/>
                <a:sym typeface="Calibri"/>
              </a:defRPr>
            </a:lvl7pPr>
            <a:lvl8pPr lvl="7" marR="0" rtl="0" algn="l">
              <a:lnSpc>
                <a:spcPct val="100000"/>
              </a:lnSpc>
              <a:spcBef>
                <a:spcPts val="400"/>
              </a:spcBef>
              <a:spcAft>
                <a:spcPts val="0"/>
              </a:spcAft>
              <a:buClr>
                <a:srgbClr val="434343"/>
              </a:buClr>
              <a:buSzPts val="2000"/>
              <a:buFont typeface="Arial"/>
              <a:buNone/>
              <a:defRPr b="0" i="0" sz="2000" u="none" cap="none" strike="noStrike">
                <a:solidFill>
                  <a:srgbClr val="434343"/>
                </a:solidFill>
                <a:latin typeface="Calibri"/>
                <a:ea typeface="Calibri"/>
                <a:cs typeface="Calibri"/>
                <a:sym typeface="Calibri"/>
              </a:defRPr>
            </a:lvl8pPr>
            <a:lvl9pPr lvl="8" marR="0" rtl="0" algn="l">
              <a:lnSpc>
                <a:spcPct val="100000"/>
              </a:lnSpc>
              <a:spcBef>
                <a:spcPts val="400"/>
              </a:spcBef>
              <a:spcAft>
                <a:spcPts val="0"/>
              </a:spcAft>
              <a:buClr>
                <a:srgbClr val="434343"/>
              </a:buClr>
              <a:buSzPts val="2000"/>
              <a:buFont typeface="Arial"/>
              <a:buNone/>
              <a:defRPr b="0" i="0" sz="2000" u="none" cap="none" strike="noStrike">
                <a:solidFill>
                  <a:srgbClr val="434343"/>
                </a:solidFill>
                <a:latin typeface="Calibri"/>
                <a:ea typeface="Calibri"/>
                <a:cs typeface="Calibri"/>
                <a:sym typeface="Calibri"/>
              </a:defRPr>
            </a:lvl9pPr>
          </a:lstStyle>
          <a:p/>
        </p:txBody>
      </p:sp>
      <p:sp>
        <p:nvSpPr>
          <p:cNvPr id="27" name="Google Shape;27;p37"/>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8" name="Google Shape;28;p3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3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p3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Stack" type="twoColTx">
  <p:cSld name="TITLE_AND_TWO_COLUMNS">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38"/>
          <p:cNvSpPr txBox="1"/>
          <p:nvPr>
            <p:ph type="title"/>
          </p:nvPr>
        </p:nvSpPr>
        <p:spPr>
          <a:xfrm>
            <a:off x="1977375" y="458025"/>
            <a:ext cx="67788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rgbClr val="434343"/>
              </a:buClr>
              <a:buSzPts val="3000"/>
              <a:buNone/>
              <a:defRPr>
                <a:solidFill>
                  <a:srgbClr val="434343"/>
                </a:solidFill>
              </a:defRPr>
            </a:lvl1pPr>
            <a:lvl2pPr lvl="1" algn="l">
              <a:lnSpc>
                <a:spcPct val="100000"/>
              </a:lnSpc>
              <a:spcBef>
                <a:spcPts val="0"/>
              </a:spcBef>
              <a:spcAft>
                <a:spcPts val="0"/>
              </a:spcAft>
              <a:buClr>
                <a:srgbClr val="434343"/>
              </a:buClr>
              <a:buSzPts val="3000"/>
              <a:buNone/>
              <a:defRPr>
                <a:solidFill>
                  <a:srgbClr val="434343"/>
                </a:solidFill>
              </a:defRPr>
            </a:lvl2pPr>
            <a:lvl3pPr lvl="2" algn="l">
              <a:lnSpc>
                <a:spcPct val="100000"/>
              </a:lnSpc>
              <a:spcBef>
                <a:spcPts val="0"/>
              </a:spcBef>
              <a:spcAft>
                <a:spcPts val="0"/>
              </a:spcAft>
              <a:buClr>
                <a:srgbClr val="434343"/>
              </a:buClr>
              <a:buSzPts val="3000"/>
              <a:buNone/>
              <a:defRPr>
                <a:solidFill>
                  <a:srgbClr val="434343"/>
                </a:solidFill>
              </a:defRPr>
            </a:lvl3pPr>
            <a:lvl4pPr lvl="3" algn="l">
              <a:lnSpc>
                <a:spcPct val="100000"/>
              </a:lnSpc>
              <a:spcBef>
                <a:spcPts val="0"/>
              </a:spcBef>
              <a:spcAft>
                <a:spcPts val="0"/>
              </a:spcAft>
              <a:buClr>
                <a:srgbClr val="434343"/>
              </a:buClr>
              <a:buSzPts val="3000"/>
              <a:buNone/>
              <a:defRPr>
                <a:solidFill>
                  <a:srgbClr val="434343"/>
                </a:solidFill>
              </a:defRPr>
            </a:lvl4pPr>
            <a:lvl5pPr lvl="4" algn="l">
              <a:lnSpc>
                <a:spcPct val="100000"/>
              </a:lnSpc>
              <a:spcBef>
                <a:spcPts val="0"/>
              </a:spcBef>
              <a:spcAft>
                <a:spcPts val="0"/>
              </a:spcAft>
              <a:buClr>
                <a:srgbClr val="434343"/>
              </a:buClr>
              <a:buSzPts val="3000"/>
              <a:buNone/>
              <a:defRPr>
                <a:solidFill>
                  <a:srgbClr val="434343"/>
                </a:solidFill>
              </a:defRPr>
            </a:lvl5pPr>
            <a:lvl6pPr lvl="5" algn="l">
              <a:lnSpc>
                <a:spcPct val="100000"/>
              </a:lnSpc>
              <a:spcBef>
                <a:spcPts val="0"/>
              </a:spcBef>
              <a:spcAft>
                <a:spcPts val="0"/>
              </a:spcAft>
              <a:buClr>
                <a:srgbClr val="434343"/>
              </a:buClr>
              <a:buSzPts val="3000"/>
              <a:buNone/>
              <a:defRPr>
                <a:solidFill>
                  <a:srgbClr val="434343"/>
                </a:solidFill>
              </a:defRPr>
            </a:lvl6pPr>
            <a:lvl7pPr lvl="6" algn="l">
              <a:lnSpc>
                <a:spcPct val="100000"/>
              </a:lnSpc>
              <a:spcBef>
                <a:spcPts val="0"/>
              </a:spcBef>
              <a:spcAft>
                <a:spcPts val="0"/>
              </a:spcAft>
              <a:buClr>
                <a:srgbClr val="434343"/>
              </a:buClr>
              <a:buSzPts val="3000"/>
              <a:buNone/>
              <a:defRPr>
                <a:solidFill>
                  <a:srgbClr val="434343"/>
                </a:solidFill>
              </a:defRPr>
            </a:lvl7pPr>
            <a:lvl8pPr lvl="7" algn="l">
              <a:lnSpc>
                <a:spcPct val="100000"/>
              </a:lnSpc>
              <a:spcBef>
                <a:spcPts val="0"/>
              </a:spcBef>
              <a:spcAft>
                <a:spcPts val="0"/>
              </a:spcAft>
              <a:buClr>
                <a:srgbClr val="434343"/>
              </a:buClr>
              <a:buSzPts val="3000"/>
              <a:buNone/>
              <a:defRPr>
                <a:solidFill>
                  <a:srgbClr val="434343"/>
                </a:solidFill>
              </a:defRPr>
            </a:lvl8pPr>
            <a:lvl9pPr lvl="8" algn="l">
              <a:lnSpc>
                <a:spcPct val="100000"/>
              </a:lnSpc>
              <a:spcBef>
                <a:spcPts val="0"/>
              </a:spcBef>
              <a:spcAft>
                <a:spcPts val="0"/>
              </a:spcAft>
              <a:buClr>
                <a:srgbClr val="434343"/>
              </a:buClr>
              <a:buSzPts val="3000"/>
              <a:buNone/>
              <a:defRPr>
                <a:solidFill>
                  <a:srgbClr val="434343"/>
                </a:solidFill>
              </a:defRPr>
            </a:lvl9pPr>
          </a:lstStyle>
          <a:p/>
        </p:txBody>
      </p:sp>
      <p:sp>
        <p:nvSpPr>
          <p:cNvPr id="33" name="Google Shape;33;p38"/>
          <p:cNvSpPr txBox="1"/>
          <p:nvPr>
            <p:ph idx="1"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35" name="Shape 35"/>
        <p:cNvGrpSpPr/>
        <p:nvPr/>
      </p:nvGrpSpPr>
      <p:grpSpPr>
        <a:xfrm>
          <a:off x="0" y="0"/>
          <a:ext cx="0" cy="0"/>
          <a:chOff x="0" y="0"/>
          <a:chExt cx="0" cy="0"/>
        </a:xfrm>
      </p:grpSpPr>
      <p:sp>
        <p:nvSpPr>
          <p:cNvPr id="36" name="Google Shape;36;p39"/>
          <p:cNvSpPr txBox="1"/>
          <p:nvPr>
            <p:ph type="title"/>
          </p:nvPr>
        </p:nvSpPr>
        <p:spPr>
          <a:xfrm>
            <a:off x="1297500" y="393750"/>
            <a:ext cx="7038900" cy="9141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rgbClr val="434343"/>
              </a:buClr>
              <a:buSzPts val="3200"/>
              <a:buNone/>
              <a:defRPr sz="3200">
                <a:solidFill>
                  <a:srgbClr val="434343"/>
                </a:solidFill>
              </a:defRPr>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37" name="Google Shape;37;p39"/>
          <p:cNvSpPr txBox="1"/>
          <p:nvPr>
            <p:ph idx="1" type="body"/>
          </p:nvPr>
        </p:nvSpPr>
        <p:spPr>
          <a:xfrm>
            <a:off x="1297500" y="1567550"/>
            <a:ext cx="3403200" cy="29112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Clr>
                <a:srgbClr val="434343"/>
              </a:buClr>
              <a:buSzPts val="1700"/>
              <a:buChar char="●"/>
              <a:defRPr>
                <a:solidFill>
                  <a:srgbClr val="434343"/>
                </a:solidFill>
              </a:defRPr>
            </a:lvl1pPr>
            <a:lvl2pPr indent="-323850" lvl="1" marL="914400" algn="l">
              <a:lnSpc>
                <a:spcPct val="115000"/>
              </a:lnSpc>
              <a:spcBef>
                <a:spcPts val="2100"/>
              </a:spcBef>
              <a:spcAft>
                <a:spcPts val="0"/>
              </a:spcAft>
              <a:buClr>
                <a:srgbClr val="434343"/>
              </a:buClr>
              <a:buSzPts val="1500"/>
              <a:buChar char="○"/>
              <a:defRPr>
                <a:solidFill>
                  <a:srgbClr val="434343"/>
                </a:solidFill>
              </a:defRPr>
            </a:lvl2pPr>
            <a:lvl3pPr indent="-323850" lvl="2" marL="1371600" algn="l">
              <a:lnSpc>
                <a:spcPct val="115000"/>
              </a:lnSpc>
              <a:spcBef>
                <a:spcPts val="2100"/>
              </a:spcBef>
              <a:spcAft>
                <a:spcPts val="0"/>
              </a:spcAft>
              <a:buClr>
                <a:srgbClr val="434343"/>
              </a:buClr>
              <a:buSzPts val="1500"/>
              <a:buChar char="■"/>
              <a:defRPr>
                <a:solidFill>
                  <a:srgbClr val="434343"/>
                </a:solidFill>
              </a:defRPr>
            </a:lvl3pPr>
            <a:lvl4pPr indent="-323850" lvl="3" marL="1828800" algn="l">
              <a:lnSpc>
                <a:spcPct val="115000"/>
              </a:lnSpc>
              <a:spcBef>
                <a:spcPts val="2100"/>
              </a:spcBef>
              <a:spcAft>
                <a:spcPts val="0"/>
              </a:spcAft>
              <a:buClr>
                <a:srgbClr val="434343"/>
              </a:buClr>
              <a:buSzPts val="1500"/>
              <a:buChar char="●"/>
              <a:defRPr>
                <a:solidFill>
                  <a:srgbClr val="434343"/>
                </a:solidFill>
              </a:defRPr>
            </a:lvl4pPr>
            <a:lvl5pPr indent="-323850" lvl="4" marL="2286000" algn="l">
              <a:lnSpc>
                <a:spcPct val="115000"/>
              </a:lnSpc>
              <a:spcBef>
                <a:spcPts val="2100"/>
              </a:spcBef>
              <a:spcAft>
                <a:spcPts val="0"/>
              </a:spcAft>
              <a:buClr>
                <a:srgbClr val="434343"/>
              </a:buClr>
              <a:buSzPts val="1500"/>
              <a:buChar char="○"/>
              <a:defRPr>
                <a:solidFill>
                  <a:srgbClr val="434343"/>
                </a:solidFill>
              </a:defRPr>
            </a:lvl5pPr>
            <a:lvl6pPr indent="-323850" lvl="5" marL="2743200" algn="l">
              <a:lnSpc>
                <a:spcPct val="115000"/>
              </a:lnSpc>
              <a:spcBef>
                <a:spcPts val="2100"/>
              </a:spcBef>
              <a:spcAft>
                <a:spcPts val="0"/>
              </a:spcAft>
              <a:buClr>
                <a:srgbClr val="434343"/>
              </a:buClr>
              <a:buSzPts val="1500"/>
              <a:buChar char="■"/>
              <a:defRPr>
                <a:solidFill>
                  <a:srgbClr val="434343"/>
                </a:solidFill>
              </a:defRPr>
            </a:lvl6pPr>
            <a:lvl7pPr indent="-323850" lvl="6" marL="3200400" algn="l">
              <a:lnSpc>
                <a:spcPct val="115000"/>
              </a:lnSpc>
              <a:spcBef>
                <a:spcPts val="2100"/>
              </a:spcBef>
              <a:spcAft>
                <a:spcPts val="0"/>
              </a:spcAft>
              <a:buClr>
                <a:srgbClr val="434343"/>
              </a:buClr>
              <a:buSzPts val="1500"/>
              <a:buChar char="●"/>
              <a:defRPr>
                <a:solidFill>
                  <a:srgbClr val="434343"/>
                </a:solidFill>
              </a:defRPr>
            </a:lvl7pPr>
            <a:lvl8pPr indent="-323850" lvl="7" marL="3657600" algn="l">
              <a:lnSpc>
                <a:spcPct val="115000"/>
              </a:lnSpc>
              <a:spcBef>
                <a:spcPts val="2100"/>
              </a:spcBef>
              <a:spcAft>
                <a:spcPts val="0"/>
              </a:spcAft>
              <a:buClr>
                <a:srgbClr val="434343"/>
              </a:buClr>
              <a:buSzPts val="1500"/>
              <a:buChar char="○"/>
              <a:defRPr>
                <a:solidFill>
                  <a:srgbClr val="434343"/>
                </a:solidFill>
              </a:defRPr>
            </a:lvl8pPr>
            <a:lvl9pPr indent="-323850" lvl="8" marL="4114800" algn="l">
              <a:lnSpc>
                <a:spcPct val="115000"/>
              </a:lnSpc>
              <a:spcBef>
                <a:spcPts val="2100"/>
              </a:spcBef>
              <a:spcAft>
                <a:spcPts val="2100"/>
              </a:spcAft>
              <a:buClr>
                <a:srgbClr val="434343"/>
              </a:buClr>
              <a:buSzPts val="1500"/>
              <a:buChar char="■"/>
              <a:defRPr>
                <a:solidFill>
                  <a:srgbClr val="434343"/>
                </a:solidFill>
              </a:defRPr>
            </a:lvl9pPr>
          </a:lstStyle>
          <a:p/>
        </p:txBody>
      </p:sp>
      <p:sp>
        <p:nvSpPr>
          <p:cNvPr id="38" name="Google Shape;38;p39"/>
          <p:cNvSpPr txBox="1"/>
          <p:nvPr>
            <p:ph idx="2" type="body"/>
          </p:nvPr>
        </p:nvSpPr>
        <p:spPr>
          <a:xfrm>
            <a:off x="4933221" y="1567550"/>
            <a:ext cx="3403200" cy="29112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Clr>
                <a:srgbClr val="000000"/>
              </a:buClr>
              <a:buSzPts val="1700"/>
              <a:buChar char="●"/>
              <a:defRPr>
                <a:solidFill>
                  <a:srgbClr val="000000"/>
                </a:solidFill>
              </a:defRPr>
            </a:lvl1pPr>
            <a:lvl2pPr indent="-323850" lvl="1" marL="914400" algn="l">
              <a:lnSpc>
                <a:spcPct val="115000"/>
              </a:lnSpc>
              <a:spcBef>
                <a:spcPts val="2100"/>
              </a:spcBef>
              <a:spcAft>
                <a:spcPts val="0"/>
              </a:spcAft>
              <a:buClr>
                <a:srgbClr val="000000"/>
              </a:buClr>
              <a:buSzPts val="1500"/>
              <a:buChar char="○"/>
              <a:defRPr>
                <a:solidFill>
                  <a:srgbClr val="000000"/>
                </a:solidFill>
              </a:defRPr>
            </a:lvl2pPr>
            <a:lvl3pPr indent="-323850" lvl="2" marL="1371600" algn="l">
              <a:lnSpc>
                <a:spcPct val="115000"/>
              </a:lnSpc>
              <a:spcBef>
                <a:spcPts val="2100"/>
              </a:spcBef>
              <a:spcAft>
                <a:spcPts val="0"/>
              </a:spcAft>
              <a:buClr>
                <a:srgbClr val="000000"/>
              </a:buClr>
              <a:buSzPts val="1500"/>
              <a:buChar char="■"/>
              <a:defRPr>
                <a:solidFill>
                  <a:srgbClr val="000000"/>
                </a:solidFill>
              </a:defRPr>
            </a:lvl3pPr>
            <a:lvl4pPr indent="-323850" lvl="3" marL="1828800" algn="l">
              <a:lnSpc>
                <a:spcPct val="115000"/>
              </a:lnSpc>
              <a:spcBef>
                <a:spcPts val="2100"/>
              </a:spcBef>
              <a:spcAft>
                <a:spcPts val="0"/>
              </a:spcAft>
              <a:buClr>
                <a:srgbClr val="000000"/>
              </a:buClr>
              <a:buSzPts val="1500"/>
              <a:buChar char="●"/>
              <a:defRPr>
                <a:solidFill>
                  <a:srgbClr val="000000"/>
                </a:solidFill>
              </a:defRPr>
            </a:lvl4pPr>
            <a:lvl5pPr indent="-323850" lvl="4" marL="2286000" algn="l">
              <a:lnSpc>
                <a:spcPct val="115000"/>
              </a:lnSpc>
              <a:spcBef>
                <a:spcPts val="2100"/>
              </a:spcBef>
              <a:spcAft>
                <a:spcPts val="0"/>
              </a:spcAft>
              <a:buClr>
                <a:srgbClr val="000000"/>
              </a:buClr>
              <a:buSzPts val="1500"/>
              <a:buChar char="○"/>
              <a:defRPr>
                <a:solidFill>
                  <a:srgbClr val="000000"/>
                </a:solidFill>
              </a:defRPr>
            </a:lvl5pPr>
            <a:lvl6pPr indent="-323850" lvl="5" marL="2743200" algn="l">
              <a:lnSpc>
                <a:spcPct val="115000"/>
              </a:lnSpc>
              <a:spcBef>
                <a:spcPts val="2100"/>
              </a:spcBef>
              <a:spcAft>
                <a:spcPts val="0"/>
              </a:spcAft>
              <a:buClr>
                <a:srgbClr val="000000"/>
              </a:buClr>
              <a:buSzPts val="1500"/>
              <a:buChar char="■"/>
              <a:defRPr>
                <a:solidFill>
                  <a:srgbClr val="000000"/>
                </a:solidFill>
              </a:defRPr>
            </a:lvl6pPr>
            <a:lvl7pPr indent="-323850" lvl="6" marL="3200400" algn="l">
              <a:lnSpc>
                <a:spcPct val="115000"/>
              </a:lnSpc>
              <a:spcBef>
                <a:spcPts val="2100"/>
              </a:spcBef>
              <a:spcAft>
                <a:spcPts val="0"/>
              </a:spcAft>
              <a:buClr>
                <a:srgbClr val="000000"/>
              </a:buClr>
              <a:buSzPts val="1500"/>
              <a:buChar char="●"/>
              <a:defRPr>
                <a:solidFill>
                  <a:srgbClr val="000000"/>
                </a:solidFill>
              </a:defRPr>
            </a:lvl7pPr>
            <a:lvl8pPr indent="-323850" lvl="7" marL="3657600" algn="l">
              <a:lnSpc>
                <a:spcPct val="115000"/>
              </a:lnSpc>
              <a:spcBef>
                <a:spcPts val="2100"/>
              </a:spcBef>
              <a:spcAft>
                <a:spcPts val="0"/>
              </a:spcAft>
              <a:buClr>
                <a:srgbClr val="000000"/>
              </a:buClr>
              <a:buSzPts val="1500"/>
              <a:buChar char="○"/>
              <a:defRPr>
                <a:solidFill>
                  <a:srgbClr val="000000"/>
                </a:solidFill>
              </a:defRPr>
            </a:lvl8pPr>
            <a:lvl9pPr indent="-323850" lvl="8" marL="4114800" algn="l">
              <a:lnSpc>
                <a:spcPct val="115000"/>
              </a:lnSpc>
              <a:spcBef>
                <a:spcPts val="2100"/>
              </a:spcBef>
              <a:spcAft>
                <a:spcPts val="2100"/>
              </a:spcAft>
              <a:buClr>
                <a:srgbClr val="000000"/>
              </a:buClr>
              <a:buSzPts val="1500"/>
              <a:buChar char="■"/>
              <a:defRPr>
                <a:solidFill>
                  <a:srgbClr val="000000"/>
                </a:solidFill>
              </a:defRPr>
            </a:lvl9pPr>
          </a:lstStyle>
          <a:p/>
        </p:txBody>
      </p:sp>
      <p:sp>
        <p:nvSpPr>
          <p:cNvPr id="39" name="Google Shape;39;p39"/>
          <p:cNvSpPr txBox="1"/>
          <p:nvPr>
            <p:ph idx="12" type="sldNum"/>
          </p:nvPr>
        </p:nvSpPr>
        <p:spPr>
          <a:xfrm>
            <a:off x="8472458" y="4663216"/>
            <a:ext cx="548700" cy="3936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405"/>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405"/>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405"/>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405"/>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405"/>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405"/>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405"/>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405"/>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405"/>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3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s.wikipedia.org/wiki/12_reglas_de_Cod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core.ac.uk/download/pdf/61392920.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cruise.umple.org/umpleonline/" TargetMode="External"/><Relationship Id="rId4" Type="http://schemas.openxmlformats.org/officeDocument/2006/relationships/hyperlink" Target="https://umbrello.kde.or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7.jp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p:nvPr/>
        </p:nvSpPr>
        <p:spPr>
          <a:xfrm>
            <a:off x="2749894" y="2692866"/>
            <a:ext cx="5681042" cy="154357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5400"/>
              <a:buFont typeface="Arial"/>
              <a:buNone/>
            </a:pPr>
            <a:r>
              <a:rPr b="1" i="0" lang="es-AR" sz="6000" u="none" cap="none" strike="noStrike">
                <a:solidFill>
                  <a:schemeClr val="dk1"/>
                </a:solidFill>
                <a:latin typeface="Calibri"/>
                <a:ea typeface="Calibri"/>
                <a:cs typeface="Calibri"/>
                <a:sym typeface="Calibri"/>
              </a:rPr>
              <a:t>Base de Datos</a:t>
            </a:r>
            <a:endParaRPr b="1" i="0" sz="60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5400"/>
              <a:buFont typeface="Arial"/>
              <a:buNone/>
            </a:pPr>
            <a:r>
              <a:rPr b="1" lang="es-AR" sz="2800">
                <a:solidFill>
                  <a:schemeClr val="dk1"/>
                </a:solidFill>
                <a:latin typeface="Calibri"/>
                <a:ea typeface="Calibri"/>
                <a:cs typeface="Calibri"/>
                <a:sym typeface="Calibri"/>
              </a:rPr>
              <a:t>Conceptos básicos</a:t>
            </a:r>
            <a:endParaRPr b="1" sz="2800">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5400"/>
              <a:buFont typeface="Arial"/>
              <a:buNone/>
            </a:pPr>
            <a:r>
              <a:rPr b="1" lang="es-AR" sz="2800">
                <a:solidFill>
                  <a:schemeClr val="dk1"/>
                </a:solidFill>
                <a:latin typeface="Calibri"/>
                <a:ea typeface="Calibri"/>
                <a:cs typeface="Calibri"/>
                <a:sym typeface="Calibri"/>
              </a:rPr>
              <a:t>Diseño de Base de datos</a:t>
            </a:r>
            <a:endParaRPr b="1"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nvSpPr>
        <p:spPr>
          <a:xfrm>
            <a:off x="1584600" y="221576"/>
            <a:ext cx="5974800" cy="933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i="0" lang="es-AR" sz="2800" u="none" cap="none" strike="noStrike">
                <a:latin typeface="Calibri"/>
                <a:ea typeface="Calibri"/>
                <a:cs typeface="Calibri"/>
                <a:sym typeface="Calibri"/>
              </a:rPr>
              <a:t>¿Qué es un Sistema de Gestión de base de datos (DBMS)?</a:t>
            </a:r>
            <a:endParaRPr b="0" i="0" sz="2200" u="none" cap="none" strike="noStrike">
              <a:latin typeface="Georgia"/>
              <a:ea typeface="Georgia"/>
              <a:cs typeface="Georgia"/>
              <a:sym typeface="Georgia"/>
            </a:endParaRPr>
          </a:p>
        </p:txBody>
      </p:sp>
      <p:sp>
        <p:nvSpPr>
          <p:cNvPr id="106" name="Google Shape;106;p7"/>
          <p:cNvSpPr txBox="1"/>
          <p:nvPr/>
        </p:nvSpPr>
        <p:spPr>
          <a:xfrm>
            <a:off x="1608788" y="1154875"/>
            <a:ext cx="7265400" cy="1200600"/>
          </a:xfrm>
          <a:prstGeom prst="rect">
            <a:avLst/>
          </a:prstGeom>
          <a:noFill/>
          <a:ln>
            <a:noFill/>
          </a:ln>
        </p:spPr>
        <p:txBody>
          <a:bodyPr anchorCtr="0" anchor="t" bIns="91425" lIns="91425" spcFirstLastPara="1" rIns="91425" wrap="square" tIns="91425">
            <a:spAutoFit/>
          </a:bodyPr>
          <a:lstStyle/>
          <a:p>
            <a:pPr indent="0" lvl="1" marL="0" rtl="0" algn="l">
              <a:spcBef>
                <a:spcPts val="560"/>
              </a:spcBef>
              <a:spcAft>
                <a:spcPts val="0"/>
              </a:spcAft>
              <a:buClr>
                <a:schemeClr val="dk1"/>
              </a:buClr>
              <a:buSzPts val="2800"/>
              <a:buFont typeface="Arial"/>
              <a:buNone/>
            </a:pPr>
            <a:r>
              <a:rPr lang="es-AR" sz="2200">
                <a:latin typeface="Calibri"/>
                <a:ea typeface="Calibri"/>
                <a:cs typeface="Calibri"/>
                <a:sym typeface="Calibri"/>
              </a:rPr>
              <a:t>Es un software que permite la creación y administración de Base     de Datos y además actúa como un intermediario entre los usuarios, las aplicaciones y la propia base de datos. </a:t>
            </a:r>
            <a:endParaRPr>
              <a:latin typeface="Calibri"/>
              <a:ea typeface="Calibri"/>
              <a:cs typeface="Calibri"/>
              <a:sym typeface="Calibri"/>
            </a:endParaRPr>
          </a:p>
        </p:txBody>
      </p:sp>
      <p:pic>
        <p:nvPicPr>
          <p:cNvPr id="107" name="Google Shape;107;p7"/>
          <p:cNvPicPr preferRelativeResize="0"/>
          <p:nvPr/>
        </p:nvPicPr>
        <p:blipFill>
          <a:blip r:embed="rId3">
            <a:alphaModFix/>
          </a:blip>
          <a:stretch>
            <a:fillRect/>
          </a:stretch>
        </p:blipFill>
        <p:spPr>
          <a:xfrm>
            <a:off x="1052150" y="2291175"/>
            <a:ext cx="4284438" cy="2483225"/>
          </a:xfrm>
          <a:prstGeom prst="rect">
            <a:avLst/>
          </a:prstGeom>
          <a:noFill/>
          <a:ln>
            <a:noFill/>
          </a:ln>
        </p:spPr>
      </p:pic>
      <p:pic>
        <p:nvPicPr>
          <p:cNvPr id="108" name="Google Shape;108;p7"/>
          <p:cNvPicPr preferRelativeResize="0"/>
          <p:nvPr/>
        </p:nvPicPr>
        <p:blipFill>
          <a:blip r:embed="rId4">
            <a:alphaModFix/>
          </a:blip>
          <a:stretch>
            <a:fillRect/>
          </a:stretch>
        </p:blipFill>
        <p:spPr>
          <a:xfrm>
            <a:off x="4572000" y="2767475"/>
            <a:ext cx="3185168" cy="153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nvSpPr>
        <p:spPr>
          <a:xfrm>
            <a:off x="360775" y="1568751"/>
            <a:ext cx="7684200" cy="31719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0"/>
              </a:spcBef>
              <a:spcAft>
                <a:spcPts val="0"/>
              </a:spcAft>
              <a:buSzPts val="2200"/>
              <a:buFont typeface="Calibri"/>
              <a:buChar char="●"/>
            </a:pPr>
            <a:r>
              <a:rPr lang="es-AR" sz="2200">
                <a:latin typeface="Calibri"/>
                <a:ea typeface="Calibri"/>
                <a:cs typeface="Calibri"/>
                <a:sym typeface="Calibri"/>
              </a:rPr>
              <a:t>Definir la base de datos; </a:t>
            </a:r>
            <a:endParaRPr sz="2200">
              <a:latin typeface="Calibri"/>
              <a:ea typeface="Calibri"/>
              <a:cs typeface="Calibri"/>
              <a:sym typeface="Calibri"/>
            </a:endParaRPr>
          </a:p>
          <a:p>
            <a:pPr indent="-368300" lvl="0" marL="457200" rtl="0" algn="just">
              <a:lnSpc>
                <a:spcPct val="115000"/>
              </a:lnSpc>
              <a:spcBef>
                <a:spcPts val="0"/>
              </a:spcBef>
              <a:spcAft>
                <a:spcPts val="0"/>
              </a:spcAft>
              <a:buSzPts val="2200"/>
              <a:buFont typeface="Calibri"/>
              <a:buChar char="●"/>
            </a:pPr>
            <a:r>
              <a:rPr lang="es-AR" sz="2200">
                <a:latin typeface="Calibri"/>
                <a:ea typeface="Calibri"/>
                <a:cs typeface="Calibri"/>
                <a:sym typeface="Calibri"/>
              </a:rPr>
              <a:t>La inserción, actualización, eliminación y consulta de los datos; </a:t>
            </a:r>
            <a:endParaRPr sz="2200">
              <a:latin typeface="Calibri"/>
              <a:ea typeface="Calibri"/>
              <a:cs typeface="Calibri"/>
              <a:sym typeface="Calibri"/>
            </a:endParaRPr>
          </a:p>
          <a:p>
            <a:pPr indent="-368300" lvl="0" marL="457200" rtl="0" algn="just">
              <a:lnSpc>
                <a:spcPct val="115000"/>
              </a:lnSpc>
              <a:spcBef>
                <a:spcPts val="0"/>
              </a:spcBef>
              <a:spcAft>
                <a:spcPts val="0"/>
              </a:spcAft>
              <a:buSzPts val="2200"/>
              <a:buFont typeface="Calibri"/>
              <a:buChar char="●"/>
            </a:pPr>
            <a:r>
              <a:rPr lang="es-AR" sz="2200">
                <a:latin typeface="Calibri"/>
                <a:ea typeface="Calibri"/>
                <a:cs typeface="Calibri"/>
                <a:sym typeface="Calibri"/>
              </a:rPr>
              <a:t>El acceso controlado a la base de datos; </a:t>
            </a:r>
            <a:endParaRPr sz="2200">
              <a:latin typeface="Calibri"/>
              <a:ea typeface="Calibri"/>
              <a:cs typeface="Calibri"/>
              <a:sym typeface="Calibri"/>
            </a:endParaRPr>
          </a:p>
          <a:p>
            <a:pPr indent="-368300" lvl="0" marL="457200" rtl="0" algn="just">
              <a:lnSpc>
                <a:spcPct val="115000"/>
              </a:lnSpc>
              <a:spcBef>
                <a:spcPts val="0"/>
              </a:spcBef>
              <a:spcAft>
                <a:spcPts val="0"/>
              </a:spcAft>
              <a:buSzPts val="2200"/>
              <a:buFont typeface="Calibri"/>
              <a:buChar char="●"/>
            </a:pPr>
            <a:r>
              <a:rPr lang="es-AR" sz="2200">
                <a:latin typeface="Calibri"/>
                <a:ea typeface="Calibri"/>
                <a:cs typeface="Calibri"/>
                <a:sym typeface="Calibri"/>
              </a:rPr>
              <a:t>Creación de copias de seguridad; </a:t>
            </a:r>
            <a:endParaRPr sz="2200">
              <a:latin typeface="Calibri"/>
              <a:ea typeface="Calibri"/>
              <a:cs typeface="Calibri"/>
              <a:sym typeface="Calibri"/>
            </a:endParaRPr>
          </a:p>
          <a:p>
            <a:pPr indent="-368300" lvl="0" marL="457200" rtl="0" algn="just">
              <a:lnSpc>
                <a:spcPct val="115000"/>
              </a:lnSpc>
              <a:spcBef>
                <a:spcPts val="0"/>
              </a:spcBef>
              <a:spcAft>
                <a:spcPts val="0"/>
              </a:spcAft>
              <a:buSzPts val="2200"/>
              <a:buFont typeface="Calibri"/>
              <a:buChar char="●"/>
            </a:pPr>
            <a:r>
              <a:rPr lang="es-AR" sz="2200">
                <a:latin typeface="Calibri"/>
                <a:ea typeface="Calibri"/>
                <a:cs typeface="Calibri"/>
                <a:sym typeface="Calibri"/>
              </a:rPr>
              <a:t>Exportación e importación de datos; </a:t>
            </a:r>
            <a:endParaRPr sz="2200">
              <a:latin typeface="Calibri"/>
              <a:ea typeface="Calibri"/>
              <a:cs typeface="Calibri"/>
              <a:sym typeface="Calibri"/>
            </a:endParaRPr>
          </a:p>
          <a:p>
            <a:pPr indent="-368300" lvl="0" marL="457200" rtl="0" algn="just">
              <a:lnSpc>
                <a:spcPct val="115000"/>
              </a:lnSpc>
              <a:spcBef>
                <a:spcPts val="0"/>
              </a:spcBef>
              <a:spcAft>
                <a:spcPts val="0"/>
              </a:spcAft>
              <a:buSzPts val="2200"/>
              <a:buFont typeface="Calibri"/>
              <a:buChar char="●"/>
            </a:pPr>
            <a:r>
              <a:rPr lang="es-AR" sz="2200">
                <a:latin typeface="Calibri"/>
                <a:ea typeface="Calibri"/>
                <a:cs typeface="Calibri"/>
                <a:sym typeface="Calibri"/>
              </a:rPr>
              <a:t>Creación de procedimientos almacenados; </a:t>
            </a:r>
            <a:endParaRPr sz="2200">
              <a:latin typeface="Calibri"/>
              <a:ea typeface="Calibri"/>
              <a:cs typeface="Calibri"/>
              <a:sym typeface="Calibri"/>
            </a:endParaRPr>
          </a:p>
          <a:p>
            <a:pPr indent="-368300" lvl="0" marL="457200" rtl="0" algn="just">
              <a:lnSpc>
                <a:spcPct val="115000"/>
              </a:lnSpc>
              <a:spcBef>
                <a:spcPts val="0"/>
              </a:spcBef>
              <a:spcAft>
                <a:spcPts val="0"/>
              </a:spcAft>
              <a:buSzPts val="2200"/>
              <a:buFont typeface="Calibri"/>
              <a:buChar char="●"/>
            </a:pPr>
            <a:r>
              <a:rPr lang="es-AR" sz="2200">
                <a:latin typeface="Calibri"/>
                <a:ea typeface="Calibri"/>
                <a:cs typeface="Calibri"/>
                <a:sym typeface="Calibri"/>
              </a:rPr>
              <a:t>Creación de vistas; Etc.</a:t>
            </a:r>
            <a:endParaRPr sz="2200">
              <a:solidFill>
                <a:schemeClr val="lt1"/>
              </a:solidFill>
              <a:latin typeface="Georgia"/>
              <a:ea typeface="Georgia"/>
              <a:cs typeface="Georgia"/>
              <a:sym typeface="Georgia"/>
            </a:endParaRPr>
          </a:p>
          <a:p>
            <a:pPr indent="0" lvl="1" marL="457200" marR="0" rtl="0" algn="l">
              <a:lnSpc>
                <a:spcPct val="100000"/>
              </a:lnSpc>
              <a:spcBef>
                <a:spcPts val="560"/>
              </a:spcBef>
              <a:spcAft>
                <a:spcPts val="0"/>
              </a:spcAft>
              <a:buClr>
                <a:schemeClr val="dk1"/>
              </a:buClr>
              <a:buSzPts val="2800"/>
              <a:buFont typeface="Arial"/>
              <a:buNone/>
            </a:pPr>
            <a:r>
              <a:t/>
            </a:r>
            <a:endParaRPr b="0" i="0" sz="2000" u="none" cap="none" strike="noStrike">
              <a:solidFill>
                <a:schemeClr val="lt1"/>
              </a:solidFill>
              <a:latin typeface="Georgia"/>
              <a:ea typeface="Georgia"/>
              <a:cs typeface="Georgia"/>
              <a:sym typeface="Georgia"/>
            </a:endParaRPr>
          </a:p>
        </p:txBody>
      </p:sp>
      <p:pic>
        <p:nvPicPr>
          <p:cNvPr id="114" name="Google Shape;114;p8"/>
          <p:cNvPicPr preferRelativeResize="0"/>
          <p:nvPr/>
        </p:nvPicPr>
        <p:blipFill rotWithShape="1">
          <a:blip r:embed="rId3">
            <a:alphaModFix/>
          </a:blip>
          <a:srcRect b="0" l="0" r="0" t="0"/>
          <a:stretch/>
        </p:blipFill>
        <p:spPr>
          <a:xfrm>
            <a:off x="7114876" y="2336724"/>
            <a:ext cx="1596900" cy="2528100"/>
          </a:xfrm>
          <a:prstGeom prst="roundRect">
            <a:avLst>
              <a:gd fmla="val 16667" name="adj"/>
            </a:avLst>
          </a:prstGeom>
          <a:noFill/>
          <a:ln>
            <a:noFill/>
          </a:ln>
          <a:effectLst>
            <a:outerShdw blurRad="152400" kx="110000" rotWithShape="0" algn="tl" dir="900000" dist="12000" sy="98000" ky="200000">
              <a:srgbClr val="000000">
                <a:alpha val="29803"/>
              </a:srgbClr>
            </a:outerShdw>
          </a:effectLst>
        </p:spPr>
      </p:pic>
      <p:sp>
        <p:nvSpPr>
          <p:cNvPr id="115" name="Google Shape;115;p8"/>
          <p:cNvSpPr/>
          <p:nvPr/>
        </p:nvSpPr>
        <p:spPr>
          <a:xfrm>
            <a:off x="1638399" y="412125"/>
            <a:ext cx="73239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400" u="none" cap="none" strike="noStrike">
                <a:latin typeface="Georgia"/>
                <a:ea typeface="Georgia"/>
                <a:cs typeface="Georgia"/>
                <a:sym typeface="Georgia"/>
              </a:rPr>
              <a:t>El </a:t>
            </a:r>
            <a:r>
              <a:rPr b="1" i="0" lang="es-AR" sz="2400" u="none" cap="none" strike="noStrike">
                <a:latin typeface="Georgia"/>
                <a:ea typeface="Georgia"/>
                <a:cs typeface="Georgia"/>
                <a:sym typeface="Georgia"/>
              </a:rPr>
              <a:t>DBMS</a:t>
            </a:r>
            <a:r>
              <a:rPr b="0" i="0" lang="es-AR" sz="2400" u="none" cap="none" strike="noStrike">
                <a:latin typeface="Georgia"/>
                <a:ea typeface="Georgia"/>
                <a:cs typeface="Georgia"/>
                <a:sym typeface="Georgia"/>
              </a:rPr>
              <a:t> proporciona los siguientes </a:t>
            </a:r>
            <a:endParaRPr b="0" i="0" sz="2400" u="none" cap="none" strike="noStrike">
              <a:latin typeface="Georgia"/>
              <a:ea typeface="Georgia"/>
              <a:cs typeface="Georgia"/>
              <a:sym typeface="Georgia"/>
            </a:endParaRPr>
          </a:p>
          <a:p>
            <a:pPr indent="0" lvl="0" marL="0" marR="0" rtl="0" algn="l">
              <a:lnSpc>
                <a:spcPct val="100000"/>
              </a:lnSpc>
              <a:spcBef>
                <a:spcPts val="0"/>
              </a:spcBef>
              <a:spcAft>
                <a:spcPts val="0"/>
              </a:spcAft>
              <a:buNone/>
            </a:pPr>
            <a:r>
              <a:rPr b="0" i="0" lang="es-AR" sz="2400" u="none" cap="none" strike="noStrike">
                <a:latin typeface="Georgia"/>
                <a:ea typeface="Georgia"/>
                <a:cs typeface="Georgia"/>
                <a:sym typeface="Georgia"/>
              </a:rPr>
              <a:t>servicios que permiten:</a:t>
            </a:r>
            <a:endParaRPr b="0" i="0" sz="2400" u="none" cap="none" strike="noStrike">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9"/>
          <p:cNvPicPr preferRelativeResize="0"/>
          <p:nvPr/>
        </p:nvPicPr>
        <p:blipFill rotWithShape="1">
          <a:blip r:embed="rId3">
            <a:alphaModFix/>
          </a:blip>
          <a:srcRect b="0" l="0" r="0" t="0"/>
          <a:stretch/>
        </p:blipFill>
        <p:spPr>
          <a:xfrm>
            <a:off x="5044373" y="1946168"/>
            <a:ext cx="3024093" cy="2473846"/>
          </a:xfrm>
          <a:prstGeom prst="rect">
            <a:avLst/>
          </a:prstGeom>
          <a:noFill/>
          <a:ln>
            <a:noFill/>
          </a:ln>
        </p:spPr>
      </p:pic>
      <p:sp>
        <p:nvSpPr>
          <p:cNvPr id="121" name="Google Shape;121;p9"/>
          <p:cNvSpPr/>
          <p:nvPr/>
        </p:nvSpPr>
        <p:spPr>
          <a:xfrm>
            <a:off x="424801" y="1070481"/>
            <a:ext cx="8182304" cy="341632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lang="es-AR" sz="2200">
                <a:latin typeface="Calibri"/>
                <a:ea typeface="Calibri"/>
                <a:cs typeface="Calibri"/>
                <a:sym typeface="Calibri"/>
              </a:rPr>
              <a:t>Las </a:t>
            </a:r>
            <a:r>
              <a:rPr b="1" lang="es-AR" sz="2200">
                <a:latin typeface="Calibri"/>
                <a:ea typeface="Calibri"/>
                <a:cs typeface="Calibri"/>
                <a:sym typeface="Calibri"/>
              </a:rPr>
              <a:t>bases de datos relacionales </a:t>
            </a:r>
            <a:r>
              <a:rPr lang="es-AR" sz="2200">
                <a:latin typeface="Calibri"/>
                <a:ea typeface="Calibri"/>
                <a:cs typeface="Calibri"/>
                <a:sym typeface="Calibri"/>
              </a:rPr>
              <a:t>s</a:t>
            </a:r>
            <a:r>
              <a:rPr lang="es-AR" sz="2200">
                <a:latin typeface="Calibri"/>
                <a:ea typeface="Calibri"/>
                <a:cs typeface="Calibri"/>
                <a:sym typeface="Calibri"/>
              </a:rPr>
              <a:t>on aquellas que están compuestas por distintas tablas relacionadas entre sí mediante </a:t>
            </a:r>
            <a:r>
              <a:rPr b="1" lang="es-AR" sz="2200">
                <a:latin typeface="Calibri"/>
                <a:ea typeface="Calibri"/>
                <a:cs typeface="Calibri"/>
                <a:sym typeface="Calibri"/>
              </a:rPr>
              <a:t>claves primarias </a:t>
            </a:r>
            <a:r>
              <a:rPr lang="es-AR" sz="2200">
                <a:latin typeface="Calibri"/>
                <a:ea typeface="Calibri"/>
                <a:cs typeface="Calibri"/>
                <a:sym typeface="Calibri"/>
              </a:rPr>
              <a:t>y </a:t>
            </a:r>
            <a:r>
              <a:rPr b="1" lang="es-AR" sz="2200">
                <a:latin typeface="Calibri"/>
                <a:ea typeface="Calibri"/>
                <a:cs typeface="Calibri"/>
                <a:sym typeface="Calibri"/>
              </a:rPr>
              <a:t>claves foráneas</a:t>
            </a:r>
            <a:r>
              <a:rPr lang="es-AR" sz="2200">
                <a:latin typeface="Calibri"/>
                <a:ea typeface="Calibri"/>
                <a:cs typeface="Calibri"/>
                <a:sym typeface="Calibri"/>
              </a:rPr>
              <a:t>, en donde no pueden existir dos </a:t>
            </a:r>
            <a:endParaRPr sz="2200">
              <a:latin typeface="Calibri"/>
              <a:ea typeface="Calibri"/>
              <a:cs typeface="Calibri"/>
              <a:sym typeface="Calibri"/>
            </a:endParaRPr>
          </a:p>
          <a:p>
            <a:pPr indent="0" lvl="0" marL="0" rtl="0" algn="just">
              <a:lnSpc>
                <a:spcPct val="115000"/>
              </a:lnSpc>
              <a:spcBef>
                <a:spcPts val="0"/>
              </a:spcBef>
              <a:spcAft>
                <a:spcPts val="0"/>
              </a:spcAft>
              <a:buNone/>
            </a:pPr>
            <a:r>
              <a:rPr lang="es-AR" sz="2200">
                <a:latin typeface="Calibri"/>
                <a:ea typeface="Calibri"/>
                <a:cs typeface="Calibri"/>
                <a:sym typeface="Calibri"/>
              </a:rPr>
              <a:t>tablas con el mismo nombre y las </a:t>
            </a:r>
            <a:endParaRPr sz="2200">
              <a:latin typeface="Calibri"/>
              <a:ea typeface="Calibri"/>
              <a:cs typeface="Calibri"/>
              <a:sym typeface="Calibri"/>
            </a:endParaRPr>
          </a:p>
          <a:p>
            <a:pPr indent="0" lvl="0" marL="0" rtl="0" algn="just">
              <a:lnSpc>
                <a:spcPct val="115000"/>
              </a:lnSpc>
              <a:spcBef>
                <a:spcPts val="0"/>
              </a:spcBef>
              <a:spcAft>
                <a:spcPts val="0"/>
              </a:spcAft>
              <a:buNone/>
            </a:pPr>
            <a:r>
              <a:rPr lang="es-AR" sz="2200">
                <a:latin typeface="Calibri"/>
                <a:ea typeface="Calibri"/>
                <a:cs typeface="Calibri"/>
                <a:sym typeface="Calibri"/>
              </a:rPr>
              <a:t>mismas se componen de un </a:t>
            </a:r>
            <a:endParaRPr sz="2200">
              <a:latin typeface="Calibri"/>
              <a:ea typeface="Calibri"/>
              <a:cs typeface="Calibri"/>
              <a:sym typeface="Calibri"/>
            </a:endParaRPr>
          </a:p>
          <a:p>
            <a:pPr indent="0" lvl="0" marL="0" rtl="0" algn="just">
              <a:lnSpc>
                <a:spcPct val="115000"/>
              </a:lnSpc>
              <a:spcBef>
                <a:spcPts val="0"/>
              </a:spcBef>
              <a:spcAft>
                <a:spcPts val="0"/>
              </a:spcAft>
              <a:buNone/>
            </a:pPr>
            <a:r>
              <a:rPr lang="es-AR" sz="2200">
                <a:latin typeface="Calibri"/>
                <a:ea typeface="Calibri"/>
                <a:cs typeface="Calibri"/>
                <a:sym typeface="Calibri"/>
              </a:rPr>
              <a:t>conjunto de </a:t>
            </a:r>
            <a:r>
              <a:rPr b="1" lang="es-AR" sz="2200">
                <a:latin typeface="Calibri"/>
                <a:ea typeface="Calibri"/>
                <a:cs typeface="Calibri"/>
                <a:sym typeface="Calibri"/>
              </a:rPr>
              <a:t>campos </a:t>
            </a:r>
            <a:r>
              <a:rPr lang="es-AR" sz="2200">
                <a:latin typeface="Calibri"/>
                <a:ea typeface="Calibri"/>
                <a:cs typeface="Calibri"/>
                <a:sym typeface="Calibri"/>
              </a:rPr>
              <a:t>o </a:t>
            </a:r>
            <a:r>
              <a:rPr b="1" lang="es-AR" sz="2200">
                <a:latin typeface="Calibri"/>
                <a:ea typeface="Calibri"/>
                <a:cs typeface="Calibri"/>
                <a:sym typeface="Calibri"/>
              </a:rPr>
              <a:t>columnas </a:t>
            </a:r>
            <a:r>
              <a:rPr lang="es-AR" sz="2200">
                <a:latin typeface="Calibri"/>
                <a:ea typeface="Calibri"/>
                <a:cs typeface="Calibri"/>
                <a:sym typeface="Calibri"/>
              </a:rPr>
              <a:t>y</a:t>
            </a:r>
            <a:r>
              <a:rPr b="1" lang="es-AR" sz="2200">
                <a:latin typeface="Calibri"/>
                <a:ea typeface="Calibri"/>
                <a:cs typeface="Calibri"/>
                <a:sym typeface="Calibri"/>
              </a:rPr>
              <a:t> </a:t>
            </a:r>
            <a:endParaRPr b="1" sz="2200">
              <a:latin typeface="Calibri"/>
              <a:ea typeface="Calibri"/>
              <a:cs typeface="Calibri"/>
              <a:sym typeface="Calibri"/>
            </a:endParaRPr>
          </a:p>
          <a:p>
            <a:pPr indent="0" lvl="0" marL="0" rtl="0" algn="just">
              <a:lnSpc>
                <a:spcPct val="115000"/>
              </a:lnSpc>
              <a:spcBef>
                <a:spcPts val="0"/>
              </a:spcBef>
              <a:spcAft>
                <a:spcPts val="0"/>
              </a:spcAft>
              <a:buNone/>
            </a:pPr>
            <a:r>
              <a:rPr b="1" lang="es-AR" sz="2200">
                <a:latin typeface="Calibri"/>
                <a:ea typeface="Calibri"/>
                <a:cs typeface="Calibri"/>
                <a:sym typeface="Calibri"/>
              </a:rPr>
              <a:t>registros </a:t>
            </a:r>
            <a:r>
              <a:rPr lang="es-AR" sz="2200">
                <a:latin typeface="Calibri"/>
                <a:ea typeface="Calibri"/>
                <a:cs typeface="Calibri"/>
                <a:sym typeface="Calibri"/>
              </a:rPr>
              <a:t>o </a:t>
            </a:r>
            <a:r>
              <a:rPr b="1" lang="es-AR" sz="2200">
                <a:latin typeface="Calibri"/>
                <a:ea typeface="Calibri"/>
                <a:cs typeface="Calibri"/>
                <a:sym typeface="Calibri"/>
              </a:rPr>
              <a:t>filas. </a:t>
            </a:r>
            <a:endParaRPr sz="2200">
              <a:latin typeface="Calibri"/>
              <a:ea typeface="Calibri"/>
              <a:cs typeface="Calibri"/>
              <a:sym typeface="Calibri"/>
            </a:endParaRPr>
          </a:p>
        </p:txBody>
      </p:sp>
      <p:sp>
        <p:nvSpPr>
          <p:cNvPr id="122" name="Google Shape;122;p9"/>
          <p:cNvSpPr/>
          <p:nvPr/>
        </p:nvSpPr>
        <p:spPr>
          <a:xfrm>
            <a:off x="2325289" y="311632"/>
            <a:ext cx="438132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800" u="none" cap="none" strike="noStrike">
                <a:latin typeface="Calibri"/>
                <a:ea typeface="Calibri"/>
                <a:cs typeface="Calibri"/>
                <a:sym typeface="Calibri"/>
              </a:rPr>
              <a:t>Base de datos relacional</a:t>
            </a:r>
            <a:endParaRPr i="0" sz="2800" u="none" cap="none" strike="noStrike">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0"/>
          <p:cNvSpPr txBox="1"/>
          <p:nvPr/>
        </p:nvSpPr>
        <p:spPr>
          <a:xfrm>
            <a:off x="401100" y="1481187"/>
            <a:ext cx="8341800" cy="1801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s-AR" sz="2200">
                <a:latin typeface="Calibri"/>
                <a:ea typeface="Calibri"/>
                <a:cs typeface="Calibri"/>
                <a:sym typeface="Calibri"/>
              </a:rPr>
              <a:t>Son un conjunto de normas establecidas por Edgar Codd, para que una base de datos del modelo relacional se considere verdaderamente relacional, teniendo en cuenta que, a mayor cantidad de reglas cumplidas, </a:t>
            </a:r>
            <a:r>
              <a:rPr i="1" lang="es-AR" sz="2200">
                <a:latin typeface="Calibri"/>
                <a:ea typeface="Calibri"/>
                <a:cs typeface="Calibri"/>
                <a:sym typeface="Calibri"/>
              </a:rPr>
              <a:t>más relacional</a:t>
            </a:r>
            <a:r>
              <a:rPr lang="es-AR" sz="2200">
                <a:latin typeface="Calibri"/>
                <a:ea typeface="Calibri"/>
                <a:cs typeface="Calibri"/>
                <a:sym typeface="Calibri"/>
              </a:rPr>
              <a:t> será la base de datos.</a:t>
            </a:r>
            <a:endParaRPr b="0" i="0" sz="2800" u="none" cap="none" strike="noStrike">
              <a:solidFill>
                <a:schemeClr val="lt1"/>
              </a:solidFill>
              <a:latin typeface="Georgia"/>
              <a:ea typeface="Georgia"/>
              <a:cs typeface="Georgia"/>
              <a:sym typeface="Georgia"/>
            </a:endParaRPr>
          </a:p>
        </p:txBody>
      </p:sp>
      <p:sp>
        <p:nvSpPr>
          <p:cNvPr id="128" name="Google Shape;128;p10"/>
          <p:cNvSpPr/>
          <p:nvPr/>
        </p:nvSpPr>
        <p:spPr>
          <a:xfrm>
            <a:off x="2512916" y="350526"/>
            <a:ext cx="43092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2800" u="none" cap="none" strike="noStrike">
                <a:latin typeface="Calibri"/>
                <a:ea typeface="Calibri"/>
                <a:cs typeface="Calibri"/>
                <a:sym typeface="Calibri"/>
              </a:rPr>
              <a:t>Las 12 reglas de CODD</a:t>
            </a:r>
            <a:endParaRPr b="1" i="0" sz="2800" u="none" cap="none" strike="noStrike">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p:nvPr/>
        </p:nvSpPr>
        <p:spPr>
          <a:xfrm>
            <a:off x="445923" y="1072900"/>
            <a:ext cx="5691300" cy="3785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s-AR" sz="1600">
                <a:latin typeface="Calibri"/>
                <a:ea typeface="Calibri"/>
                <a:cs typeface="Calibri"/>
                <a:sym typeface="Calibri"/>
              </a:rPr>
              <a:t>Regla 0 - Fundación</a:t>
            </a:r>
            <a:endParaRPr sz="1600">
              <a:latin typeface="Calibri"/>
              <a:ea typeface="Calibri"/>
              <a:cs typeface="Calibri"/>
              <a:sym typeface="Calibri"/>
            </a:endParaRPr>
          </a:p>
          <a:p>
            <a:pPr indent="0" lvl="0" marL="0" rtl="0" algn="just">
              <a:lnSpc>
                <a:spcPct val="115000"/>
              </a:lnSpc>
              <a:spcBef>
                <a:spcPts val="0"/>
              </a:spcBef>
              <a:spcAft>
                <a:spcPts val="0"/>
              </a:spcAft>
              <a:buNone/>
            </a:pPr>
            <a:r>
              <a:rPr lang="es-AR" sz="1600">
                <a:latin typeface="Calibri"/>
                <a:ea typeface="Calibri"/>
                <a:cs typeface="Calibri"/>
                <a:sym typeface="Calibri"/>
              </a:rPr>
              <a:t>Regla 1 - Información</a:t>
            </a:r>
            <a:endParaRPr sz="1600">
              <a:latin typeface="Calibri"/>
              <a:ea typeface="Calibri"/>
              <a:cs typeface="Calibri"/>
              <a:sym typeface="Calibri"/>
            </a:endParaRPr>
          </a:p>
          <a:p>
            <a:pPr indent="0" lvl="0" marL="0" rtl="0" algn="just">
              <a:lnSpc>
                <a:spcPct val="115000"/>
              </a:lnSpc>
              <a:spcBef>
                <a:spcPts val="0"/>
              </a:spcBef>
              <a:spcAft>
                <a:spcPts val="0"/>
              </a:spcAft>
              <a:buNone/>
            </a:pPr>
            <a:r>
              <a:rPr lang="es-AR" sz="1600">
                <a:latin typeface="Calibri"/>
                <a:ea typeface="Calibri"/>
                <a:cs typeface="Calibri"/>
                <a:sym typeface="Calibri"/>
              </a:rPr>
              <a:t>Regla 2 - Acceso garantizado</a:t>
            </a:r>
            <a:endParaRPr sz="1600">
              <a:latin typeface="Calibri"/>
              <a:ea typeface="Calibri"/>
              <a:cs typeface="Calibri"/>
              <a:sym typeface="Calibri"/>
            </a:endParaRPr>
          </a:p>
          <a:p>
            <a:pPr indent="0" lvl="0" marL="0" rtl="0" algn="just">
              <a:lnSpc>
                <a:spcPct val="115000"/>
              </a:lnSpc>
              <a:spcBef>
                <a:spcPts val="0"/>
              </a:spcBef>
              <a:spcAft>
                <a:spcPts val="0"/>
              </a:spcAft>
              <a:buNone/>
            </a:pPr>
            <a:r>
              <a:rPr lang="es-AR" sz="1600">
                <a:latin typeface="Calibri"/>
                <a:ea typeface="Calibri"/>
                <a:cs typeface="Calibri"/>
                <a:sym typeface="Calibri"/>
              </a:rPr>
              <a:t>Regla 3 - Tratamiento sistemático de los valores nulos</a:t>
            </a:r>
            <a:endParaRPr sz="1600">
              <a:latin typeface="Calibri"/>
              <a:ea typeface="Calibri"/>
              <a:cs typeface="Calibri"/>
              <a:sym typeface="Calibri"/>
            </a:endParaRPr>
          </a:p>
          <a:p>
            <a:pPr indent="0" lvl="0" marL="0" rtl="0" algn="just">
              <a:lnSpc>
                <a:spcPct val="115000"/>
              </a:lnSpc>
              <a:spcBef>
                <a:spcPts val="0"/>
              </a:spcBef>
              <a:spcAft>
                <a:spcPts val="0"/>
              </a:spcAft>
              <a:buNone/>
            </a:pPr>
            <a:r>
              <a:rPr lang="es-AR" sz="1600">
                <a:latin typeface="Calibri"/>
                <a:ea typeface="Calibri"/>
                <a:cs typeface="Calibri"/>
                <a:sym typeface="Calibri"/>
              </a:rPr>
              <a:t>Regla 4 - Catálogo en línea relacional</a:t>
            </a:r>
            <a:endParaRPr sz="1600">
              <a:latin typeface="Calibri"/>
              <a:ea typeface="Calibri"/>
              <a:cs typeface="Calibri"/>
              <a:sym typeface="Calibri"/>
            </a:endParaRPr>
          </a:p>
          <a:p>
            <a:pPr indent="0" lvl="0" marL="0" rtl="0" algn="just">
              <a:lnSpc>
                <a:spcPct val="115000"/>
              </a:lnSpc>
              <a:spcBef>
                <a:spcPts val="0"/>
              </a:spcBef>
              <a:spcAft>
                <a:spcPts val="0"/>
              </a:spcAft>
              <a:buNone/>
            </a:pPr>
            <a:r>
              <a:rPr lang="es-AR" sz="1600">
                <a:latin typeface="Calibri"/>
                <a:ea typeface="Calibri"/>
                <a:cs typeface="Calibri"/>
                <a:sym typeface="Calibri"/>
              </a:rPr>
              <a:t>Regla 5 - Sublenguaje de datos completo</a:t>
            </a:r>
            <a:endParaRPr sz="1600">
              <a:latin typeface="Calibri"/>
              <a:ea typeface="Calibri"/>
              <a:cs typeface="Calibri"/>
              <a:sym typeface="Calibri"/>
            </a:endParaRPr>
          </a:p>
          <a:p>
            <a:pPr indent="0" lvl="0" marL="0" rtl="0" algn="just">
              <a:lnSpc>
                <a:spcPct val="115000"/>
              </a:lnSpc>
              <a:spcBef>
                <a:spcPts val="0"/>
              </a:spcBef>
              <a:spcAft>
                <a:spcPts val="0"/>
              </a:spcAft>
              <a:buNone/>
            </a:pPr>
            <a:r>
              <a:rPr lang="es-AR" sz="1600">
                <a:latin typeface="Calibri"/>
                <a:ea typeface="Calibri"/>
                <a:cs typeface="Calibri"/>
                <a:sym typeface="Calibri"/>
              </a:rPr>
              <a:t>Regla 6 - Actualización de vistas</a:t>
            </a:r>
            <a:endParaRPr sz="1600">
              <a:latin typeface="Calibri"/>
              <a:ea typeface="Calibri"/>
              <a:cs typeface="Calibri"/>
              <a:sym typeface="Calibri"/>
            </a:endParaRPr>
          </a:p>
          <a:p>
            <a:pPr indent="0" lvl="0" marL="0" rtl="0" algn="just">
              <a:lnSpc>
                <a:spcPct val="115000"/>
              </a:lnSpc>
              <a:spcBef>
                <a:spcPts val="0"/>
              </a:spcBef>
              <a:spcAft>
                <a:spcPts val="0"/>
              </a:spcAft>
              <a:buNone/>
            </a:pPr>
            <a:r>
              <a:rPr lang="es-AR" sz="1600">
                <a:latin typeface="Calibri"/>
                <a:ea typeface="Calibri"/>
                <a:cs typeface="Calibri"/>
                <a:sym typeface="Calibri"/>
              </a:rPr>
              <a:t>Regla 7 - Inserciones, modificaciones y eliminaciones de alto nivel</a:t>
            </a:r>
            <a:endParaRPr sz="1600">
              <a:latin typeface="Calibri"/>
              <a:ea typeface="Calibri"/>
              <a:cs typeface="Calibri"/>
              <a:sym typeface="Calibri"/>
            </a:endParaRPr>
          </a:p>
          <a:p>
            <a:pPr indent="0" lvl="0" marL="0" rtl="0" algn="just">
              <a:lnSpc>
                <a:spcPct val="115000"/>
              </a:lnSpc>
              <a:spcBef>
                <a:spcPts val="0"/>
              </a:spcBef>
              <a:spcAft>
                <a:spcPts val="0"/>
              </a:spcAft>
              <a:buNone/>
            </a:pPr>
            <a:r>
              <a:rPr lang="es-AR" sz="1600">
                <a:latin typeface="Calibri"/>
                <a:ea typeface="Calibri"/>
                <a:cs typeface="Calibri"/>
                <a:sym typeface="Calibri"/>
              </a:rPr>
              <a:t>Regla 8 - Independencia física de los datos</a:t>
            </a:r>
            <a:endParaRPr sz="1600">
              <a:latin typeface="Calibri"/>
              <a:ea typeface="Calibri"/>
              <a:cs typeface="Calibri"/>
              <a:sym typeface="Calibri"/>
            </a:endParaRPr>
          </a:p>
          <a:p>
            <a:pPr indent="0" lvl="0" marL="0" rtl="0" algn="just">
              <a:lnSpc>
                <a:spcPct val="115000"/>
              </a:lnSpc>
              <a:spcBef>
                <a:spcPts val="0"/>
              </a:spcBef>
              <a:spcAft>
                <a:spcPts val="0"/>
              </a:spcAft>
              <a:buNone/>
            </a:pPr>
            <a:r>
              <a:rPr lang="es-AR" sz="1600">
                <a:latin typeface="Calibri"/>
                <a:ea typeface="Calibri"/>
                <a:cs typeface="Calibri"/>
                <a:sym typeface="Calibri"/>
              </a:rPr>
              <a:t>Regla 9 - Independencia lógica de los datos</a:t>
            </a:r>
            <a:endParaRPr sz="1600">
              <a:latin typeface="Calibri"/>
              <a:ea typeface="Calibri"/>
              <a:cs typeface="Calibri"/>
              <a:sym typeface="Calibri"/>
            </a:endParaRPr>
          </a:p>
          <a:p>
            <a:pPr indent="0" lvl="0" marL="0" rtl="0" algn="just">
              <a:lnSpc>
                <a:spcPct val="115000"/>
              </a:lnSpc>
              <a:spcBef>
                <a:spcPts val="0"/>
              </a:spcBef>
              <a:spcAft>
                <a:spcPts val="0"/>
              </a:spcAft>
              <a:buNone/>
            </a:pPr>
            <a:r>
              <a:rPr lang="es-AR" sz="1600">
                <a:latin typeface="Calibri"/>
                <a:ea typeface="Calibri"/>
                <a:cs typeface="Calibri"/>
                <a:sym typeface="Calibri"/>
              </a:rPr>
              <a:t>Regla 10 - Independencia de integridad</a:t>
            </a:r>
            <a:endParaRPr sz="1600">
              <a:latin typeface="Calibri"/>
              <a:ea typeface="Calibri"/>
              <a:cs typeface="Calibri"/>
              <a:sym typeface="Calibri"/>
            </a:endParaRPr>
          </a:p>
          <a:p>
            <a:pPr indent="0" lvl="0" marL="0" rtl="0" algn="just">
              <a:lnSpc>
                <a:spcPct val="115000"/>
              </a:lnSpc>
              <a:spcBef>
                <a:spcPts val="0"/>
              </a:spcBef>
              <a:spcAft>
                <a:spcPts val="0"/>
              </a:spcAft>
              <a:buNone/>
            </a:pPr>
            <a:r>
              <a:rPr lang="es-AR" sz="1600">
                <a:latin typeface="Calibri"/>
                <a:ea typeface="Calibri"/>
                <a:cs typeface="Calibri"/>
                <a:sym typeface="Calibri"/>
              </a:rPr>
              <a:t>Regla 11 - Independencia de distribución</a:t>
            </a:r>
            <a:endParaRPr sz="1600">
              <a:latin typeface="Calibri"/>
              <a:ea typeface="Calibri"/>
              <a:cs typeface="Calibri"/>
              <a:sym typeface="Calibri"/>
            </a:endParaRPr>
          </a:p>
          <a:p>
            <a:pPr indent="0" lvl="0" marL="0" rtl="0" algn="just">
              <a:lnSpc>
                <a:spcPct val="115000"/>
              </a:lnSpc>
              <a:spcBef>
                <a:spcPts val="0"/>
              </a:spcBef>
              <a:spcAft>
                <a:spcPts val="0"/>
              </a:spcAft>
              <a:buNone/>
            </a:pPr>
            <a:r>
              <a:rPr lang="es-AR" sz="1600">
                <a:latin typeface="Calibri"/>
                <a:ea typeface="Calibri"/>
                <a:cs typeface="Calibri"/>
                <a:sym typeface="Calibri"/>
              </a:rPr>
              <a:t>Regla 12 - No subversión</a:t>
            </a:r>
            <a:endParaRPr sz="1600">
              <a:latin typeface="Calibri"/>
              <a:ea typeface="Calibri"/>
              <a:cs typeface="Calibri"/>
              <a:sym typeface="Calibri"/>
            </a:endParaRPr>
          </a:p>
          <a:p>
            <a:pPr indent="0" lvl="0" marL="0" rtl="0" algn="just">
              <a:lnSpc>
                <a:spcPct val="115000"/>
              </a:lnSpc>
              <a:spcBef>
                <a:spcPts val="0"/>
              </a:spcBef>
              <a:spcAft>
                <a:spcPts val="0"/>
              </a:spcAft>
              <a:buNone/>
            </a:pPr>
            <a:r>
              <a:t/>
            </a:r>
            <a:endParaRPr sz="1200">
              <a:latin typeface="Calibri"/>
              <a:ea typeface="Calibri"/>
              <a:cs typeface="Calibri"/>
              <a:sym typeface="Calibri"/>
            </a:endParaRPr>
          </a:p>
        </p:txBody>
      </p:sp>
      <p:sp>
        <p:nvSpPr>
          <p:cNvPr id="134" name="Google Shape;134;p11"/>
          <p:cNvSpPr txBox="1"/>
          <p:nvPr/>
        </p:nvSpPr>
        <p:spPr>
          <a:xfrm>
            <a:off x="1781550" y="201150"/>
            <a:ext cx="469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sz="2800">
                <a:solidFill>
                  <a:schemeClr val="lt1"/>
                </a:solidFill>
                <a:latin typeface="Calibri"/>
                <a:ea typeface="Calibri"/>
                <a:cs typeface="Calibri"/>
                <a:sym typeface="Calibri"/>
              </a:rPr>
              <a:t>Algunas de las</a:t>
            </a:r>
            <a:r>
              <a:rPr b="1" lang="es-AR" sz="2800">
                <a:solidFill>
                  <a:schemeClr val="lt1"/>
                </a:solidFill>
                <a:latin typeface="Calibri"/>
                <a:ea typeface="Calibri"/>
                <a:cs typeface="Calibri"/>
                <a:sym typeface="Calibri"/>
              </a:rPr>
              <a:t> reglas de CODD</a:t>
            </a:r>
            <a:endParaRPr sz="2800">
              <a:latin typeface="Calibri"/>
              <a:ea typeface="Calibri"/>
              <a:cs typeface="Calibri"/>
              <a:sym typeface="Calibri"/>
            </a:endParaRPr>
          </a:p>
        </p:txBody>
      </p:sp>
      <p:sp>
        <p:nvSpPr>
          <p:cNvPr id="135" name="Google Shape;135;p11"/>
          <p:cNvSpPr/>
          <p:nvPr/>
        </p:nvSpPr>
        <p:spPr>
          <a:xfrm>
            <a:off x="4706300" y="3964700"/>
            <a:ext cx="30351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s-AR" sz="1900">
                <a:solidFill>
                  <a:schemeClr val="lt1"/>
                </a:solidFill>
                <a:latin typeface="Calibri"/>
                <a:ea typeface="Calibri"/>
                <a:cs typeface="Calibri"/>
                <a:sym typeface="Calibri"/>
              </a:rPr>
              <a:t>Para ver más sobre el tema</a:t>
            </a:r>
            <a:r>
              <a:rPr i="0" lang="es-AR" sz="1900" u="none" cap="none" strike="noStrike">
                <a:solidFill>
                  <a:schemeClr val="lt1"/>
                </a:solidFill>
                <a:latin typeface="Calibri"/>
                <a:ea typeface="Calibri"/>
                <a:cs typeface="Calibri"/>
                <a:sym typeface="Calibri"/>
              </a:rPr>
              <a:t> </a:t>
            </a:r>
            <a:endParaRPr i="0" sz="1900" u="none" cap="none" strike="noStrike">
              <a:solidFill>
                <a:srgbClr val="000000"/>
              </a:solidFill>
              <a:latin typeface="Calibri"/>
              <a:ea typeface="Calibri"/>
              <a:cs typeface="Calibri"/>
              <a:sym typeface="Calibri"/>
            </a:endParaRPr>
          </a:p>
        </p:txBody>
      </p:sp>
      <p:sp>
        <p:nvSpPr>
          <p:cNvPr id="136" name="Google Shape;136;p11"/>
          <p:cNvSpPr txBox="1"/>
          <p:nvPr/>
        </p:nvSpPr>
        <p:spPr>
          <a:xfrm>
            <a:off x="4706300" y="4288700"/>
            <a:ext cx="437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Font typeface="Arial"/>
              <a:buNone/>
            </a:pPr>
            <a:r>
              <a:rPr lang="es-AR" sz="1600" u="sng">
                <a:solidFill>
                  <a:schemeClr val="accent5"/>
                </a:solidFill>
                <a:latin typeface="Calibri"/>
                <a:ea typeface="Calibri"/>
                <a:cs typeface="Calibri"/>
                <a:sym typeface="Calibri"/>
                <a:hlinkClick r:id="rId3">
                  <a:extLst>
                    <a:ext uri="{A12FA001-AC4F-418D-AE19-62706E023703}">
                      <ahyp:hlinkClr val="tx"/>
                    </a:ext>
                  </a:extLst>
                </a:hlinkClick>
              </a:rPr>
              <a:t>https://es.wikipedia.org/wiki/12_reglas_de_Codd</a:t>
            </a:r>
            <a:endParaRPr>
              <a:latin typeface="Roboto"/>
              <a:ea typeface="Roboto"/>
              <a:cs typeface="Roboto"/>
              <a:sym typeface="Roboto"/>
            </a:endParaRPr>
          </a:p>
        </p:txBody>
      </p:sp>
      <p:sp>
        <p:nvSpPr>
          <p:cNvPr id="137" name="Google Shape;137;p11"/>
          <p:cNvSpPr/>
          <p:nvPr/>
        </p:nvSpPr>
        <p:spPr>
          <a:xfrm>
            <a:off x="4572000" y="3935150"/>
            <a:ext cx="4512300" cy="784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nvSpPr>
        <p:spPr>
          <a:xfrm>
            <a:off x="1705550" y="260025"/>
            <a:ext cx="6582900" cy="118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AR" sz="2800" u="none" cap="none" strike="noStrike">
                <a:latin typeface="Calibri"/>
                <a:ea typeface="Calibri"/>
                <a:cs typeface="Calibri"/>
                <a:sym typeface="Calibri"/>
              </a:rPr>
              <a:t>SQL (Structured Query Language/ </a:t>
            </a:r>
            <a:endParaRPr b="1" i="0" sz="2800" u="none" cap="none" strike="noStrike">
              <a:latin typeface="Calibri"/>
              <a:ea typeface="Calibri"/>
              <a:cs typeface="Calibri"/>
              <a:sym typeface="Calibri"/>
            </a:endParaRPr>
          </a:p>
          <a:p>
            <a:pPr indent="0" lvl="0" marL="0" marR="0" rtl="0" algn="l">
              <a:lnSpc>
                <a:spcPct val="100000"/>
              </a:lnSpc>
              <a:spcBef>
                <a:spcPts val="0"/>
              </a:spcBef>
              <a:spcAft>
                <a:spcPts val="0"/>
              </a:spcAft>
              <a:buNone/>
            </a:pPr>
            <a:r>
              <a:rPr b="0" i="0" lang="es-AR" sz="2800" u="none" cap="none" strike="noStrike">
                <a:latin typeface="Calibri"/>
                <a:ea typeface="Calibri"/>
                <a:cs typeface="Calibri"/>
                <a:sym typeface="Calibri"/>
              </a:rPr>
              <a:t>Lenguaje Estructurado de Consultas)</a:t>
            </a:r>
            <a:endParaRPr b="0" i="0" sz="2800" u="none" cap="none" strike="noStrike">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lt1"/>
              </a:solidFill>
              <a:latin typeface="Calibri"/>
              <a:ea typeface="Calibri"/>
              <a:cs typeface="Calibri"/>
              <a:sym typeface="Calibri"/>
            </a:endParaRPr>
          </a:p>
        </p:txBody>
      </p:sp>
      <p:sp>
        <p:nvSpPr>
          <p:cNvPr id="143" name="Google Shape;143;p12"/>
          <p:cNvSpPr/>
          <p:nvPr/>
        </p:nvSpPr>
        <p:spPr>
          <a:xfrm>
            <a:off x="373350" y="1967925"/>
            <a:ext cx="8397300" cy="164460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560"/>
              </a:spcBef>
              <a:spcAft>
                <a:spcPts val="0"/>
              </a:spcAft>
              <a:buNone/>
            </a:pPr>
            <a:r>
              <a:rPr lang="es-AR" sz="2200">
                <a:latin typeface="Calibri"/>
                <a:ea typeface="Calibri"/>
                <a:cs typeface="Calibri"/>
                <a:sym typeface="Calibri"/>
              </a:rPr>
              <a:t>E</a:t>
            </a:r>
            <a:r>
              <a:rPr lang="es-AR" sz="2200">
                <a:latin typeface="Calibri"/>
                <a:ea typeface="Calibri"/>
                <a:cs typeface="Calibri"/>
                <a:sym typeface="Calibri"/>
              </a:rPr>
              <a:t>s un lenguaje informático de alto nivel que sirve para gestionar y organizar los datos de una base de datos relacional. </a:t>
            </a:r>
            <a:endParaRPr sz="2200">
              <a:latin typeface="Calibri"/>
              <a:ea typeface="Calibri"/>
              <a:cs typeface="Calibri"/>
              <a:sym typeface="Calibri"/>
            </a:endParaRPr>
          </a:p>
          <a:p>
            <a:pPr indent="0" lvl="1" marL="457200" marR="0" rtl="0" algn="l">
              <a:lnSpc>
                <a:spcPct val="100000"/>
              </a:lnSpc>
              <a:spcBef>
                <a:spcPts val="560"/>
              </a:spcBef>
              <a:spcAft>
                <a:spcPts val="0"/>
              </a:spcAft>
              <a:buNone/>
            </a:pPr>
            <a:r>
              <a:rPr i="0" lang="es-AR" sz="2200" u="none" cap="none" strike="noStrike">
                <a:latin typeface="Calibri"/>
                <a:ea typeface="Calibri"/>
                <a:cs typeface="Calibri"/>
                <a:sym typeface="Calibri"/>
              </a:rPr>
              <a:t>Funciona con un tipo específico de base de datos, llamado </a:t>
            </a:r>
            <a:r>
              <a:rPr i="1" lang="es-AR" sz="2200" u="none" cap="none" strike="noStrike">
                <a:latin typeface="Calibri"/>
                <a:ea typeface="Calibri"/>
                <a:cs typeface="Calibri"/>
                <a:sym typeface="Calibri"/>
              </a:rPr>
              <a:t>base de datos relacional.</a:t>
            </a:r>
            <a:endParaRPr i="0" sz="2200" u="none" cap="none" strike="noStrike">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3"/>
          <p:cNvPicPr preferRelativeResize="0"/>
          <p:nvPr/>
        </p:nvPicPr>
        <p:blipFill rotWithShape="1">
          <a:blip r:embed="rId3">
            <a:alphaModFix/>
          </a:blip>
          <a:srcRect b="30972" l="3250" r="51757" t="25646"/>
          <a:stretch/>
        </p:blipFill>
        <p:spPr>
          <a:xfrm>
            <a:off x="2033752" y="2128345"/>
            <a:ext cx="4556234" cy="2790497"/>
          </a:xfrm>
          <a:prstGeom prst="rect">
            <a:avLst/>
          </a:prstGeom>
          <a:noFill/>
          <a:ln>
            <a:noFill/>
          </a:ln>
        </p:spPr>
      </p:pic>
      <p:sp>
        <p:nvSpPr>
          <p:cNvPr id="149" name="Google Shape;149;p13"/>
          <p:cNvSpPr/>
          <p:nvPr/>
        </p:nvSpPr>
        <p:spPr>
          <a:xfrm>
            <a:off x="220716" y="2333297"/>
            <a:ext cx="1623849" cy="441435"/>
          </a:xfrm>
          <a:prstGeom prst="wedgeRectCallout">
            <a:avLst>
              <a:gd fmla="val 84021" name="adj1"/>
              <a:gd fmla="val 23214" name="adj2"/>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AR" sz="2000" u="none" cap="none" strike="noStrike">
                <a:solidFill>
                  <a:schemeClr val="dk1"/>
                </a:solidFill>
                <a:latin typeface="Arial"/>
                <a:ea typeface="Arial"/>
                <a:cs typeface="Arial"/>
                <a:sym typeface="Arial"/>
              </a:rPr>
              <a:t>Registros</a:t>
            </a:r>
            <a:endParaRPr b="1" i="0" sz="2000" u="none" cap="none" strike="noStrike">
              <a:solidFill>
                <a:schemeClr val="dk1"/>
              </a:solidFill>
              <a:latin typeface="Arial"/>
              <a:ea typeface="Arial"/>
              <a:cs typeface="Arial"/>
              <a:sym typeface="Arial"/>
            </a:endParaRPr>
          </a:p>
        </p:txBody>
      </p:sp>
      <p:sp>
        <p:nvSpPr>
          <p:cNvPr id="150" name="Google Shape;150;p13"/>
          <p:cNvSpPr txBox="1"/>
          <p:nvPr>
            <p:ph type="title"/>
          </p:nvPr>
        </p:nvSpPr>
        <p:spPr>
          <a:xfrm>
            <a:off x="1591115" y="335027"/>
            <a:ext cx="7038900" cy="914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434343"/>
              </a:buClr>
              <a:buSzPts val="1800"/>
              <a:buNone/>
            </a:pPr>
            <a:r>
              <a:rPr lang="es-AR" sz="2800">
                <a:latin typeface="Calibri"/>
                <a:ea typeface="Calibri"/>
                <a:cs typeface="Calibri"/>
                <a:sym typeface="Calibri"/>
              </a:rPr>
              <a:t>Estructura de almacenamiento de datos en una base de datos</a:t>
            </a:r>
            <a:endParaRPr sz="2800">
              <a:latin typeface="Calibri"/>
              <a:ea typeface="Calibri"/>
              <a:cs typeface="Calibri"/>
              <a:sym typeface="Calibri"/>
            </a:endParaRPr>
          </a:p>
        </p:txBody>
      </p:sp>
      <p:sp>
        <p:nvSpPr>
          <p:cNvPr id="151" name="Google Shape;151;p13"/>
          <p:cNvSpPr/>
          <p:nvPr/>
        </p:nvSpPr>
        <p:spPr>
          <a:xfrm>
            <a:off x="7556938" y="3302875"/>
            <a:ext cx="1271752" cy="441435"/>
          </a:xfrm>
          <a:prstGeom prst="wedgeRectCallout">
            <a:avLst>
              <a:gd fmla="val -74231" name="adj1"/>
              <a:gd fmla="val 1785" name="adj2"/>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AR" sz="2000" u="none" cap="none" strike="noStrike">
                <a:solidFill>
                  <a:schemeClr val="dk1"/>
                </a:solidFill>
                <a:latin typeface="Arial"/>
                <a:ea typeface="Arial"/>
                <a:cs typeface="Arial"/>
                <a:sym typeface="Arial"/>
              </a:rPr>
              <a:t>Archivo</a:t>
            </a:r>
            <a:endParaRPr b="1" i="0" sz="2000" u="none" cap="none" strike="noStrike">
              <a:solidFill>
                <a:schemeClr val="dk1"/>
              </a:solidFill>
              <a:latin typeface="Arial"/>
              <a:ea typeface="Arial"/>
              <a:cs typeface="Arial"/>
              <a:sym typeface="Arial"/>
            </a:endParaRPr>
          </a:p>
        </p:txBody>
      </p:sp>
      <p:sp>
        <p:nvSpPr>
          <p:cNvPr id="152" name="Google Shape;152;p13"/>
          <p:cNvSpPr/>
          <p:nvPr/>
        </p:nvSpPr>
        <p:spPr>
          <a:xfrm>
            <a:off x="6589986" y="2128345"/>
            <a:ext cx="646386" cy="2790497"/>
          </a:xfrm>
          <a:prstGeom prst="rightBrace">
            <a:avLst>
              <a:gd fmla="val 8333" name="adj1"/>
              <a:gd fmla="val 50000" name="adj2"/>
            </a:avLst>
          </a:prstGeom>
          <a:noFill/>
          <a:ln cap="flat" cmpd="sng" w="9525">
            <a:solidFill>
              <a:srgbClr val="0075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3" name="Google Shape;153;p13"/>
          <p:cNvSpPr/>
          <p:nvPr/>
        </p:nvSpPr>
        <p:spPr>
          <a:xfrm>
            <a:off x="3583931" y="1467185"/>
            <a:ext cx="1623849" cy="441435"/>
          </a:xfrm>
          <a:prstGeom prst="wedgeRectCallout">
            <a:avLst>
              <a:gd fmla="val -18891" name="adj1"/>
              <a:gd fmla="val 155356" name="adj2"/>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AR" sz="2000" u="none" cap="none" strike="noStrike">
                <a:solidFill>
                  <a:schemeClr val="dk1"/>
                </a:solidFill>
                <a:latin typeface="Arial"/>
                <a:ea typeface="Arial"/>
                <a:cs typeface="Arial"/>
                <a:sym typeface="Arial"/>
              </a:rPr>
              <a:t>Campos</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4"/>
          <p:cNvSpPr txBox="1"/>
          <p:nvPr>
            <p:ph type="title"/>
          </p:nvPr>
        </p:nvSpPr>
        <p:spPr>
          <a:xfrm>
            <a:off x="1575450" y="266600"/>
            <a:ext cx="6039000" cy="94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620"/>
              <a:buNone/>
            </a:pPr>
            <a:r>
              <a:rPr lang="es-AR" sz="2820">
                <a:latin typeface="Calibri"/>
                <a:ea typeface="Calibri"/>
                <a:cs typeface="Calibri"/>
                <a:sym typeface="Calibri"/>
              </a:rPr>
              <a:t>Al trabajar en la bases de datos también aplicamos</a:t>
            </a:r>
            <a:endParaRPr sz="2280">
              <a:latin typeface="Calibri"/>
              <a:ea typeface="Calibri"/>
              <a:cs typeface="Calibri"/>
              <a:sym typeface="Calibri"/>
            </a:endParaRPr>
          </a:p>
        </p:txBody>
      </p:sp>
      <p:grpSp>
        <p:nvGrpSpPr>
          <p:cNvPr id="159" name="Google Shape;159;p14"/>
          <p:cNvGrpSpPr/>
          <p:nvPr/>
        </p:nvGrpSpPr>
        <p:grpSpPr>
          <a:xfrm>
            <a:off x="2688745" y="732019"/>
            <a:ext cx="3768522" cy="3774409"/>
            <a:chOff x="2675582" y="676586"/>
            <a:chExt cx="3793942" cy="3790328"/>
          </a:xfrm>
        </p:grpSpPr>
        <p:sp>
          <p:nvSpPr>
            <p:cNvPr id="160" name="Google Shape;160;p14"/>
            <p:cNvSpPr/>
            <p:nvPr/>
          </p:nvSpPr>
          <p:spPr>
            <a:xfrm rot="-7199815">
              <a:off x="3183352" y="1184485"/>
              <a:ext cx="2774659" cy="2774659"/>
            </a:xfrm>
            <a:prstGeom prst="blockArc">
              <a:avLst>
                <a:gd fmla="val 12622480" name="adj1"/>
                <a:gd fmla="val 18176457" name="adj2"/>
                <a:gd fmla="val 20786" name="adj3"/>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rot="-1799815">
              <a:off x="3183352" y="1184357"/>
              <a:ext cx="2774659" cy="2774659"/>
            </a:xfrm>
            <a:prstGeom prst="blockArc">
              <a:avLst>
                <a:gd fmla="val 12622480" name="adj1"/>
                <a:gd fmla="val 18176457" name="adj2"/>
                <a:gd fmla="val 20786" name="adj3"/>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rot="3600185">
              <a:off x="3187094" y="1184439"/>
              <a:ext cx="2774659" cy="2774659"/>
            </a:xfrm>
            <a:prstGeom prst="blockArc">
              <a:avLst>
                <a:gd fmla="val 12564381" name="adj1"/>
                <a:gd fmla="val 18346131" name="adj2"/>
                <a:gd fmla="val 20844" name="adj3"/>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rot="9000185">
              <a:off x="3185977" y="1184485"/>
              <a:ext cx="2774659" cy="2774659"/>
            </a:xfrm>
            <a:prstGeom prst="blockArc">
              <a:avLst>
                <a:gd fmla="val 12622480" name="adj1"/>
                <a:gd fmla="val 18081133" name="adj2"/>
                <a:gd fmla="val 20809" name="adj3"/>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4"/>
            <p:cNvGrpSpPr/>
            <p:nvPr/>
          </p:nvGrpSpPr>
          <p:grpSpPr>
            <a:xfrm rot="5400000">
              <a:off x="5379663" y="2278951"/>
              <a:ext cx="585001" cy="585472"/>
              <a:chOff x="1967628" y="812211"/>
              <a:chExt cx="588000" cy="588000"/>
            </a:xfrm>
          </p:grpSpPr>
          <p:sp>
            <p:nvSpPr>
              <p:cNvPr id="165" name="Google Shape;165;p14"/>
              <p:cNvSpPr/>
              <p:nvPr/>
            </p:nvSpPr>
            <p:spPr>
              <a:xfrm rot="39023">
                <a:off x="1970909" y="815492"/>
                <a:ext cx="581437" cy="581437"/>
              </a:xfrm>
              <a:prstGeom prst="pie">
                <a:avLst>
                  <a:gd fmla="val 6190354" name="adj1"/>
                  <a:gd fmla="val 14996165" name="adj2"/>
                </a:avLst>
              </a:prstGeom>
              <a:solidFill>
                <a:srgbClr val="0C58D3"/>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rot="10800000">
                <a:off x="1970875" y="815525"/>
                <a:ext cx="581400" cy="581400"/>
              </a:xfrm>
              <a:prstGeom prst="pie">
                <a:avLst>
                  <a:gd fmla="val 4028252" name="adj1"/>
                  <a:gd fmla="val 17183677" name="adj2"/>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14"/>
            <p:cNvGrpSpPr/>
            <p:nvPr/>
          </p:nvGrpSpPr>
          <p:grpSpPr>
            <a:xfrm rot="10800000">
              <a:off x="4280709" y="3378529"/>
              <a:ext cx="585001" cy="585472"/>
              <a:chOff x="1967628" y="812211"/>
              <a:chExt cx="588000" cy="588000"/>
            </a:xfrm>
          </p:grpSpPr>
          <p:sp>
            <p:nvSpPr>
              <p:cNvPr id="168" name="Google Shape;168;p14"/>
              <p:cNvSpPr/>
              <p:nvPr/>
            </p:nvSpPr>
            <p:spPr>
              <a:xfrm rot="39023">
                <a:off x="1970909" y="815492"/>
                <a:ext cx="581437" cy="581437"/>
              </a:xfrm>
              <a:prstGeom prst="pie">
                <a:avLst>
                  <a:gd fmla="val 6190354" name="adj1"/>
                  <a:gd fmla="val 14996165" name="adj2"/>
                </a:avLst>
              </a:prstGeom>
              <a:solidFill>
                <a:srgbClr val="0D5DD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rot="10800000">
                <a:off x="1970875" y="815525"/>
                <a:ext cx="581400" cy="581400"/>
              </a:xfrm>
              <a:prstGeom prst="pie">
                <a:avLst>
                  <a:gd fmla="val 4028252" name="adj1"/>
                  <a:gd fmla="val 17183677"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4"/>
            <p:cNvGrpSpPr/>
            <p:nvPr/>
          </p:nvGrpSpPr>
          <p:grpSpPr>
            <a:xfrm rot="-5400000">
              <a:off x="3179922" y="2281478"/>
              <a:ext cx="585001" cy="585472"/>
              <a:chOff x="1967628" y="812211"/>
              <a:chExt cx="588000" cy="588000"/>
            </a:xfrm>
          </p:grpSpPr>
          <p:sp>
            <p:nvSpPr>
              <p:cNvPr id="171" name="Google Shape;171;p14"/>
              <p:cNvSpPr/>
              <p:nvPr/>
            </p:nvSpPr>
            <p:spPr>
              <a:xfrm rot="39023">
                <a:off x="1970909" y="815492"/>
                <a:ext cx="581437" cy="581437"/>
              </a:xfrm>
              <a:prstGeom prst="pie">
                <a:avLst>
                  <a:gd fmla="val 6190354" name="adj1"/>
                  <a:gd fmla="val 14996165" name="adj2"/>
                </a:avLst>
              </a:prstGeom>
              <a:solidFill>
                <a:srgbClr val="0E65F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rot="10800000">
                <a:off x="1970875" y="815525"/>
                <a:ext cx="581400" cy="581400"/>
              </a:xfrm>
              <a:prstGeom prst="pie">
                <a:avLst>
                  <a:gd fmla="val 4028252" name="adj1"/>
                  <a:gd fmla="val 17183677" name="adj2"/>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14"/>
            <p:cNvSpPr txBox="1"/>
            <p:nvPr/>
          </p:nvSpPr>
          <p:spPr>
            <a:xfrm>
              <a:off x="3214513"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74" name="Google Shape;174;p14"/>
            <p:cNvSpPr txBox="1"/>
            <p:nvPr/>
          </p:nvSpPr>
          <p:spPr>
            <a:xfrm>
              <a:off x="4335750" y="346030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75" name="Google Shape;175;p14"/>
            <p:cNvSpPr txBox="1"/>
            <p:nvPr/>
          </p:nvSpPr>
          <p:spPr>
            <a:xfrm>
              <a:off x="5419402"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grpSp>
          <p:nvGrpSpPr>
            <p:cNvPr id="176" name="Google Shape;176;p14"/>
            <p:cNvGrpSpPr/>
            <p:nvPr/>
          </p:nvGrpSpPr>
          <p:grpSpPr>
            <a:xfrm>
              <a:off x="4261689" y="1180926"/>
              <a:ext cx="585001" cy="585530"/>
              <a:chOff x="1967628" y="812211"/>
              <a:chExt cx="588000" cy="588000"/>
            </a:xfrm>
          </p:grpSpPr>
          <p:sp>
            <p:nvSpPr>
              <p:cNvPr id="177" name="Google Shape;177;p14"/>
              <p:cNvSpPr/>
              <p:nvPr/>
            </p:nvSpPr>
            <p:spPr>
              <a:xfrm rot="39023">
                <a:off x="1970909" y="815492"/>
                <a:ext cx="581437" cy="581437"/>
              </a:xfrm>
              <a:prstGeom prst="pie">
                <a:avLst>
                  <a:gd fmla="val 6190354" name="adj1"/>
                  <a:gd fmla="val 14996165" name="adj2"/>
                </a:avLst>
              </a:prstGeom>
              <a:solidFill>
                <a:srgbClr val="0944A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rot="10800000">
                <a:off x="1970875" y="815525"/>
                <a:ext cx="581400" cy="581400"/>
              </a:xfrm>
              <a:prstGeom prst="pie">
                <a:avLst>
                  <a:gd fmla="val 4028252" name="adj1"/>
                  <a:gd fmla="val 17183677"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14"/>
            <p:cNvSpPr txBox="1"/>
            <p:nvPr/>
          </p:nvSpPr>
          <p:spPr>
            <a:xfrm>
              <a:off x="4335750" y="125444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AR"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grpSp>
        <p:nvGrpSpPr>
          <p:cNvPr id="180" name="Google Shape;180;p14"/>
          <p:cNvGrpSpPr/>
          <p:nvPr/>
        </p:nvGrpSpPr>
        <p:grpSpPr>
          <a:xfrm>
            <a:off x="323500" y="1170475"/>
            <a:ext cx="3362713" cy="1289700"/>
            <a:chOff x="323500" y="1170475"/>
            <a:chExt cx="3362713" cy="1289700"/>
          </a:xfrm>
        </p:grpSpPr>
        <p:sp>
          <p:nvSpPr>
            <p:cNvPr id="181" name="Google Shape;181;p14"/>
            <p:cNvSpPr txBox="1"/>
            <p:nvPr/>
          </p:nvSpPr>
          <p:spPr>
            <a:xfrm>
              <a:off x="323500" y="1170475"/>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1200">
                <a:latin typeface="Roboto"/>
                <a:ea typeface="Roboto"/>
                <a:cs typeface="Roboto"/>
                <a:sym typeface="Roboto"/>
              </a:endParaRPr>
            </a:p>
            <a:p>
              <a:pPr indent="0" lvl="0" marL="0" rtl="0" algn="r">
                <a:spcBef>
                  <a:spcPts val="1600"/>
                </a:spcBef>
                <a:spcAft>
                  <a:spcPts val="1600"/>
                </a:spcAft>
                <a:buNone/>
              </a:pPr>
              <a:r>
                <a:rPr b="1" lang="es-AR" sz="2400">
                  <a:latin typeface="Roboto"/>
                  <a:ea typeface="Roboto"/>
                  <a:cs typeface="Roboto"/>
                  <a:sym typeface="Roboto"/>
                </a:rPr>
                <a:t>Análisis</a:t>
              </a:r>
              <a:endParaRPr b="1" sz="2400">
                <a:latin typeface="Roboto"/>
                <a:ea typeface="Roboto"/>
                <a:cs typeface="Roboto"/>
                <a:sym typeface="Roboto"/>
              </a:endParaRPr>
            </a:p>
          </p:txBody>
        </p:sp>
        <p:cxnSp>
          <p:nvCxnSpPr>
            <p:cNvPr id="182" name="Google Shape;182;p14"/>
            <p:cNvCxnSpPr/>
            <p:nvPr/>
          </p:nvCxnSpPr>
          <p:spPr>
            <a:xfrm rot="10800000">
              <a:off x="2641913" y="1831625"/>
              <a:ext cx="1044300" cy="0"/>
            </a:xfrm>
            <a:prstGeom prst="straightConnector1">
              <a:avLst/>
            </a:prstGeom>
            <a:noFill/>
            <a:ln cap="flat" cmpd="sng" w="9525">
              <a:solidFill>
                <a:srgbClr val="0E65F0"/>
              </a:solidFill>
              <a:prstDash val="solid"/>
              <a:round/>
              <a:headEnd len="sm" w="sm" type="none"/>
              <a:tailEnd len="med" w="med" type="oval"/>
            </a:ln>
          </p:spPr>
        </p:cxnSp>
      </p:grpSp>
      <p:grpSp>
        <p:nvGrpSpPr>
          <p:cNvPr id="183" name="Google Shape;183;p14"/>
          <p:cNvGrpSpPr/>
          <p:nvPr/>
        </p:nvGrpSpPr>
        <p:grpSpPr>
          <a:xfrm>
            <a:off x="417525" y="2828275"/>
            <a:ext cx="3535388" cy="1289700"/>
            <a:chOff x="417525" y="2828275"/>
            <a:chExt cx="3535388" cy="1289700"/>
          </a:xfrm>
        </p:grpSpPr>
        <p:sp>
          <p:nvSpPr>
            <p:cNvPr id="184" name="Google Shape;184;p14"/>
            <p:cNvSpPr txBox="1"/>
            <p:nvPr/>
          </p:nvSpPr>
          <p:spPr>
            <a:xfrm>
              <a:off x="417525" y="2828275"/>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600"/>
                </a:spcAft>
                <a:buNone/>
              </a:pPr>
              <a:r>
                <a:rPr b="1" lang="es-AR" sz="2400">
                  <a:latin typeface="Roboto"/>
                  <a:ea typeface="Roboto"/>
                  <a:cs typeface="Roboto"/>
                  <a:sym typeface="Roboto"/>
                </a:rPr>
                <a:t>Diseño</a:t>
              </a:r>
              <a:endParaRPr b="1" sz="2400">
                <a:latin typeface="Roboto"/>
                <a:ea typeface="Roboto"/>
                <a:cs typeface="Roboto"/>
                <a:sym typeface="Roboto"/>
              </a:endParaRPr>
            </a:p>
          </p:txBody>
        </p:sp>
        <p:cxnSp>
          <p:nvCxnSpPr>
            <p:cNvPr id="185" name="Google Shape;185;p14"/>
            <p:cNvCxnSpPr/>
            <p:nvPr/>
          </p:nvCxnSpPr>
          <p:spPr>
            <a:xfrm rot="10800000">
              <a:off x="2641913" y="3489425"/>
              <a:ext cx="1311000" cy="0"/>
            </a:xfrm>
            <a:prstGeom prst="straightConnector1">
              <a:avLst/>
            </a:prstGeom>
            <a:noFill/>
            <a:ln cap="flat" cmpd="sng" w="9525">
              <a:solidFill>
                <a:srgbClr val="0D5DDF"/>
              </a:solidFill>
              <a:prstDash val="solid"/>
              <a:round/>
              <a:headEnd len="sm" w="sm" type="none"/>
              <a:tailEnd len="med" w="med" type="oval"/>
            </a:ln>
          </p:spPr>
        </p:cxnSp>
      </p:grpSp>
      <p:grpSp>
        <p:nvGrpSpPr>
          <p:cNvPr id="186" name="Google Shape;186;p14"/>
          <p:cNvGrpSpPr/>
          <p:nvPr/>
        </p:nvGrpSpPr>
        <p:grpSpPr>
          <a:xfrm>
            <a:off x="5209825" y="1060350"/>
            <a:ext cx="3610625" cy="1289700"/>
            <a:chOff x="5209825" y="1060350"/>
            <a:chExt cx="3610625" cy="1289700"/>
          </a:xfrm>
        </p:grpSpPr>
        <p:sp>
          <p:nvSpPr>
            <p:cNvPr id="187" name="Google Shape;187;p14"/>
            <p:cNvSpPr txBox="1"/>
            <p:nvPr/>
          </p:nvSpPr>
          <p:spPr>
            <a:xfrm>
              <a:off x="6258150" y="1060350"/>
              <a:ext cx="25623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s-AR" sz="2400">
                  <a:latin typeface="Roboto"/>
                  <a:ea typeface="Roboto"/>
                  <a:cs typeface="Roboto"/>
                  <a:sym typeface="Roboto"/>
                </a:rPr>
                <a:t>Mantenimiento</a:t>
              </a:r>
              <a:endParaRPr b="1" sz="2400">
                <a:latin typeface="Roboto"/>
                <a:ea typeface="Roboto"/>
                <a:cs typeface="Roboto"/>
                <a:sym typeface="Roboto"/>
              </a:endParaRPr>
            </a:p>
          </p:txBody>
        </p:sp>
        <p:cxnSp>
          <p:nvCxnSpPr>
            <p:cNvPr id="188" name="Google Shape;188;p14"/>
            <p:cNvCxnSpPr/>
            <p:nvPr/>
          </p:nvCxnSpPr>
          <p:spPr>
            <a:xfrm>
              <a:off x="5209825" y="1705200"/>
              <a:ext cx="1286700" cy="0"/>
            </a:xfrm>
            <a:prstGeom prst="straightConnector1">
              <a:avLst/>
            </a:prstGeom>
            <a:noFill/>
            <a:ln cap="flat" cmpd="sng" w="9525">
              <a:solidFill>
                <a:srgbClr val="0944A1"/>
              </a:solidFill>
              <a:prstDash val="solid"/>
              <a:round/>
              <a:headEnd len="sm" w="sm" type="none"/>
              <a:tailEnd len="med" w="med" type="oval"/>
            </a:ln>
          </p:spPr>
        </p:cxnSp>
      </p:grpSp>
      <p:grpSp>
        <p:nvGrpSpPr>
          <p:cNvPr id="189" name="Google Shape;189;p14"/>
          <p:cNvGrpSpPr/>
          <p:nvPr/>
        </p:nvGrpSpPr>
        <p:grpSpPr>
          <a:xfrm>
            <a:off x="5209825" y="3020450"/>
            <a:ext cx="3610650" cy="1289700"/>
            <a:chOff x="5209825" y="3020450"/>
            <a:chExt cx="3610650" cy="1289700"/>
          </a:xfrm>
        </p:grpSpPr>
        <p:sp>
          <p:nvSpPr>
            <p:cNvPr id="190" name="Google Shape;190;p14"/>
            <p:cNvSpPr txBox="1"/>
            <p:nvPr/>
          </p:nvSpPr>
          <p:spPr>
            <a:xfrm>
              <a:off x="6311875" y="3020450"/>
              <a:ext cx="25086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s-AR" sz="2400">
                  <a:latin typeface="Roboto"/>
                  <a:ea typeface="Roboto"/>
                  <a:cs typeface="Roboto"/>
                  <a:sym typeface="Roboto"/>
                </a:rPr>
                <a:t>Implementación</a:t>
              </a:r>
              <a:endParaRPr b="1" sz="2400">
                <a:latin typeface="Roboto"/>
                <a:ea typeface="Roboto"/>
                <a:cs typeface="Roboto"/>
                <a:sym typeface="Roboto"/>
              </a:endParaRPr>
            </a:p>
          </p:txBody>
        </p:sp>
        <p:cxnSp>
          <p:nvCxnSpPr>
            <p:cNvPr id="191" name="Google Shape;191;p14"/>
            <p:cNvCxnSpPr/>
            <p:nvPr/>
          </p:nvCxnSpPr>
          <p:spPr>
            <a:xfrm>
              <a:off x="5209825" y="3648300"/>
              <a:ext cx="1286700" cy="0"/>
            </a:xfrm>
            <a:prstGeom prst="straightConnector1">
              <a:avLst/>
            </a:prstGeom>
            <a:noFill/>
            <a:ln cap="flat" cmpd="sng" w="9525">
              <a:solidFill>
                <a:srgbClr val="0C58D3"/>
              </a:solidFill>
              <a:prstDash val="solid"/>
              <a:round/>
              <a:headEnd len="sm" w="sm" type="none"/>
              <a:tailEnd len="med" w="med" type="oval"/>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5"/>
          <p:cNvPicPr preferRelativeResize="0"/>
          <p:nvPr/>
        </p:nvPicPr>
        <p:blipFill rotWithShape="1">
          <a:blip r:embed="rId3">
            <a:alphaModFix/>
          </a:blip>
          <a:srcRect b="27604" l="53148" r="20496" t="18227"/>
          <a:stretch/>
        </p:blipFill>
        <p:spPr>
          <a:xfrm>
            <a:off x="397550" y="894924"/>
            <a:ext cx="3470125" cy="4009901"/>
          </a:xfrm>
          <a:prstGeom prst="rect">
            <a:avLst/>
          </a:prstGeom>
          <a:noFill/>
          <a:ln>
            <a:noFill/>
          </a:ln>
        </p:spPr>
      </p:pic>
      <p:sp>
        <p:nvSpPr>
          <p:cNvPr id="197" name="Google Shape;197;p15"/>
          <p:cNvSpPr/>
          <p:nvPr/>
        </p:nvSpPr>
        <p:spPr>
          <a:xfrm>
            <a:off x="4028850" y="894925"/>
            <a:ext cx="4821300" cy="37689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lang="es-AR" sz="1600">
                <a:latin typeface="Calibri"/>
                <a:ea typeface="Calibri"/>
                <a:cs typeface="Calibri"/>
                <a:sym typeface="Calibri"/>
              </a:rPr>
              <a:t>El </a:t>
            </a:r>
            <a:r>
              <a:rPr b="1" lang="es-AR" sz="1600">
                <a:latin typeface="Calibri"/>
                <a:ea typeface="Calibri"/>
                <a:cs typeface="Calibri"/>
                <a:sym typeface="Calibri"/>
              </a:rPr>
              <a:t>diseño</a:t>
            </a:r>
            <a:r>
              <a:rPr lang="es-AR" sz="1600">
                <a:latin typeface="Calibri"/>
                <a:ea typeface="Calibri"/>
                <a:cs typeface="Calibri"/>
                <a:sym typeface="Calibri"/>
              </a:rPr>
              <a:t> conceptual surge a partir de las especificaciones de requisitos del usuario, de allí se obtiene el </a:t>
            </a:r>
            <a:r>
              <a:rPr b="1" lang="es-AR" sz="1600">
                <a:latin typeface="Calibri"/>
                <a:ea typeface="Calibri"/>
                <a:cs typeface="Calibri"/>
                <a:sym typeface="Calibri"/>
              </a:rPr>
              <a:t>esquema</a:t>
            </a:r>
            <a:r>
              <a:rPr lang="es-AR" sz="1600">
                <a:latin typeface="Calibri"/>
                <a:ea typeface="Calibri"/>
                <a:cs typeface="Calibri"/>
                <a:sym typeface="Calibri"/>
              </a:rPr>
              <a:t> conceptual de la base de datos. Este esquema define la estructura de la base de datos, independientemente de la tecnología o el sistema de gestión de base de datos que se utilice. Distinto al esquema, el </a:t>
            </a:r>
            <a:r>
              <a:rPr b="1" lang="es-AR" sz="1600">
                <a:latin typeface="Calibri"/>
                <a:ea typeface="Calibri"/>
                <a:cs typeface="Calibri"/>
                <a:sym typeface="Calibri"/>
              </a:rPr>
              <a:t>modelo </a:t>
            </a:r>
            <a:r>
              <a:rPr lang="es-AR" sz="1600">
                <a:latin typeface="Calibri"/>
                <a:ea typeface="Calibri"/>
                <a:cs typeface="Calibri"/>
                <a:sym typeface="Calibri"/>
              </a:rPr>
              <a:t>conceptual es el lenguaje que se utilizará para describir el esquema conceptual. </a:t>
            </a:r>
            <a:endParaRPr sz="1600">
              <a:latin typeface="Calibri"/>
              <a:ea typeface="Calibri"/>
              <a:cs typeface="Calibri"/>
              <a:sym typeface="Calibri"/>
            </a:endParaRPr>
          </a:p>
          <a:p>
            <a:pPr indent="0" lvl="0" marL="0" rtl="0" algn="just">
              <a:lnSpc>
                <a:spcPct val="115000"/>
              </a:lnSpc>
              <a:spcBef>
                <a:spcPts val="0"/>
              </a:spcBef>
              <a:spcAft>
                <a:spcPts val="0"/>
              </a:spcAft>
              <a:buNone/>
            </a:pPr>
            <a:r>
              <a:rPr lang="es-AR" sz="1600">
                <a:latin typeface="Calibri"/>
                <a:ea typeface="Calibri"/>
                <a:cs typeface="Calibri"/>
                <a:sym typeface="Calibri"/>
              </a:rPr>
              <a:t>El objetivo de este diseño es describir la información de la base de datos en sí y no de cómo se almacenará la información en ésta.</a:t>
            </a:r>
            <a:endParaRPr b="0" i="0" sz="1600" u="none" cap="none" strike="noStrike">
              <a:latin typeface="Calibri"/>
              <a:ea typeface="Calibri"/>
              <a:cs typeface="Calibri"/>
              <a:sym typeface="Calibri"/>
            </a:endParaRPr>
          </a:p>
          <a:p>
            <a:pPr indent="0" lvl="0" marL="0" marR="0" rtl="0" algn="l">
              <a:lnSpc>
                <a:spcPct val="100000"/>
              </a:lnSpc>
              <a:spcBef>
                <a:spcPts val="0"/>
              </a:spcBef>
              <a:spcAft>
                <a:spcPts val="0"/>
              </a:spcAft>
              <a:buNone/>
            </a:pPr>
            <a:r>
              <a:rPr b="0" i="0" lang="es-AR" sz="1600" u="none" cap="none" strike="noStrike">
                <a:latin typeface="Calibri"/>
                <a:ea typeface="Calibri"/>
                <a:cs typeface="Calibri"/>
                <a:sym typeface="Calibri"/>
              </a:rPr>
              <a:t>El resultado del diseño lógico se sitúa ya en el mundo de las representaciones.</a:t>
            </a:r>
            <a:endParaRPr b="0" i="0" sz="1600" u="none" cap="none"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p:nvPr/>
        </p:nvSpPr>
        <p:spPr>
          <a:xfrm>
            <a:off x="285425" y="937907"/>
            <a:ext cx="8441100" cy="366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AR" sz="2200">
                <a:latin typeface="Calibri"/>
                <a:ea typeface="Calibri"/>
                <a:cs typeface="Calibri"/>
                <a:sym typeface="Calibri"/>
              </a:rPr>
              <a:t>Representa la relación que tienen las entidades entre sí. Una entidad se puede decir que es una unidad que tiene atributos y contiene información que conforma una base de datos, siendo una representación de objeto, persona, cosa, etc.</a:t>
            </a:r>
            <a:endParaRPr sz="2200">
              <a:latin typeface="Calibri"/>
              <a:ea typeface="Calibri"/>
              <a:cs typeface="Calibri"/>
              <a:sym typeface="Calibri"/>
            </a:endParaRPr>
          </a:p>
          <a:p>
            <a:pPr indent="0" lvl="0" marL="0" rtl="0" algn="just">
              <a:lnSpc>
                <a:spcPct val="115000"/>
              </a:lnSpc>
              <a:spcBef>
                <a:spcPts val="0"/>
              </a:spcBef>
              <a:spcAft>
                <a:spcPts val="0"/>
              </a:spcAft>
              <a:buNone/>
            </a:pPr>
            <a:r>
              <a:rPr lang="es-AR" sz="2200">
                <a:latin typeface="Calibri"/>
                <a:ea typeface="Calibri"/>
                <a:cs typeface="Calibri"/>
                <a:sym typeface="Calibri"/>
              </a:rPr>
              <a:t>En el DER, la entidad se representa con un rectángulo al que conectamos a sus atributos y a las relaciones mediante una línea. </a:t>
            </a:r>
            <a:endParaRPr sz="2200">
              <a:latin typeface="Calibri"/>
              <a:ea typeface="Calibri"/>
              <a:cs typeface="Calibri"/>
              <a:sym typeface="Calibri"/>
            </a:endParaRPr>
          </a:p>
          <a:p>
            <a:pPr indent="0" lvl="0" marL="0" rtl="0" algn="just">
              <a:lnSpc>
                <a:spcPct val="115000"/>
              </a:lnSpc>
              <a:spcBef>
                <a:spcPts val="0"/>
              </a:spcBef>
              <a:spcAft>
                <a:spcPts val="0"/>
              </a:spcAft>
              <a:buNone/>
            </a:pPr>
            <a:r>
              <a:rPr lang="es-AR" sz="2200">
                <a:latin typeface="Calibri"/>
                <a:ea typeface="Calibri"/>
                <a:cs typeface="Calibri"/>
                <a:sym typeface="Calibri"/>
              </a:rPr>
              <a:t>C</a:t>
            </a:r>
            <a:r>
              <a:rPr lang="es-AR" sz="2200">
                <a:latin typeface="Calibri"/>
                <a:ea typeface="Calibri"/>
                <a:cs typeface="Calibri"/>
                <a:sym typeface="Calibri"/>
              </a:rPr>
              <a:t>ada relación se representa con un rombo y así, dos o más entidades se pueden conectar mediante una misma relación en común indicando la </a:t>
            </a:r>
            <a:r>
              <a:rPr i="1" lang="es-AR" sz="2200">
                <a:latin typeface="Calibri"/>
                <a:ea typeface="Calibri"/>
                <a:cs typeface="Calibri"/>
                <a:sym typeface="Calibri"/>
              </a:rPr>
              <a:t>cardinalidad</a:t>
            </a:r>
            <a:r>
              <a:rPr lang="es-AR" sz="2200">
                <a:latin typeface="Calibri"/>
                <a:ea typeface="Calibri"/>
                <a:cs typeface="Calibri"/>
                <a:sym typeface="Calibri"/>
              </a:rPr>
              <a:t>. En cambio los atributos se representan mediante un círculo.</a:t>
            </a:r>
            <a:endParaRPr sz="2200">
              <a:solidFill>
                <a:schemeClr val="lt1"/>
              </a:solidFill>
              <a:latin typeface="Calibri"/>
              <a:ea typeface="Calibri"/>
              <a:cs typeface="Calibri"/>
              <a:sym typeface="Calibri"/>
            </a:endParaRPr>
          </a:p>
        </p:txBody>
      </p:sp>
      <p:sp>
        <p:nvSpPr>
          <p:cNvPr id="203" name="Google Shape;203;p16"/>
          <p:cNvSpPr txBox="1"/>
          <p:nvPr/>
        </p:nvSpPr>
        <p:spPr>
          <a:xfrm>
            <a:off x="1624975" y="322300"/>
            <a:ext cx="649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sz="2800">
                <a:latin typeface="Calibri"/>
                <a:ea typeface="Calibri"/>
                <a:cs typeface="Calibri"/>
                <a:sym typeface="Calibri"/>
              </a:rPr>
              <a:t>Diagrama Entidad Relación</a:t>
            </a:r>
            <a:endParaRPr sz="2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rgbClr val="434343"/>
              </a:buClr>
              <a:buSzPct val="111111"/>
              <a:buNone/>
            </a:pPr>
            <a:r>
              <a:rPr lang="es-AR">
                <a:solidFill>
                  <a:srgbClr val="000000"/>
                </a:solidFill>
                <a:latin typeface="Arial"/>
                <a:ea typeface="Arial"/>
                <a:cs typeface="Arial"/>
                <a:sym typeface="Arial"/>
              </a:rPr>
              <a:t>Base de Datos</a:t>
            </a:r>
            <a:endParaRPr>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p:nvPr/>
        </p:nvSpPr>
        <p:spPr>
          <a:xfrm>
            <a:off x="3289500" y="1032875"/>
            <a:ext cx="5854500" cy="159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000" u="none" cap="none" strike="noStrike">
                <a:latin typeface="Calibri"/>
                <a:ea typeface="Calibri"/>
                <a:cs typeface="Calibri"/>
                <a:sym typeface="Calibri"/>
              </a:rPr>
              <a:t>Entidad. </a:t>
            </a:r>
            <a:endParaRPr b="0" i="0" sz="2000" u="none" cap="none" strike="noStrike">
              <a:latin typeface="Arial"/>
              <a:ea typeface="Arial"/>
              <a:cs typeface="Arial"/>
              <a:sym typeface="Arial"/>
            </a:endParaRPr>
          </a:p>
          <a:p>
            <a:pPr indent="0" lvl="0" marL="0" marR="0" rtl="0" algn="l">
              <a:lnSpc>
                <a:spcPct val="100000"/>
              </a:lnSpc>
              <a:spcBef>
                <a:spcPts val="560"/>
              </a:spcBef>
              <a:spcAft>
                <a:spcPts val="0"/>
              </a:spcAft>
              <a:buNone/>
            </a:pPr>
            <a:r>
              <a:rPr b="0" i="0" lang="es-AR" sz="2000" u="none" cap="none" strike="noStrike">
                <a:latin typeface="Calibri"/>
                <a:ea typeface="Calibri"/>
                <a:cs typeface="Calibri"/>
                <a:sym typeface="Calibri"/>
              </a:rPr>
              <a:t>Tipo de objeto sobre el </a:t>
            </a:r>
            <a:r>
              <a:rPr lang="es-AR" sz="2000">
                <a:latin typeface="Calibri"/>
                <a:ea typeface="Calibri"/>
                <a:cs typeface="Calibri"/>
                <a:sym typeface="Calibri"/>
              </a:rPr>
              <a:t>cual</a:t>
            </a:r>
            <a:r>
              <a:rPr b="0" i="0" lang="es-AR" sz="2000" u="none" cap="none" strike="noStrike">
                <a:latin typeface="Calibri"/>
                <a:ea typeface="Calibri"/>
                <a:cs typeface="Calibri"/>
                <a:sym typeface="Calibri"/>
              </a:rPr>
              <a:t> se obtiene información: una cosa, una persona, etc. </a:t>
            </a:r>
            <a:endParaRPr b="0" i="0" sz="2000" u="none" cap="none" strike="noStrike">
              <a:latin typeface="Arial"/>
              <a:ea typeface="Arial"/>
              <a:cs typeface="Arial"/>
              <a:sym typeface="Arial"/>
            </a:endParaRPr>
          </a:p>
          <a:p>
            <a:pPr indent="0" lvl="0" marL="0" marR="0" rtl="0" algn="l">
              <a:lnSpc>
                <a:spcPct val="100000"/>
              </a:lnSpc>
              <a:spcBef>
                <a:spcPts val="560"/>
              </a:spcBef>
              <a:spcAft>
                <a:spcPts val="0"/>
              </a:spcAft>
              <a:buNone/>
            </a:pPr>
            <a:r>
              <a:rPr b="0" i="0" lang="es-AR" sz="2000" u="none" cap="none" strike="noStrike">
                <a:latin typeface="Calibri"/>
                <a:ea typeface="Calibri"/>
                <a:cs typeface="Calibri"/>
                <a:sym typeface="Calibri"/>
              </a:rPr>
              <a:t>Sólo pueden aparecer una vez en el esquema.</a:t>
            </a:r>
            <a:endParaRPr b="0" i="0" sz="2000" u="none" cap="none" strike="noStrike">
              <a:latin typeface="Arial"/>
              <a:ea typeface="Arial"/>
              <a:cs typeface="Arial"/>
              <a:sym typeface="Arial"/>
            </a:endParaRPr>
          </a:p>
        </p:txBody>
      </p:sp>
      <p:sp>
        <p:nvSpPr>
          <p:cNvPr id="209" name="Google Shape;209;p17"/>
          <p:cNvSpPr/>
          <p:nvPr/>
        </p:nvSpPr>
        <p:spPr>
          <a:xfrm>
            <a:off x="1161941" y="1142770"/>
            <a:ext cx="1497526" cy="646331"/>
          </a:xfrm>
          <a:prstGeom prst="rect">
            <a:avLst/>
          </a:prstGeom>
          <a:gradFill>
            <a:gsLst>
              <a:gs pos="0">
                <a:srgbClr val="8CD537"/>
              </a:gs>
              <a:gs pos="100000">
                <a:srgbClr val="C8FF94"/>
              </a:gs>
            </a:gsLst>
            <a:lin ang="16200000" scaled="0"/>
          </a:gradFill>
          <a:ln cap="flat" cmpd="sng" w="9525">
            <a:solidFill>
              <a:srgbClr val="87C045"/>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3600" u="none" cap="none" strike="noStrike">
                <a:solidFill>
                  <a:schemeClr val="lt1"/>
                </a:solidFill>
                <a:latin typeface="Calibri"/>
                <a:ea typeface="Calibri"/>
                <a:cs typeface="Calibri"/>
                <a:sym typeface="Calibri"/>
              </a:rPr>
              <a:t>Cliente</a:t>
            </a:r>
            <a:endParaRPr b="0" i="0" sz="3600" u="none" cap="none" strike="noStrike">
              <a:solidFill>
                <a:schemeClr val="lt1"/>
              </a:solidFill>
              <a:latin typeface="Arial"/>
              <a:ea typeface="Arial"/>
              <a:cs typeface="Arial"/>
              <a:sym typeface="Arial"/>
            </a:endParaRPr>
          </a:p>
        </p:txBody>
      </p:sp>
      <p:sp>
        <p:nvSpPr>
          <p:cNvPr id="210" name="Google Shape;210;p17"/>
          <p:cNvSpPr/>
          <p:nvPr/>
        </p:nvSpPr>
        <p:spPr>
          <a:xfrm>
            <a:off x="874980" y="3330510"/>
            <a:ext cx="2081100" cy="1257600"/>
          </a:xfrm>
          <a:prstGeom prst="diamond">
            <a:avLst/>
          </a:prstGeom>
          <a:gradFill>
            <a:gsLst>
              <a:gs pos="0">
                <a:srgbClr val="8CD537"/>
              </a:gs>
              <a:gs pos="100000">
                <a:srgbClr val="C8FF94"/>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AR" sz="2300" u="none" cap="none" strike="noStrike">
                <a:solidFill>
                  <a:schemeClr val="lt1"/>
                </a:solidFill>
                <a:latin typeface="Calibri"/>
                <a:ea typeface="Calibri"/>
                <a:cs typeface="Calibri"/>
                <a:sym typeface="Calibri"/>
              </a:rPr>
              <a:t>Realiza</a:t>
            </a:r>
            <a:endParaRPr b="0" i="0" sz="2300" u="none" cap="none" strike="noStrike">
              <a:solidFill>
                <a:schemeClr val="lt1"/>
              </a:solidFill>
              <a:latin typeface="Arial"/>
              <a:ea typeface="Arial"/>
              <a:cs typeface="Arial"/>
              <a:sym typeface="Arial"/>
            </a:endParaRPr>
          </a:p>
        </p:txBody>
      </p:sp>
      <p:sp>
        <p:nvSpPr>
          <p:cNvPr id="211" name="Google Shape;211;p17"/>
          <p:cNvSpPr/>
          <p:nvPr/>
        </p:nvSpPr>
        <p:spPr>
          <a:xfrm>
            <a:off x="3289500" y="3175200"/>
            <a:ext cx="5854500" cy="179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000" u="none" cap="none" strike="noStrike">
                <a:latin typeface="Calibri"/>
                <a:ea typeface="Calibri"/>
                <a:cs typeface="Calibri"/>
                <a:sym typeface="Calibri"/>
              </a:rPr>
              <a:t>Relación</a:t>
            </a:r>
            <a:endParaRPr b="0" i="0" sz="2000" u="none" cap="none" strike="noStrike">
              <a:latin typeface="Arial"/>
              <a:ea typeface="Arial"/>
              <a:cs typeface="Arial"/>
              <a:sym typeface="Arial"/>
            </a:endParaRPr>
          </a:p>
          <a:p>
            <a:pPr indent="0" lvl="0" marL="0" marR="0" rtl="0" algn="l">
              <a:lnSpc>
                <a:spcPct val="100000"/>
              </a:lnSpc>
              <a:spcBef>
                <a:spcPts val="480"/>
              </a:spcBef>
              <a:spcAft>
                <a:spcPts val="0"/>
              </a:spcAft>
              <a:buNone/>
            </a:pPr>
            <a:r>
              <a:rPr b="1" i="0" lang="es-AR" sz="2000" u="none" cap="none" strike="noStrike">
                <a:latin typeface="Calibri"/>
                <a:ea typeface="Calibri"/>
                <a:cs typeface="Calibri"/>
                <a:sym typeface="Calibri"/>
              </a:rPr>
              <a:t>Relación o asociación </a:t>
            </a:r>
            <a:r>
              <a:rPr i="0" lang="es-AR" sz="2000" u="none" cap="none" strike="noStrike">
                <a:latin typeface="Calibri"/>
                <a:ea typeface="Calibri"/>
                <a:cs typeface="Calibri"/>
                <a:sym typeface="Calibri"/>
              </a:rPr>
              <a:t>entre dos o más entidades.</a:t>
            </a:r>
            <a:endParaRPr i="0" sz="2000" u="none" cap="none" strike="noStrike">
              <a:latin typeface="Calibri"/>
              <a:ea typeface="Calibri"/>
              <a:cs typeface="Calibri"/>
              <a:sym typeface="Calibri"/>
            </a:endParaRPr>
          </a:p>
          <a:p>
            <a:pPr indent="0" lvl="0" marL="0" rtl="0" algn="just">
              <a:lnSpc>
                <a:spcPct val="115000"/>
              </a:lnSpc>
              <a:spcBef>
                <a:spcPts val="0"/>
              </a:spcBef>
              <a:spcAft>
                <a:spcPts val="0"/>
              </a:spcAft>
              <a:buNone/>
            </a:pPr>
            <a:r>
              <a:rPr lang="es-AR" sz="2000">
                <a:latin typeface="Calibri"/>
                <a:ea typeface="Calibri"/>
                <a:cs typeface="Calibri"/>
                <a:sym typeface="Calibri"/>
              </a:rPr>
              <a:t>La </a:t>
            </a:r>
            <a:r>
              <a:rPr i="1" lang="es-AR" sz="2000">
                <a:latin typeface="Calibri"/>
                <a:ea typeface="Calibri"/>
                <a:cs typeface="Calibri"/>
                <a:sym typeface="Calibri"/>
              </a:rPr>
              <a:t>cardinalidad </a:t>
            </a:r>
            <a:r>
              <a:rPr lang="es-AR" sz="2000">
                <a:latin typeface="Calibri"/>
                <a:ea typeface="Calibri"/>
                <a:cs typeface="Calibri"/>
                <a:sym typeface="Calibri"/>
              </a:rPr>
              <a:t>o </a:t>
            </a:r>
            <a:r>
              <a:rPr i="1" lang="es-AR" sz="2000">
                <a:latin typeface="Calibri"/>
                <a:ea typeface="Calibri"/>
                <a:cs typeface="Calibri"/>
                <a:sym typeface="Calibri"/>
              </a:rPr>
              <a:t>multiplicidad</a:t>
            </a:r>
            <a:r>
              <a:rPr lang="es-AR" sz="2000">
                <a:latin typeface="Calibri"/>
                <a:ea typeface="Calibri"/>
                <a:cs typeface="Calibri"/>
                <a:sym typeface="Calibri"/>
              </a:rPr>
              <a:t> indica la cantidad de elementos de una entidad que se relacionan con una instancia de otra entidad.</a:t>
            </a:r>
            <a:endParaRPr sz="2000">
              <a:latin typeface="Calibri"/>
              <a:ea typeface="Calibri"/>
              <a:cs typeface="Calibri"/>
              <a:sym typeface="Calibri"/>
            </a:endParaRPr>
          </a:p>
        </p:txBody>
      </p:sp>
      <p:cxnSp>
        <p:nvCxnSpPr>
          <p:cNvPr id="212" name="Google Shape;212;p17"/>
          <p:cNvCxnSpPr>
            <a:stCxn id="209" idx="2"/>
          </p:cNvCxnSpPr>
          <p:nvPr/>
        </p:nvCxnSpPr>
        <p:spPr>
          <a:xfrm>
            <a:off x="1910704" y="1789101"/>
            <a:ext cx="9600" cy="1541400"/>
          </a:xfrm>
          <a:prstGeom prst="straightConnector1">
            <a:avLst/>
          </a:prstGeom>
          <a:noFill/>
          <a:ln cap="flat" cmpd="sng" w="9525">
            <a:solidFill>
              <a:srgbClr val="0075BC"/>
            </a:solidFill>
            <a:prstDash val="solid"/>
            <a:round/>
            <a:headEnd len="sm" w="sm" type="none"/>
            <a:tailEnd len="sm" w="sm" type="none"/>
          </a:ln>
        </p:spPr>
      </p:cxnSp>
      <p:cxnSp>
        <p:nvCxnSpPr>
          <p:cNvPr id="213" name="Google Shape;213;p17"/>
          <p:cNvCxnSpPr>
            <a:endCxn id="214" idx="1"/>
          </p:cNvCxnSpPr>
          <p:nvPr/>
        </p:nvCxnSpPr>
        <p:spPr>
          <a:xfrm>
            <a:off x="1947300" y="2377050"/>
            <a:ext cx="1313100" cy="441000"/>
          </a:xfrm>
          <a:prstGeom prst="curvedConnector3">
            <a:avLst>
              <a:gd fmla="val 50000" name="adj1"/>
            </a:avLst>
          </a:prstGeom>
          <a:noFill/>
          <a:ln cap="flat" cmpd="sng" w="9525">
            <a:solidFill>
              <a:srgbClr val="0075BC"/>
            </a:solidFill>
            <a:prstDash val="solid"/>
            <a:round/>
            <a:headEnd len="sm" w="sm" type="none"/>
            <a:tailEnd len="med" w="med" type="stealth"/>
          </a:ln>
        </p:spPr>
      </p:cxnSp>
      <p:sp>
        <p:nvSpPr>
          <p:cNvPr id="214" name="Google Shape;214;p17"/>
          <p:cNvSpPr txBox="1"/>
          <p:nvPr/>
        </p:nvSpPr>
        <p:spPr>
          <a:xfrm>
            <a:off x="3260400" y="2571750"/>
            <a:ext cx="1235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sz="2000">
                <a:latin typeface="Calibri"/>
                <a:ea typeface="Calibri"/>
                <a:cs typeface="Calibri"/>
                <a:sym typeface="Calibri"/>
              </a:rPr>
              <a:t>Unión</a:t>
            </a:r>
            <a:endParaRPr b="1" sz="2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p:nvPr/>
        </p:nvSpPr>
        <p:spPr>
          <a:xfrm>
            <a:off x="3815831" y="3022046"/>
            <a:ext cx="1181100" cy="804300"/>
          </a:xfrm>
          <a:prstGeom prst="ellipse">
            <a:avLst/>
          </a:prstGeom>
          <a:gradFill>
            <a:gsLst>
              <a:gs pos="0">
                <a:srgbClr val="8CD537"/>
              </a:gs>
              <a:gs pos="100000">
                <a:srgbClr val="C8FF94"/>
              </a:gs>
            </a:gsLst>
            <a:lin ang="16200038" scaled="0"/>
          </a:gradFill>
          <a:ln cap="flat" cmpd="sng" w="9525">
            <a:solidFill>
              <a:srgbClr val="87C045"/>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0" name="Google Shape;220;p18"/>
          <p:cNvSpPr/>
          <p:nvPr/>
        </p:nvSpPr>
        <p:spPr>
          <a:xfrm>
            <a:off x="3209400" y="2106525"/>
            <a:ext cx="969600" cy="369300"/>
          </a:xfrm>
          <a:prstGeom prst="rect">
            <a:avLst/>
          </a:prstGeom>
          <a:gradFill>
            <a:gsLst>
              <a:gs pos="0">
                <a:srgbClr val="8CD537"/>
              </a:gs>
              <a:gs pos="100000">
                <a:srgbClr val="C8FF94"/>
              </a:gs>
            </a:gsLst>
            <a:lin ang="16200000" scaled="0"/>
          </a:gradFill>
          <a:ln cap="flat" cmpd="sng" w="9525">
            <a:solidFill>
              <a:srgbClr val="87C045"/>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000" u="none" cap="none" strike="noStrike">
                <a:solidFill>
                  <a:schemeClr val="lt1"/>
                </a:solidFill>
                <a:latin typeface="Calibri"/>
                <a:ea typeface="Calibri"/>
                <a:cs typeface="Calibri"/>
                <a:sym typeface="Calibri"/>
              </a:rPr>
              <a:t>Cliente</a:t>
            </a:r>
            <a:endParaRPr b="0" i="0" sz="2000" u="none" cap="none" strike="noStrike">
              <a:solidFill>
                <a:schemeClr val="lt1"/>
              </a:solidFill>
              <a:latin typeface="Arial"/>
              <a:ea typeface="Arial"/>
              <a:cs typeface="Arial"/>
              <a:sym typeface="Arial"/>
            </a:endParaRPr>
          </a:p>
        </p:txBody>
      </p:sp>
      <p:sp>
        <p:nvSpPr>
          <p:cNvPr id="221" name="Google Shape;221;p18"/>
          <p:cNvSpPr/>
          <p:nvPr/>
        </p:nvSpPr>
        <p:spPr>
          <a:xfrm>
            <a:off x="5937000" y="1823150"/>
            <a:ext cx="1884000" cy="951900"/>
          </a:xfrm>
          <a:prstGeom prst="diamond">
            <a:avLst/>
          </a:prstGeom>
          <a:gradFill>
            <a:gsLst>
              <a:gs pos="0">
                <a:srgbClr val="8CD537"/>
              </a:gs>
              <a:gs pos="100000">
                <a:srgbClr val="C8FF94"/>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AR" sz="2000" u="none" cap="none" strike="noStrike">
                <a:solidFill>
                  <a:schemeClr val="lt1"/>
                </a:solidFill>
                <a:latin typeface="Calibri"/>
                <a:ea typeface="Calibri"/>
                <a:cs typeface="Calibri"/>
                <a:sym typeface="Calibri"/>
              </a:rPr>
              <a:t>Realiza</a:t>
            </a:r>
            <a:endParaRPr b="0" i="0" sz="2000" u="none" cap="none" strike="noStrike">
              <a:solidFill>
                <a:schemeClr val="lt1"/>
              </a:solidFill>
              <a:latin typeface="Arial"/>
              <a:ea typeface="Arial"/>
              <a:cs typeface="Arial"/>
              <a:sym typeface="Arial"/>
            </a:endParaRPr>
          </a:p>
        </p:txBody>
      </p:sp>
      <p:cxnSp>
        <p:nvCxnSpPr>
          <p:cNvPr id="222" name="Google Shape;222;p18"/>
          <p:cNvCxnSpPr>
            <a:stCxn id="220" idx="3"/>
          </p:cNvCxnSpPr>
          <p:nvPr/>
        </p:nvCxnSpPr>
        <p:spPr>
          <a:xfrm>
            <a:off x="4179000" y="2291175"/>
            <a:ext cx="1884000" cy="9600"/>
          </a:xfrm>
          <a:prstGeom prst="straightConnector1">
            <a:avLst/>
          </a:prstGeom>
          <a:noFill/>
          <a:ln cap="flat" cmpd="sng" w="9525">
            <a:solidFill>
              <a:srgbClr val="0075BC"/>
            </a:solidFill>
            <a:prstDash val="solid"/>
            <a:round/>
            <a:headEnd len="sm" w="sm" type="none"/>
            <a:tailEnd len="sm" w="sm" type="none"/>
          </a:ln>
        </p:spPr>
      </p:cxnSp>
      <p:sp>
        <p:nvSpPr>
          <p:cNvPr id="223" name="Google Shape;223;p18"/>
          <p:cNvSpPr/>
          <p:nvPr/>
        </p:nvSpPr>
        <p:spPr>
          <a:xfrm>
            <a:off x="2354906" y="3022046"/>
            <a:ext cx="1181100" cy="804300"/>
          </a:xfrm>
          <a:prstGeom prst="ellipse">
            <a:avLst/>
          </a:prstGeom>
          <a:gradFill>
            <a:gsLst>
              <a:gs pos="0">
                <a:srgbClr val="8CD537"/>
              </a:gs>
              <a:gs pos="100000">
                <a:srgbClr val="C8FF94"/>
              </a:gs>
            </a:gsLst>
            <a:lin ang="16200000" scaled="0"/>
          </a:gradFill>
          <a:ln cap="flat" cmpd="sng" w="9525">
            <a:solidFill>
              <a:srgbClr val="87C04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4" name="Google Shape;224;p18"/>
          <p:cNvSpPr/>
          <p:nvPr/>
        </p:nvSpPr>
        <p:spPr>
          <a:xfrm>
            <a:off x="1461605" y="3900876"/>
            <a:ext cx="7813500" cy="89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400" u="none" cap="none" strike="noStrike">
                <a:latin typeface="Calibri"/>
                <a:ea typeface="Calibri"/>
                <a:cs typeface="Calibri"/>
                <a:sym typeface="Calibri"/>
              </a:rPr>
              <a:t>Atributo</a:t>
            </a:r>
            <a:endParaRPr b="0" i="0" sz="2400" u="none" cap="none" strike="noStrike">
              <a:latin typeface="Arial"/>
              <a:ea typeface="Arial"/>
              <a:cs typeface="Arial"/>
              <a:sym typeface="Arial"/>
            </a:endParaRPr>
          </a:p>
          <a:p>
            <a:pPr indent="0" lvl="1" marL="457200" marR="0" rtl="0" algn="l">
              <a:lnSpc>
                <a:spcPct val="100000"/>
              </a:lnSpc>
              <a:spcBef>
                <a:spcPts val="480"/>
              </a:spcBef>
              <a:spcAft>
                <a:spcPts val="0"/>
              </a:spcAft>
              <a:buNone/>
            </a:pPr>
            <a:r>
              <a:rPr b="1" i="0" lang="es-AR" sz="2400" u="none" cap="none" strike="noStrike">
                <a:latin typeface="Calibri"/>
                <a:ea typeface="Calibri"/>
                <a:cs typeface="Calibri"/>
                <a:sym typeface="Calibri"/>
              </a:rPr>
              <a:t>Característica</a:t>
            </a:r>
            <a:r>
              <a:rPr b="0" i="0" lang="es-AR" sz="2400" u="none" cap="none" strike="noStrike">
                <a:latin typeface="Calibri"/>
                <a:ea typeface="Calibri"/>
                <a:cs typeface="Calibri"/>
                <a:sym typeface="Calibri"/>
              </a:rPr>
              <a:t> de interés sobre una entidad o relación.</a:t>
            </a:r>
            <a:endParaRPr b="0" i="0" sz="2400" u="none" cap="none" strike="noStrike">
              <a:latin typeface="Arial"/>
              <a:ea typeface="Arial"/>
              <a:cs typeface="Arial"/>
              <a:sym typeface="Arial"/>
            </a:endParaRPr>
          </a:p>
        </p:txBody>
      </p:sp>
      <p:sp>
        <p:nvSpPr>
          <p:cNvPr id="225" name="Google Shape;225;p18"/>
          <p:cNvSpPr/>
          <p:nvPr/>
        </p:nvSpPr>
        <p:spPr>
          <a:xfrm>
            <a:off x="1611550" y="285200"/>
            <a:ext cx="7322700" cy="163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200" u="none" cap="none" strike="noStrike">
                <a:latin typeface="Calibri"/>
                <a:ea typeface="Calibri"/>
                <a:cs typeface="Calibri"/>
                <a:sym typeface="Calibri"/>
              </a:rPr>
              <a:t>La </a:t>
            </a:r>
            <a:r>
              <a:rPr b="1" i="0" lang="es-AR" sz="2200" u="none" cap="none" strike="noStrike">
                <a:latin typeface="Calibri"/>
                <a:ea typeface="Calibri"/>
                <a:cs typeface="Calibri"/>
                <a:sym typeface="Calibri"/>
              </a:rPr>
              <a:t>cardinalidad</a:t>
            </a:r>
            <a:r>
              <a:rPr b="0" i="0" lang="es-AR" sz="2200" u="none" cap="none" strike="noStrike">
                <a:latin typeface="Calibri"/>
                <a:ea typeface="Calibri"/>
                <a:cs typeface="Calibri"/>
                <a:sym typeface="Calibri"/>
              </a:rPr>
              <a:t> de un atributo indica el número mínimo y el número máximo de valores que puede tomar para cada ocurrencia de la entidad o relación a la que pertenece. El valor por omisión es (1,1)</a:t>
            </a:r>
            <a:endParaRPr sz="2200"/>
          </a:p>
        </p:txBody>
      </p:sp>
      <p:sp>
        <p:nvSpPr>
          <p:cNvPr id="226" name="Google Shape;226;p18"/>
          <p:cNvSpPr txBox="1"/>
          <p:nvPr/>
        </p:nvSpPr>
        <p:spPr>
          <a:xfrm>
            <a:off x="2354900" y="3163350"/>
            <a:ext cx="1341000" cy="36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1" lang="es-AR" sz="2000" u="sng">
                <a:solidFill>
                  <a:schemeClr val="lt1"/>
                </a:solidFill>
                <a:latin typeface="Calibri"/>
                <a:ea typeface="Calibri"/>
                <a:cs typeface="Calibri"/>
                <a:sym typeface="Calibri"/>
              </a:rPr>
              <a:t>Id_Cliente</a:t>
            </a:r>
            <a:endParaRPr b="1" i="0" sz="2000" u="sng" cap="none" strike="noStrike">
              <a:solidFill>
                <a:schemeClr val="lt1"/>
              </a:solidFill>
              <a:latin typeface="Calibri"/>
              <a:ea typeface="Calibri"/>
              <a:cs typeface="Calibri"/>
              <a:sym typeface="Calibri"/>
            </a:endParaRPr>
          </a:p>
        </p:txBody>
      </p:sp>
      <p:sp>
        <p:nvSpPr>
          <p:cNvPr id="227" name="Google Shape;227;p18"/>
          <p:cNvSpPr/>
          <p:nvPr/>
        </p:nvSpPr>
        <p:spPr>
          <a:xfrm>
            <a:off x="3866826" y="3193350"/>
            <a:ext cx="113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000" u="none" cap="none" strike="noStrike">
                <a:solidFill>
                  <a:schemeClr val="lt1"/>
                </a:solidFill>
                <a:latin typeface="Calibri"/>
                <a:ea typeface="Calibri"/>
                <a:cs typeface="Calibri"/>
                <a:sym typeface="Calibri"/>
              </a:rPr>
              <a:t>Nombre</a:t>
            </a:r>
            <a:endParaRPr b="0" i="0" sz="2000" u="none" cap="none" strike="noStrike">
              <a:solidFill>
                <a:srgbClr val="000000"/>
              </a:solidFill>
              <a:latin typeface="Arial"/>
              <a:ea typeface="Arial"/>
              <a:cs typeface="Arial"/>
              <a:sym typeface="Arial"/>
            </a:endParaRPr>
          </a:p>
        </p:txBody>
      </p:sp>
      <p:cxnSp>
        <p:nvCxnSpPr>
          <p:cNvPr id="228" name="Google Shape;228;p18"/>
          <p:cNvCxnSpPr>
            <a:stCxn id="220" idx="2"/>
          </p:cNvCxnSpPr>
          <p:nvPr/>
        </p:nvCxnSpPr>
        <p:spPr>
          <a:xfrm flipH="1">
            <a:off x="3086100" y="2475825"/>
            <a:ext cx="608100" cy="600900"/>
          </a:xfrm>
          <a:prstGeom prst="straightConnector1">
            <a:avLst/>
          </a:prstGeom>
          <a:noFill/>
          <a:ln cap="flat" cmpd="sng" w="9525">
            <a:solidFill>
              <a:srgbClr val="0075BC"/>
            </a:solidFill>
            <a:prstDash val="solid"/>
            <a:round/>
            <a:headEnd len="sm" w="sm" type="none"/>
            <a:tailEnd len="sm" w="sm" type="none"/>
          </a:ln>
        </p:spPr>
      </p:cxnSp>
      <p:cxnSp>
        <p:nvCxnSpPr>
          <p:cNvPr id="229" name="Google Shape;229;p18"/>
          <p:cNvCxnSpPr>
            <a:stCxn id="220" idx="2"/>
            <a:endCxn id="219" idx="1"/>
          </p:cNvCxnSpPr>
          <p:nvPr/>
        </p:nvCxnSpPr>
        <p:spPr>
          <a:xfrm>
            <a:off x="3694200" y="2475825"/>
            <a:ext cx="294600" cy="663900"/>
          </a:xfrm>
          <a:prstGeom prst="straightConnector1">
            <a:avLst/>
          </a:prstGeom>
          <a:noFill/>
          <a:ln cap="flat" cmpd="sng" w="9525">
            <a:solidFill>
              <a:srgbClr val="0075BC"/>
            </a:solidFill>
            <a:prstDash val="solid"/>
            <a:round/>
            <a:headEnd len="sm" w="sm" type="none"/>
            <a:tailEnd len="sm" w="sm" type="none"/>
          </a:ln>
        </p:spPr>
      </p:cxnSp>
      <p:sp>
        <p:nvSpPr>
          <p:cNvPr id="230" name="Google Shape;230;p18"/>
          <p:cNvSpPr txBox="1"/>
          <p:nvPr>
            <p:ph type="title"/>
          </p:nvPr>
        </p:nvSpPr>
        <p:spPr>
          <a:xfrm>
            <a:off x="3801774" y="1678607"/>
            <a:ext cx="969600" cy="914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434343"/>
              </a:buClr>
              <a:buSzPts val="1800"/>
              <a:buNone/>
            </a:pPr>
            <a:r>
              <a:rPr b="1" lang="es-AR" sz="2000">
                <a:latin typeface="Calibri"/>
                <a:ea typeface="Calibri"/>
                <a:cs typeface="Calibri"/>
                <a:sym typeface="Calibri"/>
              </a:rPr>
              <a:t>1</a:t>
            </a:r>
            <a:endParaRPr b="1" sz="2000">
              <a:latin typeface="Calibri"/>
              <a:ea typeface="Calibri"/>
              <a:cs typeface="Calibri"/>
              <a:sym typeface="Calibri"/>
            </a:endParaRPr>
          </a:p>
        </p:txBody>
      </p:sp>
      <p:sp>
        <p:nvSpPr>
          <p:cNvPr id="231" name="Google Shape;231;p18"/>
          <p:cNvSpPr txBox="1"/>
          <p:nvPr/>
        </p:nvSpPr>
        <p:spPr>
          <a:xfrm>
            <a:off x="6527598" y="2775122"/>
            <a:ext cx="711000" cy="5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1" i="0" lang="es-AR" sz="2400" u="none" cap="none" strike="noStrike">
                <a:solidFill>
                  <a:schemeClr val="lt1"/>
                </a:solidFill>
                <a:latin typeface="Montserrat"/>
                <a:ea typeface="Montserrat"/>
                <a:cs typeface="Montserrat"/>
                <a:sym typeface="Montserrat"/>
              </a:rPr>
              <a:t>1:N</a:t>
            </a:r>
            <a:endParaRPr b="1" i="0" sz="2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19"/>
          <p:cNvPicPr preferRelativeResize="0"/>
          <p:nvPr/>
        </p:nvPicPr>
        <p:blipFill rotWithShape="1">
          <a:blip r:embed="rId3">
            <a:alphaModFix/>
          </a:blip>
          <a:srcRect b="3904" l="22840" r="13177" t="33856"/>
          <a:stretch/>
        </p:blipFill>
        <p:spPr>
          <a:xfrm>
            <a:off x="1181800" y="942925"/>
            <a:ext cx="6990426" cy="3823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e55a27d1f2_2_622"/>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AR"/>
              <a:t>Trabajo en Grupos</a:t>
            </a:r>
            <a:endParaRPr/>
          </a:p>
          <a:p>
            <a:pPr indent="0" lvl="0" marL="0" rtl="0" algn="ctr">
              <a:spcBef>
                <a:spcPts val="0"/>
              </a:spcBef>
              <a:spcAft>
                <a:spcPts val="0"/>
              </a:spcAft>
              <a:buNone/>
            </a:pPr>
            <a:r>
              <a:rPr lang="es-AR" sz="2800"/>
              <a:t>Diseño Conceptual - DER</a:t>
            </a:r>
            <a:endParaRPr sz="2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0"/>
          <p:cNvSpPr/>
          <p:nvPr/>
        </p:nvSpPr>
        <p:spPr>
          <a:xfrm>
            <a:off x="3774175" y="752250"/>
            <a:ext cx="5218800" cy="39615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lang="es-AR" sz="2000">
                <a:latin typeface="Calibri"/>
                <a:ea typeface="Calibri"/>
                <a:cs typeface="Calibri"/>
                <a:sym typeface="Calibri"/>
              </a:rPr>
              <a:t>El </a:t>
            </a:r>
            <a:r>
              <a:rPr b="1" lang="es-AR" sz="2000">
                <a:latin typeface="Calibri"/>
                <a:ea typeface="Calibri"/>
                <a:cs typeface="Calibri"/>
                <a:sym typeface="Calibri"/>
              </a:rPr>
              <a:t>diseño lógico </a:t>
            </a:r>
            <a:r>
              <a:rPr lang="es-AR" sz="2000">
                <a:latin typeface="Calibri"/>
                <a:ea typeface="Calibri"/>
                <a:cs typeface="Calibri"/>
                <a:sym typeface="Calibri"/>
              </a:rPr>
              <a:t>es parte del esquema conceptual y da como resultado la estructura de la base de datos, definiendo las estructuras de datos que pueden soportar los sistemas gestores de bases de datos. A este esquema se lo llama </a:t>
            </a:r>
            <a:r>
              <a:rPr b="1" lang="es-AR" sz="2000">
                <a:latin typeface="Calibri"/>
                <a:ea typeface="Calibri"/>
                <a:cs typeface="Calibri"/>
                <a:sym typeface="Calibri"/>
              </a:rPr>
              <a:t>esquema lógico. </a:t>
            </a:r>
            <a:endParaRPr b="1" sz="2000">
              <a:latin typeface="Calibri"/>
              <a:ea typeface="Calibri"/>
              <a:cs typeface="Calibri"/>
              <a:sym typeface="Calibri"/>
            </a:endParaRPr>
          </a:p>
          <a:p>
            <a:pPr indent="0" lvl="0" marL="0" rtl="0" algn="just">
              <a:lnSpc>
                <a:spcPct val="115000"/>
              </a:lnSpc>
              <a:spcBef>
                <a:spcPts val="0"/>
              </a:spcBef>
              <a:spcAft>
                <a:spcPts val="0"/>
              </a:spcAft>
              <a:buNone/>
            </a:pPr>
            <a:r>
              <a:rPr lang="es-AR" sz="2000">
                <a:latin typeface="Calibri"/>
                <a:ea typeface="Calibri"/>
                <a:cs typeface="Calibri"/>
                <a:sym typeface="Calibri"/>
              </a:rPr>
              <a:t>El </a:t>
            </a:r>
            <a:r>
              <a:rPr i="1" lang="es-AR" sz="2000">
                <a:latin typeface="Calibri"/>
                <a:ea typeface="Calibri"/>
                <a:cs typeface="Calibri"/>
                <a:sym typeface="Calibri"/>
              </a:rPr>
              <a:t>modelo </a:t>
            </a:r>
            <a:r>
              <a:rPr lang="es-AR" sz="2000">
                <a:latin typeface="Calibri"/>
                <a:ea typeface="Calibri"/>
                <a:cs typeface="Calibri"/>
                <a:sym typeface="Calibri"/>
              </a:rPr>
              <a:t>lógico es el lenguaje que determina el esquema lógico.</a:t>
            </a:r>
            <a:endParaRPr sz="2000">
              <a:latin typeface="Calibri"/>
              <a:ea typeface="Calibri"/>
              <a:cs typeface="Calibri"/>
              <a:sym typeface="Calibri"/>
            </a:endParaRPr>
          </a:p>
          <a:p>
            <a:pPr indent="0" lvl="0" marL="0" rtl="0" algn="just">
              <a:lnSpc>
                <a:spcPct val="115000"/>
              </a:lnSpc>
              <a:spcBef>
                <a:spcPts val="0"/>
              </a:spcBef>
              <a:spcAft>
                <a:spcPts val="0"/>
              </a:spcAft>
              <a:buNone/>
            </a:pPr>
            <a:r>
              <a:rPr lang="es-AR" sz="2000">
                <a:latin typeface="Calibri"/>
                <a:ea typeface="Calibri"/>
                <a:cs typeface="Calibri"/>
                <a:sym typeface="Calibri"/>
              </a:rPr>
              <a:t>En cuanto al diseño lógico, se determina según el SGBD que se vaya a utilizar sin depender del producto concreto.</a:t>
            </a:r>
            <a:endParaRPr sz="2600">
              <a:solidFill>
                <a:schemeClr val="lt1"/>
              </a:solidFill>
              <a:latin typeface="Calibri"/>
              <a:ea typeface="Calibri"/>
              <a:cs typeface="Calibri"/>
              <a:sym typeface="Calibri"/>
            </a:endParaRPr>
          </a:p>
        </p:txBody>
      </p:sp>
      <p:pic>
        <p:nvPicPr>
          <p:cNvPr id="247" name="Google Shape;247;p20"/>
          <p:cNvPicPr preferRelativeResize="0"/>
          <p:nvPr/>
        </p:nvPicPr>
        <p:blipFill rotWithShape="1">
          <a:blip r:embed="rId3">
            <a:alphaModFix/>
          </a:blip>
          <a:srcRect b="27604" l="53148" r="20496" t="18227"/>
          <a:stretch/>
        </p:blipFill>
        <p:spPr>
          <a:xfrm>
            <a:off x="321350" y="894924"/>
            <a:ext cx="3470125" cy="40099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p:nvPr/>
        </p:nvSpPr>
        <p:spPr>
          <a:xfrm>
            <a:off x="158075" y="1287303"/>
            <a:ext cx="8700600" cy="24864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lang="es-AR" sz="2200">
                <a:latin typeface="Calibri"/>
                <a:ea typeface="Calibri"/>
                <a:cs typeface="Calibri"/>
                <a:sym typeface="Calibri"/>
              </a:rPr>
              <a:t>Luego de obtener nuestro esquema conceptual y teniendo en cuenta los puntos anteriormente mencionados, podremos obtener nuestro diseño lógico</a:t>
            </a:r>
            <a:r>
              <a:rPr i="0" lang="es-AR" sz="2200" u="none" cap="none" strike="noStrike">
                <a:latin typeface="Calibri"/>
                <a:ea typeface="Calibri"/>
                <a:cs typeface="Calibri"/>
                <a:sym typeface="Calibri"/>
              </a:rPr>
              <a:t>, </a:t>
            </a:r>
            <a:r>
              <a:rPr lang="es-AR" sz="2200">
                <a:latin typeface="Calibri"/>
                <a:ea typeface="Calibri"/>
                <a:cs typeface="Calibri"/>
                <a:sym typeface="Calibri"/>
              </a:rPr>
              <a:t>haciendo</a:t>
            </a:r>
            <a:r>
              <a:rPr i="0" lang="es-AR" sz="2200" u="none" cap="none" strike="noStrike">
                <a:latin typeface="Calibri"/>
                <a:ea typeface="Calibri"/>
                <a:cs typeface="Calibri"/>
                <a:sym typeface="Calibri"/>
              </a:rPr>
              <a:t> la transformación del </a:t>
            </a:r>
            <a:r>
              <a:rPr lang="es-AR" sz="2200">
                <a:latin typeface="Calibri"/>
                <a:ea typeface="Calibri"/>
                <a:cs typeface="Calibri"/>
                <a:sym typeface="Calibri"/>
              </a:rPr>
              <a:t>D</a:t>
            </a:r>
            <a:r>
              <a:rPr i="0" lang="es-AR" sz="2200" u="none" cap="none" strike="noStrike">
                <a:latin typeface="Calibri"/>
                <a:ea typeface="Calibri"/>
                <a:cs typeface="Calibri"/>
                <a:sym typeface="Calibri"/>
              </a:rPr>
              <a:t>ER a un modelo relacional siguiendo las 12 reglas de Cood y las Reglas de normalización.</a:t>
            </a:r>
            <a:endParaRPr i="0" sz="2200" u="none" cap="none" strike="noStrike">
              <a:latin typeface="Calibri"/>
              <a:ea typeface="Calibri"/>
              <a:cs typeface="Calibri"/>
              <a:sym typeface="Calibri"/>
            </a:endParaRPr>
          </a:p>
        </p:txBody>
      </p:sp>
      <p:sp>
        <p:nvSpPr>
          <p:cNvPr id="253" name="Google Shape;253;p21"/>
          <p:cNvSpPr/>
          <p:nvPr/>
        </p:nvSpPr>
        <p:spPr>
          <a:xfrm>
            <a:off x="3333507" y="303837"/>
            <a:ext cx="266130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800" u="none" cap="none" strike="noStrike">
                <a:latin typeface="Arial"/>
                <a:ea typeface="Arial"/>
                <a:cs typeface="Arial"/>
                <a:sym typeface="Arial"/>
              </a:rPr>
              <a:t>Diseño Lógico</a:t>
            </a:r>
            <a:endParaRPr b="0" i="0" sz="2800" u="none" cap="none" strike="noStrik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2"/>
          <p:cNvSpPr/>
          <p:nvPr/>
        </p:nvSpPr>
        <p:spPr>
          <a:xfrm>
            <a:off x="3318242" y="345782"/>
            <a:ext cx="270619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800" u="none" cap="none" strike="noStrike">
                <a:latin typeface="Calibri"/>
                <a:ea typeface="Calibri"/>
                <a:cs typeface="Calibri"/>
                <a:sym typeface="Calibri"/>
              </a:rPr>
              <a:t> Diseño Lógico</a:t>
            </a:r>
            <a:endParaRPr i="0" sz="2800" u="none" cap="none" strike="noStrike">
              <a:latin typeface="Calibri"/>
              <a:ea typeface="Calibri"/>
              <a:cs typeface="Calibri"/>
              <a:sym typeface="Calibri"/>
            </a:endParaRPr>
          </a:p>
        </p:txBody>
      </p:sp>
      <p:sp>
        <p:nvSpPr>
          <p:cNvPr id="259" name="Google Shape;259;p22"/>
          <p:cNvSpPr/>
          <p:nvPr/>
        </p:nvSpPr>
        <p:spPr>
          <a:xfrm>
            <a:off x="341605" y="1065402"/>
            <a:ext cx="8659463" cy="37702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s-AR" sz="1600" u="none" cap="none" strike="noStrike">
                <a:latin typeface="Calibri"/>
                <a:ea typeface="Calibri"/>
                <a:cs typeface="Calibri"/>
                <a:sym typeface="Calibri"/>
              </a:rPr>
              <a:t>¿Cómo paso del Diagrama Entidad - Relación al Modelo Relacional?</a:t>
            </a:r>
            <a:endParaRPr sz="1600">
              <a:latin typeface="Calibri"/>
              <a:ea typeface="Calibri"/>
              <a:cs typeface="Calibri"/>
              <a:sym typeface="Calibri"/>
            </a:endParaRPr>
          </a:p>
          <a:p>
            <a:pPr indent="0" lvl="0" marL="0" marR="0" rtl="0" algn="l">
              <a:lnSpc>
                <a:spcPct val="100000"/>
              </a:lnSpc>
              <a:spcBef>
                <a:spcPts val="640"/>
              </a:spcBef>
              <a:spcAft>
                <a:spcPts val="0"/>
              </a:spcAft>
              <a:buNone/>
            </a:pPr>
            <a:r>
              <a:rPr i="0" lang="es-AR" sz="1600" u="none" cap="none" strike="noStrike">
                <a:latin typeface="Calibri"/>
                <a:ea typeface="Calibri"/>
                <a:cs typeface="Calibri"/>
                <a:sym typeface="Calibri"/>
              </a:rPr>
              <a:t>Para ello, seguir los siguientes pasos:</a:t>
            </a:r>
            <a:endParaRPr sz="1600">
              <a:latin typeface="Calibri"/>
              <a:ea typeface="Calibri"/>
              <a:cs typeface="Calibri"/>
              <a:sym typeface="Calibri"/>
            </a:endParaRPr>
          </a:p>
          <a:p>
            <a:pPr indent="0" lvl="0" marL="114300" marR="0" rtl="0" algn="l">
              <a:lnSpc>
                <a:spcPct val="100000"/>
              </a:lnSpc>
              <a:spcBef>
                <a:spcPts val="640"/>
              </a:spcBef>
              <a:spcAft>
                <a:spcPts val="0"/>
              </a:spcAft>
              <a:buNone/>
            </a:pPr>
            <a:r>
              <a:rPr i="0" lang="es-AR" sz="1600" u="none" cap="none" strike="noStrike">
                <a:latin typeface="Calibri"/>
                <a:ea typeface="Calibri"/>
                <a:cs typeface="Calibri"/>
                <a:sym typeface="Calibri"/>
              </a:rPr>
              <a:t>1. Toda entidad se transforma en una tabla.</a:t>
            </a:r>
            <a:endParaRPr sz="1600">
              <a:latin typeface="Calibri"/>
              <a:ea typeface="Calibri"/>
              <a:cs typeface="Calibri"/>
              <a:sym typeface="Calibri"/>
            </a:endParaRPr>
          </a:p>
          <a:p>
            <a:pPr indent="0" lvl="0" marL="114300" marR="0" rtl="0" algn="l">
              <a:lnSpc>
                <a:spcPct val="100000"/>
              </a:lnSpc>
              <a:spcBef>
                <a:spcPts val="0"/>
              </a:spcBef>
              <a:spcAft>
                <a:spcPts val="0"/>
              </a:spcAft>
              <a:buNone/>
            </a:pPr>
            <a:r>
              <a:rPr i="0" lang="es-AR" sz="1600" u="none" cap="none" strike="noStrike">
                <a:latin typeface="Calibri"/>
                <a:ea typeface="Calibri"/>
                <a:cs typeface="Calibri"/>
                <a:sym typeface="Calibri"/>
              </a:rPr>
              <a:t>2. Todo atributo se transforma en una columna dentro de la tabla a la que pertenece.</a:t>
            </a:r>
            <a:endParaRPr sz="1600">
              <a:latin typeface="Calibri"/>
              <a:ea typeface="Calibri"/>
              <a:cs typeface="Calibri"/>
              <a:sym typeface="Calibri"/>
            </a:endParaRPr>
          </a:p>
          <a:p>
            <a:pPr indent="0" lvl="0" marL="114300" marR="0" rtl="0" algn="l">
              <a:lnSpc>
                <a:spcPct val="100000"/>
              </a:lnSpc>
              <a:spcBef>
                <a:spcPts val="0"/>
              </a:spcBef>
              <a:spcAft>
                <a:spcPts val="0"/>
              </a:spcAft>
              <a:buNone/>
            </a:pPr>
            <a:r>
              <a:rPr i="0" lang="es-AR" sz="1600" u="none" cap="none" strike="noStrike">
                <a:latin typeface="Calibri"/>
                <a:ea typeface="Calibri"/>
                <a:cs typeface="Calibri"/>
                <a:sym typeface="Calibri"/>
              </a:rPr>
              <a:t>3.  El identificador de la entidad se convierte en la </a:t>
            </a:r>
            <a:r>
              <a:rPr b="1" i="0" lang="es-AR" sz="1600" u="none" cap="none" strike="noStrike">
                <a:latin typeface="Calibri"/>
                <a:ea typeface="Calibri"/>
                <a:cs typeface="Calibri"/>
                <a:sym typeface="Calibri"/>
              </a:rPr>
              <a:t>clave primaria</a:t>
            </a:r>
            <a:r>
              <a:rPr i="0" lang="es-AR" sz="1600" u="none" cap="none" strike="noStrike">
                <a:latin typeface="Calibri"/>
                <a:ea typeface="Calibri"/>
                <a:cs typeface="Calibri"/>
                <a:sym typeface="Calibri"/>
              </a:rPr>
              <a:t> de la tabla. Si no existe, se crea una. Ej. Id_estudiante.</a:t>
            </a:r>
            <a:endParaRPr sz="1600">
              <a:latin typeface="Calibri"/>
              <a:ea typeface="Calibri"/>
              <a:cs typeface="Calibri"/>
              <a:sym typeface="Calibri"/>
            </a:endParaRPr>
          </a:p>
          <a:p>
            <a:pPr indent="0" lvl="0" marL="114300" marR="0" rtl="0" algn="l">
              <a:lnSpc>
                <a:spcPct val="100000"/>
              </a:lnSpc>
              <a:spcBef>
                <a:spcPts val="0"/>
              </a:spcBef>
              <a:spcAft>
                <a:spcPts val="0"/>
              </a:spcAft>
              <a:buNone/>
            </a:pPr>
            <a:r>
              <a:rPr i="0" lang="es-AR" sz="1600" u="none" cap="none" strike="noStrike">
                <a:latin typeface="Calibri"/>
                <a:ea typeface="Calibri"/>
                <a:cs typeface="Calibri"/>
                <a:sym typeface="Calibri"/>
              </a:rPr>
              <a:t>4.  Toda relación N:M (muchos a muchos) se convierte en una tabla que tendrá como clave primaria la </a:t>
            </a:r>
            <a:r>
              <a:rPr b="1" i="0" lang="es-AR" sz="1600" u="none" cap="none" strike="noStrike">
                <a:latin typeface="Calibri"/>
                <a:ea typeface="Calibri"/>
                <a:cs typeface="Calibri"/>
                <a:sym typeface="Calibri"/>
              </a:rPr>
              <a:t>dos claves primarias</a:t>
            </a:r>
            <a:r>
              <a:rPr i="0" lang="es-AR" sz="1600" u="none" cap="none" strike="noStrike">
                <a:latin typeface="Calibri"/>
                <a:ea typeface="Calibri"/>
                <a:cs typeface="Calibri"/>
                <a:sym typeface="Calibri"/>
              </a:rPr>
              <a:t> de las entidades que se asocian.</a:t>
            </a:r>
            <a:endParaRPr sz="1600">
              <a:latin typeface="Calibri"/>
              <a:ea typeface="Calibri"/>
              <a:cs typeface="Calibri"/>
              <a:sym typeface="Calibri"/>
            </a:endParaRPr>
          </a:p>
          <a:p>
            <a:pPr indent="0" lvl="0" marL="114300" marR="0" rtl="0" algn="l">
              <a:lnSpc>
                <a:spcPct val="100000"/>
              </a:lnSpc>
              <a:spcBef>
                <a:spcPts val="0"/>
              </a:spcBef>
              <a:spcAft>
                <a:spcPts val="0"/>
              </a:spcAft>
              <a:buNone/>
            </a:pPr>
            <a:r>
              <a:rPr i="0" lang="es-AR" sz="1600" u="none" cap="none" strike="noStrike">
                <a:latin typeface="Calibri"/>
                <a:ea typeface="Calibri"/>
                <a:cs typeface="Calibri"/>
                <a:sym typeface="Calibri"/>
              </a:rPr>
              <a:t>5.  En las relaciones 1:N (uno a muchos) la clave primaria de la entidad con cardinalidad 1 pasa a la tabla de la entidad cuya cardinalidad es N (lo que sería una </a:t>
            </a:r>
            <a:r>
              <a:rPr b="1" i="0" lang="es-AR" sz="1600" u="none" cap="none" strike="noStrike">
                <a:latin typeface="Calibri"/>
                <a:ea typeface="Calibri"/>
                <a:cs typeface="Calibri"/>
                <a:sym typeface="Calibri"/>
              </a:rPr>
              <a:t>clave foránea</a:t>
            </a:r>
            <a:r>
              <a:rPr i="0" lang="es-AR" sz="1600" u="none" cap="none" strike="noStrike">
                <a:latin typeface="Calibri"/>
                <a:ea typeface="Calibri"/>
                <a:cs typeface="Calibri"/>
                <a:sym typeface="Calibri"/>
              </a:rPr>
              <a:t>).</a:t>
            </a:r>
            <a:endParaRPr sz="1600">
              <a:latin typeface="Calibri"/>
              <a:ea typeface="Calibri"/>
              <a:cs typeface="Calibri"/>
              <a:sym typeface="Calibri"/>
            </a:endParaRPr>
          </a:p>
          <a:p>
            <a:pPr indent="0" lvl="0" marL="114300" marR="0" rtl="0" algn="l">
              <a:lnSpc>
                <a:spcPct val="100000"/>
              </a:lnSpc>
              <a:spcBef>
                <a:spcPts val="0"/>
              </a:spcBef>
              <a:spcAft>
                <a:spcPts val="0"/>
              </a:spcAft>
              <a:buNone/>
            </a:pPr>
            <a:r>
              <a:rPr i="0" lang="es-AR" sz="1600" u="none" cap="none" strike="noStrike">
                <a:latin typeface="Calibri"/>
                <a:ea typeface="Calibri"/>
                <a:cs typeface="Calibri"/>
                <a:sym typeface="Calibri"/>
              </a:rPr>
              <a:t>6.  En las relaciones 1:1 (uno a uno) las dos tablas en cuestión se fusionan en una sola. Se deberá definir un identificador como clave primaria común a ambas.</a:t>
            </a:r>
            <a:endParaRPr sz="1600">
              <a:latin typeface="Calibri"/>
              <a:ea typeface="Calibri"/>
              <a:cs typeface="Calibri"/>
              <a:sym typeface="Calibri"/>
            </a:endParaRPr>
          </a:p>
          <a:p>
            <a:pPr indent="0" lvl="0" marL="0" marR="0" rtl="0" algn="l">
              <a:lnSpc>
                <a:spcPct val="100000"/>
              </a:lnSpc>
              <a:spcBef>
                <a:spcPts val="640"/>
              </a:spcBef>
              <a:spcAft>
                <a:spcPts val="0"/>
              </a:spcAft>
              <a:buNone/>
            </a:pPr>
            <a:r>
              <a:rPr i="0" lang="es-AR" sz="1600" u="none" cap="none" strike="noStrike">
                <a:latin typeface="Calibri"/>
                <a:ea typeface="Calibri"/>
                <a:cs typeface="Calibri"/>
                <a:sym typeface="Calibri"/>
              </a:rPr>
              <a:t>Para comprender mejor consultar el libro </a:t>
            </a:r>
            <a:r>
              <a:rPr i="0" lang="es-AR" sz="1600" u="sng" cap="none" strike="noStrike">
                <a:latin typeface="Calibri"/>
                <a:ea typeface="Calibri"/>
                <a:cs typeface="Calibri"/>
                <a:sym typeface="Calibri"/>
                <a:hlinkClick r:id="rId3"/>
              </a:rPr>
              <a:t>Bases de Datos</a:t>
            </a:r>
            <a:r>
              <a:rPr i="0" lang="es-AR" sz="1600" u="none" cap="none" strike="noStrike">
                <a:latin typeface="Calibri"/>
                <a:ea typeface="Calibri"/>
                <a:cs typeface="Calibri"/>
                <a:sym typeface="Calibri"/>
              </a:rPr>
              <a:t> de Mercedes Marqués (página 125 a 137)</a:t>
            </a:r>
            <a:endParaRPr sz="16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4"/>
          <p:cNvSpPr/>
          <p:nvPr/>
        </p:nvSpPr>
        <p:spPr>
          <a:xfrm>
            <a:off x="3558900" y="248550"/>
            <a:ext cx="5585100" cy="46464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lang="es-AR" sz="1600">
                <a:latin typeface="Calibri"/>
                <a:ea typeface="Calibri"/>
                <a:cs typeface="Calibri"/>
                <a:sym typeface="Calibri"/>
              </a:rPr>
              <a:t>La normalización es la técnica de estandarización y validación de datos que se utiliza para diseñar las tablas y establecer las relaciones entre ellas. Esto nos permite una mayor organización para eliminar la redundancia de datos y proteger la integridad de los mismos.</a:t>
            </a:r>
            <a:endParaRPr sz="1600">
              <a:latin typeface="Calibri"/>
              <a:ea typeface="Calibri"/>
              <a:cs typeface="Calibri"/>
              <a:sym typeface="Calibri"/>
            </a:endParaRPr>
          </a:p>
          <a:p>
            <a:pPr indent="0" lvl="0" marL="0" rtl="0" algn="just">
              <a:lnSpc>
                <a:spcPct val="100000"/>
              </a:lnSpc>
              <a:spcBef>
                <a:spcPts val="0"/>
              </a:spcBef>
              <a:spcAft>
                <a:spcPts val="0"/>
              </a:spcAft>
              <a:buNone/>
            </a:pPr>
            <a:r>
              <a:rPr lang="es-AR" sz="1600">
                <a:latin typeface="Calibri"/>
                <a:ea typeface="Calibri"/>
                <a:cs typeface="Calibri"/>
                <a:sym typeface="Calibri"/>
              </a:rPr>
              <a:t>Sin la normalización, tendríamos datos redundantes los cuales traen aparejados problemas de mantenimiento, además de ocupar espacio en el disco duro, como también, dependencias incoherentes. </a:t>
            </a:r>
            <a:endParaRPr sz="1600">
              <a:latin typeface="Calibri"/>
              <a:ea typeface="Calibri"/>
              <a:cs typeface="Calibri"/>
              <a:sym typeface="Calibri"/>
            </a:endParaRPr>
          </a:p>
          <a:p>
            <a:pPr indent="0" lvl="0" marL="0" marR="0" rtl="0" algn="l">
              <a:lnSpc>
                <a:spcPct val="100000"/>
              </a:lnSpc>
              <a:spcBef>
                <a:spcPts val="700"/>
              </a:spcBef>
              <a:spcAft>
                <a:spcPts val="0"/>
              </a:spcAft>
              <a:buNone/>
            </a:pPr>
            <a:r>
              <a:rPr i="0" lang="es-AR" sz="1600" u="none" cap="none" strike="noStrike">
                <a:latin typeface="Calibri"/>
                <a:ea typeface="Calibri"/>
                <a:cs typeface="Calibri"/>
                <a:sym typeface="Calibri"/>
              </a:rPr>
              <a:t>Cinco formas de normalización (FN: Forma normal)</a:t>
            </a:r>
            <a:endParaRPr sz="1600">
              <a:latin typeface="Calibri"/>
              <a:ea typeface="Calibri"/>
              <a:cs typeface="Calibri"/>
              <a:sym typeface="Calibri"/>
            </a:endParaRPr>
          </a:p>
          <a:p>
            <a:pPr indent="0" lvl="0" marL="0" marR="0" rtl="0" algn="l">
              <a:lnSpc>
                <a:spcPct val="100000"/>
              </a:lnSpc>
              <a:spcBef>
                <a:spcPts val="600"/>
              </a:spcBef>
              <a:spcAft>
                <a:spcPts val="0"/>
              </a:spcAft>
              <a:buNone/>
            </a:pPr>
            <a:r>
              <a:rPr i="0" lang="es-AR" sz="1600" u="none" cap="none" strike="noStrike">
                <a:latin typeface="Calibri"/>
                <a:ea typeface="Calibri"/>
                <a:cs typeface="Calibri"/>
                <a:sym typeface="Calibri"/>
              </a:rPr>
              <a:t>–1FN: </a:t>
            </a:r>
            <a:r>
              <a:rPr lang="es-AR" sz="1600">
                <a:latin typeface="Calibri"/>
                <a:ea typeface="Calibri"/>
                <a:cs typeface="Calibri"/>
                <a:sym typeface="Calibri"/>
              </a:rPr>
              <a:t>Todos los datos </a:t>
            </a:r>
            <a:r>
              <a:rPr i="0" lang="es-AR" sz="1600" u="none" cap="none" strike="noStrike">
                <a:latin typeface="Calibri"/>
                <a:ea typeface="Calibri"/>
                <a:cs typeface="Calibri"/>
                <a:sym typeface="Calibri"/>
              </a:rPr>
              <a:t>son atómicos</a:t>
            </a:r>
            <a:endParaRPr sz="1600">
              <a:latin typeface="Calibri"/>
              <a:ea typeface="Calibri"/>
              <a:cs typeface="Calibri"/>
              <a:sym typeface="Calibri"/>
            </a:endParaRPr>
          </a:p>
          <a:p>
            <a:pPr indent="0" lvl="0" marL="0" marR="0" rtl="0" algn="l">
              <a:lnSpc>
                <a:spcPct val="100000"/>
              </a:lnSpc>
              <a:spcBef>
                <a:spcPts val="600"/>
              </a:spcBef>
              <a:spcAft>
                <a:spcPts val="0"/>
              </a:spcAft>
              <a:buNone/>
            </a:pPr>
            <a:r>
              <a:rPr i="0" lang="es-AR" sz="1600" u="none" cap="none" strike="noStrike">
                <a:latin typeface="Calibri"/>
                <a:ea typeface="Calibri"/>
                <a:cs typeface="Calibri"/>
                <a:sym typeface="Calibri"/>
              </a:rPr>
              <a:t>–2FN: </a:t>
            </a:r>
            <a:r>
              <a:rPr lang="es-AR" sz="1600">
                <a:latin typeface="Calibri"/>
                <a:ea typeface="Calibri"/>
                <a:cs typeface="Calibri"/>
                <a:sym typeface="Calibri"/>
              </a:rPr>
              <a:t>Los atributos no claves </a:t>
            </a:r>
            <a:r>
              <a:rPr i="0" lang="es-AR" sz="1600" u="none" cap="none" strike="noStrike">
                <a:latin typeface="Calibri"/>
                <a:ea typeface="Calibri"/>
                <a:cs typeface="Calibri"/>
                <a:sym typeface="Calibri"/>
              </a:rPr>
              <a:t>de</a:t>
            </a:r>
            <a:r>
              <a:rPr lang="es-AR" sz="1600">
                <a:latin typeface="Calibri"/>
                <a:ea typeface="Calibri"/>
                <a:cs typeface="Calibri"/>
                <a:sym typeface="Calibri"/>
              </a:rPr>
              <a:t>penden de la clave</a:t>
            </a:r>
            <a:endParaRPr sz="1600">
              <a:latin typeface="Calibri"/>
              <a:ea typeface="Calibri"/>
              <a:cs typeface="Calibri"/>
              <a:sym typeface="Calibri"/>
            </a:endParaRPr>
          </a:p>
          <a:p>
            <a:pPr indent="0" lvl="0" marL="0" marR="0" rtl="0" algn="l">
              <a:lnSpc>
                <a:spcPct val="100000"/>
              </a:lnSpc>
              <a:spcBef>
                <a:spcPts val="600"/>
              </a:spcBef>
              <a:spcAft>
                <a:spcPts val="0"/>
              </a:spcAft>
              <a:buNone/>
            </a:pPr>
            <a:r>
              <a:rPr i="0" lang="es-AR" sz="1600" u="none" cap="none" strike="noStrike">
                <a:latin typeface="Calibri"/>
                <a:ea typeface="Calibri"/>
                <a:cs typeface="Calibri"/>
                <a:sym typeface="Calibri"/>
              </a:rPr>
              <a:t>–3FN: Eliminar columnas que no depende de clave</a:t>
            </a:r>
            <a:endParaRPr sz="1600">
              <a:latin typeface="Calibri"/>
              <a:ea typeface="Calibri"/>
              <a:cs typeface="Calibri"/>
              <a:sym typeface="Calibri"/>
            </a:endParaRPr>
          </a:p>
          <a:p>
            <a:pPr indent="0" lvl="0" marL="0" marR="0" rtl="0" algn="l">
              <a:lnSpc>
                <a:spcPct val="100000"/>
              </a:lnSpc>
              <a:spcBef>
                <a:spcPts val="600"/>
              </a:spcBef>
              <a:spcAft>
                <a:spcPts val="0"/>
              </a:spcAft>
              <a:buNone/>
            </a:pPr>
            <a:r>
              <a:rPr i="0" lang="es-AR" sz="1600" u="none" cap="none" strike="noStrike">
                <a:latin typeface="Calibri"/>
                <a:ea typeface="Calibri"/>
                <a:cs typeface="Calibri"/>
                <a:sym typeface="Calibri"/>
              </a:rPr>
              <a:t>–4FN: Aislar Relaciones Múltiples Independientes</a:t>
            </a:r>
            <a:endParaRPr sz="1600">
              <a:latin typeface="Calibri"/>
              <a:ea typeface="Calibri"/>
              <a:cs typeface="Calibri"/>
              <a:sym typeface="Calibri"/>
            </a:endParaRPr>
          </a:p>
          <a:p>
            <a:pPr indent="0" lvl="0" marL="0" marR="0" rtl="0" algn="l">
              <a:lnSpc>
                <a:spcPct val="100000"/>
              </a:lnSpc>
              <a:spcBef>
                <a:spcPts val="600"/>
              </a:spcBef>
              <a:spcAft>
                <a:spcPts val="0"/>
              </a:spcAft>
              <a:buNone/>
            </a:pPr>
            <a:r>
              <a:rPr i="0" lang="es-AR" sz="1600" u="none" cap="none" strike="noStrike">
                <a:latin typeface="Calibri"/>
                <a:ea typeface="Calibri"/>
                <a:cs typeface="Calibri"/>
                <a:sym typeface="Calibri"/>
              </a:rPr>
              <a:t>–5FN: Aislar relaciones semánticamente relacionadas múltiples.</a:t>
            </a:r>
            <a:endParaRPr sz="1600">
              <a:latin typeface="Calibri"/>
              <a:ea typeface="Calibri"/>
              <a:cs typeface="Calibri"/>
              <a:sym typeface="Calibri"/>
            </a:endParaRPr>
          </a:p>
        </p:txBody>
      </p:sp>
      <p:pic>
        <p:nvPicPr>
          <p:cNvPr id="265" name="Google Shape;265;p24"/>
          <p:cNvPicPr preferRelativeResize="0"/>
          <p:nvPr/>
        </p:nvPicPr>
        <p:blipFill rotWithShape="1">
          <a:blip r:embed="rId3">
            <a:alphaModFix/>
          </a:blip>
          <a:srcRect b="27604" l="53148" r="20496" t="18227"/>
          <a:stretch/>
        </p:blipFill>
        <p:spPr>
          <a:xfrm>
            <a:off x="231993" y="1065401"/>
            <a:ext cx="3155692" cy="3646577"/>
          </a:xfrm>
          <a:prstGeom prst="rect">
            <a:avLst/>
          </a:prstGeom>
          <a:noFill/>
          <a:ln>
            <a:noFill/>
          </a:ln>
        </p:spPr>
      </p:pic>
      <p:sp>
        <p:nvSpPr>
          <p:cNvPr id="266" name="Google Shape;266;p24"/>
          <p:cNvSpPr/>
          <p:nvPr/>
        </p:nvSpPr>
        <p:spPr>
          <a:xfrm>
            <a:off x="2498070" y="2516352"/>
            <a:ext cx="978366" cy="898635"/>
          </a:xfrm>
          <a:prstGeom prst="ellipse">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ge55a27d1f2_2_608"/>
          <p:cNvPicPr preferRelativeResize="0"/>
          <p:nvPr/>
        </p:nvPicPr>
        <p:blipFill rotWithShape="1">
          <a:blip r:embed="rId3">
            <a:alphaModFix/>
          </a:blip>
          <a:srcRect b="4947" l="30675" r="21007" t="55468"/>
          <a:stretch/>
        </p:blipFill>
        <p:spPr>
          <a:xfrm>
            <a:off x="4310019" y="2722076"/>
            <a:ext cx="4546734" cy="2094253"/>
          </a:xfrm>
          <a:prstGeom prst="rect">
            <a:avLst/>
          </a:prstGeom>
          <a:noFill/>
          <a:ln>
            <a:noFill/>
          </a:ln>
        </p:spPr>
      </p:pic>
      <p:pic>
        <p:nvPicPr>
          <p:cNvPr id="272" name="Google Shape;272;ge55a27d1f2_2_608"/>
          <p:cNvPicPr preferRelativeResize="0"/>
          <p:nvPr/>
        </p:nvPicPr>
        <p:blipFill rotWithShape="1">
          <a:blip r:embed="rId3">
            <a:alphaModFix/>
          </a:blip>
          <a:srcRect b="61458" l="36746" r="19476" t="0"/>
          <a:stretch/>
        </p:blipFill>
        <p:spPr>
          <a:xfrm>
            <a:off x="160789" y="1009613"/>
            <a:ext cx="4486712" cy="222084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p:nvPr/>
        </p:nvSpPr>
        <p:spPr>
          <a:xfrm>
            <a:off x="2886725" y="939975"/>
            <a:ext cx="6070500" cy="1064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lang="es-AR" sz="1500"/>
              <a:t>Una tabla está en primera forma normal cuando todos los datos son atómicos (es decir, cada atributo tiene su propia celda) y todas las columnas contienen el mismo tipo de datos. Sirve para eliminar los grupos repetidos.</a:t>
            </a:r>
            <a:endParaRPr sz="2500"/>
          </a:p>
        </p:txBody>
      </p:sp>
      <p:sp>
        <p:nvSpPr>
          <p:cNvPr id="278" name="Google Shape;278;p25"/>
          <p:cNvSpPr/>
          <p:nvPr/>
        </p:nvSpPr>
        <p:spPr>
          <a:xfrm>
            <a:off x="604997" y="939088"/>
            <a:ext cx="1851773" cy="1064167"/>
          </a:xfrm>
          <a:custGeom>
            <a:rect b="b" l="l" r="r" t="t"/>
            <a:pathLst>
              <a:path extrusionOk="0" h="1237404" w="1767802">
                <a:moveTo>
                  <a:pt x="0" y="206275"/>
                </a:moveTo>
                <a:cubicBezTo>
                  <a:pt x="0" y="92352"/>
                  <a:pt x="92352" y="0"/>
                  <a:pt x="206275" y="0"/>
                </a:cubicBezTo>
                <a:lnTo>
                  <a:pt x="1561527" y="0"/>
                </a:lnTo>
                <a:cubicBezTo>
                  <a:pt x="1675450" y="0"/>
                  <a:pt x="1767802" y="92352"/>
                  <a:pt x="1767802" y="206275"/>
                </a:cubicBezTo>
                <a:lnTo>
                  <a:pt x="1767802" y="1031129"/>
                </a:lnTo>
                <a:cubicBezTo>
                  <a:pt x="1767802" y="1145052"/>
                  <a:pt x="1675450" y="1237404"/>
                  <a:pt x="1561527" y="1237404"/>
                </a:cubicBezTo>
                <a:lnTo>
                  <a:pt x="206275" y="1237404"/>
                </a:lnTo>
                <a:cubicBezTo>
                  <a:pt x="92352" y="1237404"/>
                  <a:pt x="0" y="1145052"/>
                  <a:pt x="0" y="1031129"/>
                </a:cubicBezTo>
                <a:lnTo>
                  <a:pt x="0" y="206275"/>
                </a:lnTo>
                <a:close/>
              </a:path>
            </a:pathLst>
          </a:custGeom>
          <a:solidFill>
            <a:srgbClr val="8BC248"/>
          </a:solidFill>
          <a:ln cap="flat" cmpd="sng" w="25400">
            <a:solidFill>
              <a:schemeClr val="lt1"/>
            </a:solidFill>
            <a:prstDash val="solid"/>
            <a:round/>
            <a:headEnd len="sm" w="sm" type="none"/>
            <a:tailEnd len="sm" w="sm" type="none"/>
          </a:ln>
        </p:spPr>
        <p:txBody>
          <a:bodyPr anchorCtr="0" anchor="ctr" bIns="258525" lIns="258525" spcFirstLastPara="1" rIns="258525" wrap="square" tIns="258525">
            <a:noAutofit/>
          </a:bodyPr>
          <a:lstStyle/>
          <a:p>
            <a:pPr indent="0" lvl="0" marL="0" marR="0" rtl="0" algn="ctr">
              <a:lnSpc>
                <a:spcPct val="90000"/>
              </a:lnSpc>
              <a:spcBef>
                <a:spcPts val="0"/>
              </a:spcBef>
              <a:spcAft>
                <a:spcPts val="0"/>
              </a:spcAft>
              <a:buNone/>
            </a:pPr>
            <a:r>
              <a:rPr b="0" i="0" lang="es-AR" sz="5200" u="none" cap="none" strike="noStrike">
                <a:solidFill>
                  <a:schemeClr val="lt1"/>
                </a:solidFill>
                <a:latin typeface="Arial"/>
                <a:ea typeface="Arial"/>
                <a:cs typeface="Arial"/>
                <a:sym typeface="Arial"/>
              </a:rPr>
              <a:t>1FN</a:t>
            </a:r>
            <a:endParaRPr b="0" i="0" sz="5200" u="none" cap="none" strike="noStrike">
              <a:solidFill>
                <a:schemeClr val="lt1"/>
              </a:solidFill>
              <a:latin typeface="Arial"/>
              <a:ea typeface="Arial"/>
              <a:cs typeface="Arial"/>
              <a:sym typeface="Arial"/>
            </a:endParaRPr>
          </a:p>
        </p:txBody>
      </p:sp>
      <p:sp>
        <p:nvSpPr>
          <p:cNvPr id="279" name="Google Shape;279;p25"/>
          <p:cNvSpPr/>
          <p:nvPr/>
        </p:nvSpPr>
        <p:spPr>
          <a:xfrm>
            <a:off x="605923" y="2272306"/>
            <a:ext cx="1851773" cy="1061074"/>
          </a:xfrm>
          <a:custGeom>
            <a:rect b="b" l="l" r="r" t="t"/>
            <a:pathLst>
              <a:path extrusionOk="0" h="1237404" w="1767802">
                <a:moveTo>
                  <a:pt x="0" y="206275"/>
                </a:moveTo>
                <a:cubicBezTo>
                  <a:pt x="0" y="92352"/>
                  <a:pt x="92352" y="0"/>
                  <a:pt x="206275" y="0"/>
                </a:cubicBezTo>
                <a:lnTo>
                  <a:pt x="1561527" y="0"/>
                </a:lnTo>
                <a:cubicBezTo>
                  <a:pt x="1675450" y="0"/>
                  <a:pt x="1767802" y="92352"/>
                  <a:pt x="1767802" y="206275"/>
                </a:cubicBezTo>
                <a:lnTo>
                  <a:pt x="1767802" y="1031129"/>
                </a:lnTo>
                <a:cubicBezTo>
                  <a:pt x="1767802" y="1145052"/>
                  <a:pt x="1675450" y="1237404"/>
                  <a:pt x="1561527" y="1237404"/>
                </a:cubicBezTo>
                <a:lnTo>
                  <a:pt x="206275" y="1237404"/>
                </a:lnTo>
                <a:cubicBezTo>
                  <a:pt x="92352" y="1237404"/>
                  <a:pt x="0" y="1145052"/>
                  <a:pt x="0" y="1031129"/>
                </a:cubicBezTo>
                <a:lnTo>
                  <a:pt x="0" y="206275"/>
                </a:lnTo>
                <a:close/>
              </a:path>
            </a:pathLst>
          </a:custGeom>
          <a:solidFill>
            <a:srgbClr val="DE5142"/>
          </a:solidFill>
          <a:ln cap="flat" cmpd="sng" w="25400">
            <a:solidFill>
              <a:schemeClr val="lt1"/>
            </a:solidFill>
            <a:prstDash val="solid"/>
            <a:round/>
            <a:headEnd len="sm" w="sm" type="none"/>
            <a:tailEnd len="sm" w="sm" type="none"/>
          </a:ln>
        </p:spPr>
        <p:txBody>
          <a:bodyPr anchorCtr="0" anchor="ctr" bIns="258525" lIns="258525" spcFirstLastPara="1" rIns="258525" wrap="square" tIns="258525">
            <a:noAutofit/>
          </a:bodyPr>
          <a:lstStyle/>
          <a:p>
            <a:pPr indent="0" lvl="0" marL="0" marR="0" rtl="0" algn="ctr">
              <a:lnSpc>
                <a:spcPct val="90000"/>
              </a:lnSpc>
              <a:spcBef>
                <a:spcPts val="0"/>
              </a:spcBef>
              <a:spcAft>
                <a:spcPts val="0"/>
              </a:spcAft>
              <a:buNone/>
            </a:pPr>
            <a:r>
              <a:rPr b="0" i="0" lang="es-AR" sz="5200" u="none" cap="none" strike="noStrike">
                <a:solidFill>
                  <a:schemeClr val="lt1"/>
                </a:solidFill>
                <a:latin typeface="Arial"/>
                <a:ea typeface="Arial"/>
                <a:cs typeface="Arial"/>
                <a:sym typeface="Arial"/>
              </a:rPr>
              <a:t>2FN</a:t>
            </a:r>
            <a:endParaRPr b="0" i="0" sz="5200" u="none" cap="none" strike="noStrike">
              <a:solidFill>
                <a:schemeClr val="lt1"/>
              </a:solidFill>
              <a:latin typeface="Arial"/>
              <a:ea typeface="Arial"/>
              <a:cs typeface="Arial"/>
              <a:sym typeface="Arial"/>
            </a:endParaRPr>
          </a:p>
        </p:txBody>
      </p:sp>
      <p:sp>
        <p:nvSpPr>
          <p:cNvPr id="280" name="Google Shape;280;p25"/>
          <p:cNvSpPr txBox="1"/>
          <p:nvPr/>
        </p:nvSpPr>
        <p:spPr>
          <a:xfrm>
            <a:off x="2811875" y="2212125"/>
            <a:ext cx="6220200" cy="11199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lang="es-AR" sz="1500"/>
              <a:t>Para estar en la segunda forma normal, a las condiciones de la primera forma normal se le debe agregar que los atributos que no forman parte de ninguna clave, su funcionamiento depende de la clave primaria. Ésta sirve para eliminar los datos redundantes.</a:t>
            </a:r>
            <a:endParaRPr sz="1800"/>
          </a:p>
        </p:txBody>
      </p:sp>
      <p:sp>
        <p:nvSpPr>
          <p:cNvPr id="281" name="Google Shape;281;p25"/>
          <p:cNvSpPr/>
          <p:nvPr/>
        </p:nvSpPr>
        <p:spPr>
          <a:xfrm>
            <a:off x="605922" y="3742389"/>
            <a:ext cx="1851773" cy="980643"/>
          </a:xfrm>
          <a:custGeom>
            <a:rect b="b" l="l" r="r" t="t"/>
            <a:pathLst>
              <a:path extrusionOk="0" h="1237404" w="1767802">
                <a:moveTo>
                  <a:pt x="0" y="206275"/>
                </a:moveTo>
                <a:cubicBezTo>
                  <a:pt x="0" y="92352"/>
                  <a:pt x="92352" y="0"/>
                  <a:pt x="206275" y="0"/>
                </a:cubicBezTo>
                <a:lnTo>
                  <a:pt x="1561527" y="0"/>
                </a:lnTo>
                <a:cubicBezTo>
                  <a:pt x="1675450" y="0"/>
                  <a:pt x="1767802" y="92352"/>
                  <a:pt x="1767802" y="206275"/>
                </a:cubicBezTo>
                <a:lnTo>
                  <a:pt x="1767802" y="1031129"/>
                </a:lnTo>
                <a:cubicBezTo>
                  <a:pt x="1767802" y="1145052"/>
                  <a:pt x="1675450" y="1237404"/>
                  <a:pt x="1561527" y="1237404"/>
                </a:cubicBezTo>
                <a:lnTo>
                  <a:pt x="206275" y="1237404"/>
                </a:lnTo>
                <a:cubicBezTo>
                  <a:pt x="92352" y="1237404"/>
                  <a:pt x="0" y="1145052"/>
                  <a:pt x="0" y="1031129"/>
                </a:cubicBezTo>
                <a:lnTo>
                  <a:pt x="0" y="206275"/>
                </a:lnTo>
                <a:close/>
              </a:path>
            </a:pathLst>
          </a:custGeom>
          <a:solidFill>
            <a:srgbClr val="F54143"/>
          </a:solidFill>
          <a:ln cap="flat" cmpd="sng" w="25400">
            <a:solidFill>
              <a:schemeClr val="lt1"/>
            </a:solidFill>
            <a:prstDash val="solid"/>
            <a:round/>
            <a:headEnd len="sm" w="sm" type="none"/>
            <a:tailEnd len="sm" w="sm" type="none"/>
          </a:ln>
        </p:spPr>
        <p:txBody>
          <a:bodyPr anchorCtr="0" anchor="ctr" bIns="258525" lIns="258525" spcFirstLastPara="1" rIns="258525" wrap="square" tIns="258525">
            <a:noAutofit/>
          </a:bodyPr>
          <a:lstStyle/>
          <a:p>
            <a:pPr indent="0" lvl="0" marL="0" marR="0" rtl="0" algn="ctr">
              <a:lnSpc>
                <a:spcPct val="90000"/>
              </a:lnSpc>
              <a:spcBef>
                <a:spcPts val="0"/>
              </a:spcBef>
              <a:spcAft>
                <a:spcPts val="0"/>
              </a:spcAft>
              <a:buNone/>
            </a:pPr>
            <a:r>
              <a:rPr b="0" i="0" lang="es-AR" sz="5200" u="none" cap="none" strike="noStrike">
                <a:solidFill>
                  <a:schemeClr val="lt1"/>
                </a:solidFill>
                <a:latin typeface="Arial"/>
                <a:ea typeface="Arial"/>
                <a:cs typeface="Arial"/>
                <a:sym typeface="Arial"/>
              </a:rPr>
              <a:t>3FN</a:t>
            </a:r>
            <a:endParaRPr b="0" i="0" sz="5200" u="none" cap="none" strike="noStrike">
              <a:solidFill>
                <a:schemeClr val="lt1"/>
              </a:solidFill>
              <a:latin typeface="Arial"/>
              <a:ea typeface="Arial"/>
              <a:cs typeface="Arial"/>
              <a:sym typeface="Arial"/>
            </a:endParaRPr>
          </a:p>
        </p:txBody>
      </p:sp>
      <p:sp>
        <p:nvSpPr>
          <p:cNvPr id="282" name="Google Shape;282;p25"/>
          <p:cNvSpPr txBox="1"/>
          <p:nvPr/>
        </p:nvSpPr>
        <p:spPr>
          <a:xfrm>
            <a:off x="2886724" y="3540075"/>
            <a:ext cx="6070500" cy="13854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lang="es-AR" sz="1500"/>
              <a:t>Para cumplirse la tercera forma normal, a las dos condiciones anteriores hay que agregarle que los atributos que no son clave no pueden depender de manera transitiva de una clave candidata. Aquí se deben eliminar las columnas que no dependen de la clave principal. </a:t>
            </a:r>
            <a:endParaRPr i="0" sz="230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e55a27d1f2_2_0"/>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AR"/>
              <a:t>¿dato = información?</a:t>
            </a:r>
            <a:endParaRPr/>
          </a:p>
        </p:txBody>
      </p:sp>
      <p:sp>
        <p:nvSpPr>
          <p:cNvPr id="55" name="Google Shape;55;ge55a27d1f2_2_0"/>
          <p:cNvSpPr txBox="1"/>
          <p:nvPr/>
        </p:nvSpPr>
        <p:spPr>
          <a:xfrm>
            <a:off x="5694125" y="4504175"/>
            <a:ext cx="3503700" cy="4002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a:solidFill>
                  <a:schemeClr val="dk1"/>
                </a:solidFill>
                <a:latin typeface="Roboto"/>
                <a:ea typeface="Roboto"/>
                <a:cs typeface="Roboto"/>
                <a:sym typeface="Roboto"/>
              </a:rPr>
              <a:t>Para debatir en clase</a:t>
            </a:r>
            <a:endParaRPr b="1">
              <a:solidFill>
                <a:schemeClr val="dk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p:nvPr/>
        </p:nvSpPr>
        <p:spPr>
          <a:xfrm>
            <a:off x="327172" y="3267860"/>
            <a:ext cx="8690994" cy="166199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i="0" lang="es-AR" sz="1600" u="none" cap="none" strike="noStrike">
                <a:solidFill>
                  <a:schemeClr val="lt1"/>
                </a:solidFill>
                <a:latin typeface="Calibri"/>
                <a:ea typeface="Calibri"/>
                <a:cs typeface="Calibri"/>
                <a:sym typeface="Calibri"/>
              </a:rPr>
              <a:t>La </a:t>
            </a:r>
            <a:r>
              <a:rPr b="1" i="0" lang="es-AR" sz="1600" u="none" cap="none" strike="noStrike">
                <a:solidFill>
                  <a:schemeClr val="lt1"/>
                </a:solidFill>
                <a:latin typeface="Calibri"/>
                <a:ea typeface="Calibri"/>
                <a:cs typeface="Calibri"/>
                <a:sym typeface="Calibri"/>
              </a:rPr>
              <a:t>primera forma normal </a:t>
            </a:r>
            <a:r>
              <a:rPr i="0" lang="es-AR" sz="1600" u="none" cap="none" strike="noStrike">
                <a:solidFill>
                  <a:schemeClr val="lt1"/>
                </a:solidFill>
                <a:latin typeface="Calibri"/>
                <a:ea typeface="Calibri"/>
                <a:cs typeface="Calibri"/>
                <a:sym typeface="Calibri"/>
              </a:rPr>
              <a:t>significa que los datos están en un formato de entidad, lo que significa que se han cumplido las siguientes condiciones:</a:t>
            </a:r>
            <a:endParaRPr sz="1600">
              <a:latin typeface="Calibri"/>
              <a:ea typeface="Calibri"/>
              <a:cs typeface="Calibri"/>
              <a:sym typeface="Calibri"/>
            </a:endParaRPr>
          </a:p>
          <a:p>
            <a:pPr indent="0" lvl="0" marL="0" marR="0" rtl="0" algn="l">
              <a:lnSpc>
                <a:spcPct val="115000"/>
              </a:lnSpc>
              <a:spcBef>
                <a:spcPts val="400"/>
              </a:spcBef>
              <a:spcAft>
                <a:spcPts val="0"/>
              </a:spcAft>
              <a:buNone/>
            </a:pPr>
            <a:r>
              <a:rPr i="0" lang="es-AR" sz="1600" u="none" cap="none" strike="noStrike">
                <a:solidFill>
                  <a:schemeClr val="lt1"/>
                </a:solidFill>
                <a:latin typeface="Calibri"/>
                <a:ea typeface="Calibri"/>
                <a:cs typeface="Calibri"/>
                <a:sym typeface="Calibri"/>
              </a:rPr>
              <a:t>–Eliminar grupos repetidos en tablas individuales</a:t>
            </a:r>
            <a:endParaRPr sz="1600">
              <a:latin typeface="Calibri"/>
              <a:ea typeface="Calibri"/>
              <a:cs typeface="Calibri"/>
              <a:sym typeface="Calibri"/>
            </a:endParaRPr>
          </a:p>
          <a:p>
            <a:pPr indent="0" lvl="0" marL="0" marR="0" rtl="0" algn="l">
              <a:lnSpc>
                <a:spcPct val="115000"/>
              </a:lnSpc>
              <a:spcBef>
                <a:spcPts val="400"/>
              </a:spcBef>
              <a:spcAft>
                <a:spcPts val="0"/>
              </a:spcAft>
              <a:buNone/>
            </a:pPr>
            <a:r>
              <a:rPr i="0" lang="es-AR" sz="1600" u="none" cap="none" strike="noStrike">
                <a:solidFill>
                  <a:schemeClr val="lt1"/>
                </a:solidFill>
                <a:latin typeface="Calibri"/>
                <a:ea typeface="Calibri"/>
                <a:cs typeface="Calibri"/>
                <a:sym typeface="Calibri"/>
              </a:rPr>
              <a:t>–Crear una tabla independiente para cada conjunto de datos relacionados</a:t>
            </a:r>
            <a:endParaRPr sz="1600">
              <a:latin typeface="Calibri"/>
              <a:ea typeface="Calibri"/>
              <a:cs typeface="Calibri"/>
              <a:sym typeface="Calibri"/>
            </a:endParaRPr>
          </a:p>
          <a:p>
            <a:pPr indent="0" lvl="0" marL="0" marR="0" rtl="0" algn="l">
              <a:lnSpc>
                <a:spcPct val="115000"/>
              </a:lnSpc>
              <a:spcBef>
                <a:spcPts val="400"/>
              </a:spcBef>
              <a:spcAft>
                <a:spcPts val="0"/>
              </a:spcAft>
              <a:buNone/>
            </a:pPr>
            <a:r>
              <a:rPr i="0" lang="es-AR" sz="1600" u="none" cap="none" strike="noStrike">
                <a:solidFill>
                  <a:schemeClr val="lt1"/>
                </a:solidFill>
                <a:latin typeface="Calibri"/>
                <a:ea typeface="Calibri"/>
                <a:cs typeface="Calibri"/>
                <a:sym typeface="Calibri"/>
              </a:rPr>
              <a:t>–Identificar cada conjunto de relacionados con la clave principal</a:t>
            </a:r>
            <a:endParaRPr sz="1600">
              <a:latin typeface="Calibri"/>
              <a:ea typeface="Calibri"/>
              <a:cs typeface="Calibri"/>
              <a:sym typeface="Calibri"/>
            </a:endParaRPr>
          </a:p>
        </p:txBody>
      </p:sp>
      <p:pic>
        <p:nvPicPr>
          <p:cNvPr id="288" name="Google Shape;288;p26"/>
          <p:cNvPicPr preferRelativeResize="0"/>
          <p:nvPr/>
        </p:nvPicPr>
        <p:blipFill>
          <a:blip r:embed="rId3">
            <a:alphaModFix/>
          </a:blip>
          <a:stretch>
            <a:fillRect/>
          </a:stretch>
        </p:blipFill>
        <p:spPr>
          <a:xfrm>
            <a:off x="67400" y="152437"/>
            <a:ext cx="8409876" cy="3115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txBox="1"/>
          <p:nvPr/>
        </p:nvSpPr>
        <p:spPr>
          <a:xfrm>
            <a:off x="1556625" y="175800"/>
            <a:ext cx="69711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800" u="none" cap="none" strike="noStrike">
                <a:latin typeface="Calibri"/>
                <a:ea typeface="Calibri"/>
                <a:cs typeface="Calibri"/>
                <a:sym typeface="Calibri"/>
              </a:rPr>
              <a:t>SEGUNDA FORMA NORMAL: </a:t>
            </a:r>
            <a:endParaRPr b="1" i="0" sz="2800" u="none" cap="none" strike="noStrike">
              <a:latin typeface="Calibri"/>
              <a:ea typeface="Calibri"/>
              <a:cs typeface="Calibri"/>
              <a:sym typeface="Calibri"/>
            </a:endParaRPr>
          </a:p>
          <a:p>
            <a:pPr indent="0" lvl="0" marL="0" marR="0" rtl="0" algn="l">
              <a:lnSpc>
                <a:spcPct val="100000"/>
              </a:lnSpc>
              <a:spcBef>
                <a:spcPts val="0"/>
              </a:spcBef>
              <a:spcAft>
                <a:spcPts val="0"/>
              </a:spcAft>
              <a:buNone/>
            </a:pPr>
            <a:r>
              <a:rPr i="0" lang="es-AR" sz="2800" u="none" cap="none" strike="noStrike">
                <a:latin typeface="Calibri"/>
                <a:ea typeface="Calibri"/>
                <a:cs typeface="Calibri"/>
                <a:sym typeface="Calibri"/>
              </a:rPr>
              <a:t>ELIMINAR DATOS REDUNDANTES</a:t>
            </a:r>
            <a:endParaRPr i="0" sz="2800" u="none" cap="none" strike="noStrike">
              <a:latin typeface="Calibri"/>
              <a:ea typeface="Calibri"/>
              <a:cs typeface="Calibri"/>
              <a:sym typeface="Calibri"/>
            </a:endParaRPr>
          </a:p>
        </p:txBody>
      </p:sp>
      <p:sp>
        <p:nvSpPr>
          <p:cNvPr id="294" name="Google Shape;294;p27"/>
          <p:cNvSpPr txBox="1"/>
          <p:nvPr/>
        </p:nvSpPr>
        <p:spPr>
          <a:xfrm>
            <a:off x="152400" y="3787125"/>
            <a:ext cx="8869800" cy="131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500"/>
              </a:spcBef>
              <a:spcAft>
                <a:spcPts val="0"/>
              </a:spcAft>
              <a:buNone/>
            </a:pPr>
            <a:r>
              <a:rPr i="0" lang="es-AR" sz="1500" u="none" cap="none" strike="noStrike">
                <a:latin typeface="Calibri"/>
                <a:ea typeface="Calibri"/>
                <a:cs typeface="Calibri"/>
                <a:sym typeface="Calibri"/>
              </a:rPr>
              <a:t>La </a:t>
            </a:r>
            <a:r>
              <a:rPr b="1" i="0" lang="es-AR" sz="1500" u="none" cap="none" strike="noStrike">
                <a:latin typeface="Calibri"/>
                <a:ea typeface="Calibri"/>
                <a:cs typeface="Calibri"/>
                <a:sym typeface="Calibri"/>
              </a:rPr>
              <a:t>segunda forma normal </a:t>
            </a:r>
            <a:r>
              <a:rPr i="0" lang="es-AR" sz="1500" u="none" cap="none" strike="noStrike">
                <a:latin typeface="Calibri"/>
                <a:ea typeface="Calibri"/>
                <a:cs typeface="Calibri"/>
                <a:sym typeface="Calibri"/>
              </a:rPr>
              <a:t>asegura que cada atributo describe la entidad. Por ello, se debe crear tablas separadas para el conjunto de valores y los registros múltiples, estas tablas se deben relacionar con una clave externa.</a:t>
            </a:r>
            <a:endParaRPr sz="1500">
              <a:latin typeface="Calibri"/>
              <a:ea typeface="Calibri"/>
              <a:cs typeface="Calibri"/>
              <a:sym typeface="Calibri"/>
            </a:endParaRPr>
          </a:p>
          <a:p>
            <a:pPr indent="0" lvl="0" marL="0" marR="0" rtl="0" algn="l">
              <a:lnSpc>
                <a:spcPct val="100000"/>
              </a:lnSpc>
              <a:spcBef>
                <a:spcPts val="500"/>
              </a:spcBef>
              <a:spcAft>
                <a:spcPts val="0"/>
              </a:spcAft>
              <a:buNone/>
            </a:pPr>
            <a:r>
              <a:rPr i="0" lang="es-AR" sz="1500" u="none" cap="none" strike="noStrike">
                <a:latin typeface="Calibri"/>
                <a:ea typeface="Calibri"/>
                <a:cs typeface="Calibri"/>
                <a:sym typeface="Calibri"/>
              </a:rPr>
              <a:t>Los registros no deben depender de otra cosa que la clave principal de la tabla, incluida la clave compuesta si es necesario.</a:t>
            </a:r>
            <a:endParaRPr i="0" sz="1500" u="none" cap="none" strike="noStrike">
              <a:latin typeface="Calibri"/>
              <a:ea typeface="Calibri"/>
              <a:cs typeface="Calibri"/>
              <a:sym typeface="Calibri"/>
            </a:endParaRPr>
          </a:p>
        </p:txBody>
      </p:sp>
      <p:pic>
        <p:nvPicPr>
          <p:cNvPr id="295" name="Google Shape;295;p27"/>
          <p:cNvPicPr preferRelativeResize="0"/>
          <p:nvPr/>
        </p:nvPicPr>
        <p:blipFill>
          <a:blip r:embed="rId3">
            <a:alphaModFix/>
          </a:blip>
          <a:stretch>
            <a:fillRect/>
          </a:stretch>
        </p:blipFill>
        <p:spPr>
          <a:xfrm>
            <a:off x="152400" y="295450"/>
            <a:ext cx="8740200" cy="330433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8"/>
          <p:cNvSpPr txBox="1"/>
          <p:nvPr/>
        </p:nvSpPr>
        <p:spPr>
          <a:xfrm>
            <a:off x="107425" y="880850"/>
            <a:ext cx="8957400" cy="4101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700"/>
              </a:spcBef>
              <a:spcAft>
                <a:spcPts val="0"/>
              </a:spcAft>
              <a:buNone/>
            </a:pPr>
            <a:r>
              <a:rPr i="0" lang="es-AR" sz="1700" u="none" cap="none" strike="noStrike">
                <a:latin typeface="Calibri"/>
                <a:ea typeface="Calibri"/>
                <a:cs typeface="Calibri"/>
                <a:sym typeface="Calibri"/>
              </a:rPr>
              <a:t>La </a:t>
            </a:r>
            <a:r>
              <a:rPr b="1" i="0" lang="es-AR" sz="1700" u="none" cap="none" strike="noStrike">
                <a:latin typeface="Calibri"/>
                <a:ea typeface="Calibri"/>
                <a:cs typeface="Calibri"/>
                <a:sym typeface="Calibri"/>
              </a:rPr>
              <a:t>tercera forma normal </a:t>
            </a:r>
            <a:r>
              <a:rPr i="0" lang="es-AR" sz="1700" u="none" cap="none" strike="noStrike">
                <a:latin typeface="Calibri"/>
                <a:ea typeface="Calibri"/>
                <a:cs typeface="Calibri"/>
                <a:sym typeface="Calibri"/>
              </a:rPr>
              <a:t>comprueba las dependencias transitivas, eliminando campos que no dependen de la clave principal. Por ello, los campos que no pertenecen a la clave principal hay que colocarlos en una tabla aparte y relacionen ambas tablas por medio de una clave externa.</a:t>
            </a:r>
            <a:endParaRPr sz="1700">
              <a:latin typeface="Calibri"/>
              <a:ea typeface="Calibri"/>
              <a:cs typeface="Calibri"/>
              <a:sym typeface="Calibri"/>
            </a:endParaRPr>
          </a:p>
          <a:p>
            <a:pPr indent="0" lvl="0" marL="0" marR="0" rtl="0" algn="l">
              <a:lnSpc>
                <a:spcPct val="115000"/>
              </a:lnSpc>
              <a:spcBef>
                <a:spcPts val="700"/>
              </a:spcBef>
              <a:spcAft>
                <a:spcPts val="0"/>
              </a:spcAft>
              <a:buNone/>
            </a:pPr>
            <a:r>
              <a:rPr lang="es-AR" sz="1700">
                <a:latin typeface="Calibri"/>
                <a:ea typeface="Calibri"/>
                <a:cs typeface="Calibri"/>
                <a:sym typeface="Calibri"/>
              </a:rPr>
              <a:t>Para l</a:t>
            </a:r>
            <a:r>
              <a:rPr i="0" lang="es-AR" sz="1700" u="none" cap="none" strike="noStrike">
                <a:latin typeface="Calibri"/>
                <a:ea typeface="Calibri"/>
                <a:cs typeface="Calibri"/>
                <a:sym typeface="Calibri"/>
              </a:rPr>
              <a:t>a </a:t>
            </a:r>
            <a:r>
              <a:rPr b="1" i="0" lang="es-AR" sz="1700" u="none" cap="none" strike="noStrike">
                <a:latin typeface="Calibri"/>
                <a:ea typeface="Calibri"/>
                <a:cs typeface="Calibri"/>
                <a:sym typeface="Calibri"/>
              </a:rPr>
              <a:t>cuarta forma normal</a:t>
            </a:r>
            <a:r>
              <a:rPr i="0" lang="es-AR" sz="1700" u="none" cap="none" strike="noStrike">
                <a:latin typeface="Calibri"/>
                <a:ea typeface="Calibri"/>
                <a:cs typeface="Calibri"/>
                <a:sym typeface="Calibri"/>
              </a:rPr>
              <a:t> l</a:t>
            </a:r>
            <a:r>
              <a:rPr lang="es-AR" sz="1700">
                <a:latin typeface="Calibri"/>
                <a:ea typeface="Calibri"/>
                <a:cs typeface="Calibri"/>
                <a:sym typeface="Calibri"/>
              </a:rPr>
              <a:t>as dependencias multivaluadas son aquellas donde la existencia de dos o más relaciones N:M (Muchos a muchos) causa redundancia. Para evitar eso, utilizamos la 4FN.</a:t>
            </a:r>
            <a:endParaRPr sz="1700">
              <a:latin typeface="Calibri"/>
              <a:ea typeface="Calibri"/>
              <a:cs typeface="Calibri"/>
              <a:sym typeface="Calibri"/>
            </a:endParaRPr>
          </a:p>
          <a:p>
            <a:pPr indent="0" lvl="0" marL="0" marR="0" rtl="0" algn="l">
              <a:lnSpc>
                <a:spcPct val="115000"/>
              </a:lnSpc>
              <a:spcBef>
                <a:spcPts val="700"/>
              </a:spcBef>
              <a:spcAft>
                <a:spcPts val="0"/>
              </a:spcAft>
              <a:buNone/>
            </a:pPr>
            <a:r>
              <a:rPr lang="es-AR" sz="1700">
                <a:latin typeface="Calibri"/>
                <a:ea typeface="Calibri"/>
                <a:cs typeface="Calibri"/>
                <a:sym typeface="Calibri"/>
              </a:rPr>
              <a:t>L</a:t>
            </a:r>
            <a:r>
              <a:rPr i="0" lang="es-AR" sz="1700" u="none" cap="none" strike="noStrike">
                <a:latin typeface="Calibri"/>
                <a:ea typeface="Calibri"/>
                <a:cs typeface="Calibri"/>
                <a:sym typeface="Calibri"/>
              </a:rPr>
              <a:t>a </a:t>
            </a:r>
            <a:r>
              <a:rPr b="1" i="0" lang="es-AR" sz="1700" u="none" cap="none" strike="noStrike">
                <a:latin typeface="Calibri"/>
                <a:ea typeface="Calibri"/>
                <a:cs typeface="Calibri"/>
                <a:sym typeface="Calibri"/>
              </a:rPr>
              <a:t>quinta forma normal </a:t>
            </a:r>
            <a:r>
              <a:rPr i="0" lang="es-AR" sz="1700" u="none" cap="none" strike="noStrike">
                <a:latin typeface="Calibri"/>
                <a:ea typeface="Calibri"/>
                <a:cs typeface="Calibri"/>
                <a:sym typeface="Calibri"/>
              </a:rPr>
              <a:t>existe, pero rara vez se consideran en el diseño práctico.</a:t>
            </a:r>
            <a:endParaRPr sz="1700">
              <a:latin typeface="Calibri"/>
              <a:ea typeface="Calibri"/>
              <a:cs typeface="Calibri"/>
              <a:sym typeface="Calibri"/>
            </a:endParaRPr>
          </a:p>
          <a:p>
            <a:pPr indent="0" lvl="0" marL="0" marR="0" rtl="0" algn="l">
              <a:lnSpc>
                <a:spcPct val="115000"/>
              </a:lnSpc>
              <a:spcBef>
                <a:spcPts val="700"/>
              </a:spcBef>
              <a:spcAft>
                <a:spcPts val="0"/>
              </a:spcAft>
              <a:buNone/>
            </a:pPr>
            <a:r>
              <a:rPr i="0" lang="es-AR" sz="1700" u="none" cap="none" strike="noStrike">
                <a:latin typeface="Calibri"/>
                <a:ea typeface="Calibri"/>
                <a:cs typeface="Calibri"/>
                <a:sym typeface="Calibri"/>
              </a:rPr>
              <a:t>El no tener en cuenta estas dos reglas de normalización adicionales puede resultar en un diseño de base de datos menos perfecto pero no debería afectar a la funcionalidad</a:t>
            </a:r>
            <a:endParaRPr sz="1700">
              <a:latin typeface="Calibri"/>
              <a:ea typeface="Calibri"/>
              <a:cs typeface="Calibri"/>
              <a:sym typeface="Calibri"/>
            </a:endParaRPr>
          </a:p>
          <a:p>
            <a:pPr indent="0" lvl="0" marL="0" marR="0" rtl="0" algn="l">
              <a:lnSpc>
                <a:spcPct val="115000"/>
              </a:lnSpc>
              <a:spcBef>
                <a:spcPts val="700"/>
              </a:spcBef>
              <a:spcAft>
                <a:spcPts val="0"/>
              </a:spcAft>
              <a:buNone/>
            </a:pPr>
            <a:r>
              <a:rPr i="0" lang="es-AR" sz="1700" u="none" cap="none" strike="noStrike">
                <a:latin typeface="Calibri"/>
                <a:ea typeface="Calibri"/>
                <a:cs typeface="Calibri"/>
                <a:sym typeface="Calibri"/>
              </a:rPr>
              <a:t>La normalización de base de datos es un punto muy importante que deberíamos de tomar muy en serio para establecer cimientos sólidos sobre los cuales podemos construir aplicaciones robustas que en el futuro no presenten problemas de base de datos difíciles de solucionar.</a:t>
            </a:r>
            <a:endParaRPr i="0" sz="1700" u="none" cap="none" strike="noStrike">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e55a27d1f2_2_616"/>
          <p:cNvSpPr txBox="1"/>
          <p:nvPr/>
        </p:nvSpPr>
        <p:spPr>
          <a:xfrm>
            <a:off x="107425" y="880850"/>
            <a:ext cx="8957400" cy="4101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700"/>
              </a:spcBef>
              <a:spcAft>
                <a:spcPts val="0"/>
              </a:spcAft>
              <a:buNone/>
            </a:pPr>
            <a:r>
              <a:rPr i="0" lang="es-AR" sz="1700" u="none" cap="none" strike="noStrike">
                <a:latin typeface="Calibri"/>
                <a:ea typeface="Calibri"/>
                <a:cs typeface="Calibri"/>
                <a:sym typeface="Calibri"/>
              </a:rPr>
              <a:t>La </a:t>
            </a:r>
            <a:r>
              <a:rPr b="1" i="0" lang="es-AR" sz="1700" u="none" cap="none" strike="noStrike">
                <a:latin typeface="Calibri"/>
                <a:ea typeface="Calibri"/>
                <a:cs typeface="Calibri"/>
                <a:sym typeface="Calibri"/>
              </a:rPr>
              <a:t>tercera forma normal </a:t>
            </a:r>
            <a:r>
              <a:rPr i="0" lang="es-AR" sz="1700" u="none" cap="none" strike="noStrike">
                <a:latin typeface="Calibri"/>
                <a:ea typeface="Calibri"/>
                <a:cs typeface="Calibri"/>
                <a:sym typeface="Calibri"/>
              </a:rPr>
              <a:t>comprueba las dependencias transitivas, eliminando campos que no dependen de la clave principal. Por ello, los campos que no pertenecen a la clave principal hay que colocarlos en una tabla aparte y relacionen ambas tablas por medio de una clave externa.</a:t>
            </a:r>
            <a:endParaRPr sz="1700">
              <a:latin typeface="Calibri"/>
              <a:ea typeface="Calibri"/>
              <a:cs typeface="Calibri"/>
              <a:sym typeface="Calibri"/>
            </a:endParaRPr>
          </a:p>
          <a:p>
            <a:pPr indent="0" lvl="0" marL="0" marR="0" rtl="0" algn="l">
              <a:lnSpc>
                <a:spcPct val="115000"/>
              </a:lnSpc>
              <a:spcBef>
                <a:spcPts val="700"/>
              </a:spcBef>
              <a:spcAft>
                <a:spcPts val="0"/>
              </a:spcAft>
              <a:buNone/>
            </a:pPr>
            <a:r>
              <a:t/>
            </a:r>
            <a:endParaRPr i="0" sz="1700" u="none" cap="none" strike="noStrike">
              <a:latin typeface="Calibri"/>
              <a:ea typeface="Calibri"/>
              <a:cs typeface="Calibri"/>
              <a:sym typeface="Calibri"/>
            </a:endParaRPr>
          </a:p>
        </p:txBody>
      </p:sp>
      <p:pic>
        <p:nvPicPr>
          <p:cNvPr id="306" name="Google Shape;306;ge55a27d1f2_2_616"/>
          <p:cNvPicPr preferRelativeResize="0"/>
          <p:nvPr/>
        </p:nvPicPr>
        <p:blipFill>
          <a:blip r:embed="rId3">
            <a:alphaModFix/>
          </a:blip>
          <a:stretch>
            <a:fillRect/>
          </a:stretch>
        </p:blipFill>
        <p:spPr>
          <a:xfrm>
            <a:off x="271450" y="1924013"/>
            <a:ext cx="8601075" cy="2943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e55a27d1f2_2_60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AR"/>
              <a:t>Trabajo en Grupos</a:t>
            </a:r>
            <a:endParaRPr/>
          </a:p>
          <a:p>
            <a:pPr indent="0" lvl="0" marL="0" rtl="0" algn="ctr">
              <a:spcBef>
                <a:spcPts val="0"/>
              </a:spcBef>
              <a:spcAft>
                <a:spcPts val="0"/>
              </a:spcAft>
              <a:buNone/>
            </a:pPr>
            <a:r>
              <a:rPr lang="es-AR" sz="2800"/>
              <a:t>Diseño Conceptual - Modelo Relacional</a:t>
            </a:r>
            <a:endParaRPr sz="2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29"/>
          <p:cNvPicPr preferRelativeResize="0"/>
          <p:nvPr/>
        </p:nvPicPr>
        <p:blipFill rotWithShape="1">
          <a:blip r:embed="rId3">
            <a:alphaModFix/>
          </a:blip>
          <a:srcRect b="27604" l="53148" r="20496" t="18227"/>
          <a:stretch/>
        </p:blipFill>
        <p:spPr>
          <a:xfrm>
            <a:off x="273938" y="1247889"/>
            <a:ext cx="2997769" cy="3464089"/>
          </a:xfrm>
          <a:prstGeom prst="rect">
            <a:avLst/>
          </a:prstGeom>
          <a:noFill/>
          <a:ln>
            <a:noFill/>
          </a:ln>
        </p:spPr>
      </p:pic>
      <p:sp>
        <p:nvSpPr>
          <p:cNvPr id="317" name="Google Shape;317;p29"/>
          <p:cNvSpPr/>
          <p:nvPr/>
        </p:nvSpPr>
        <p:spPr>
          <a:xfrm>
            <a:off x="3357400" y="173775"/>
            <a:ext cx="5600100" cy="453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800" u="none" cap="none" strike="noStrike">
                <a:latin typeface="Calibri"/>
                <a:ea typeface="Calibri"/>
                <a:cs typeface="Calibri"/>
                <a:sym typeface="Calibri"/>
              </a:rPr>
              <a:t>Diseño Físico</a:t>
            </a:r>
            <a:endParaRPr sz="2200">
              <a:latin typeface="Calibri"/>
              <a:ea typeface="Calibri"/>
              <a:cs typeface="Calibri"/>
              <a:sym typeface="Calibri"/>
            </a:endParaRPr>
          </a:p>
          <a:p>
            <a:pPr indent="0" lvl="0" marL="25400" marR="0" rtl="0" algn="l">
              <a:lnSpc>
                <a:spcPct val="100000"/>
              </a:lnSpc>
              <a:spcBef>
                <a:spcPts val="640"/>
              </a:spcBef>
              <a:spcAft>
                <a:spcPts val="0"/>
              </a:spcAft>
              <a:buNone/>
            </a:pPr>
            <a:r>
              <a:rPr lang="es-AR" sz="2000">
                <a:latin typeface="Calibri"/>
                <a:ea typeface="Calibri"/>
                <a:cs typeface="Calibri"/>
                <a:sym typeface="Calibri"/>
              </a:rPr>
              <a:t>Para obtener nuestro diseño físico, s</a:t>
            </a:r>
            <a:r>
              <a:rPr i="0" lang="es-AR" sz="2000" u="none" cap="none" strike="noStrike">
                <a:latin typeface="Calibri"/>
                <a:ea typeface="Calibri"/>
                <a:cs typeface="Calibri"/>
                <a:sym typeface="Calibri"/>
              </a:rPr>
              <a:t>e parte del modelo relacional definido en la fase anterior con el objetivo de conseguir una mayor </a:t>
            </a:r>
            <a:r>
              <a:rPr b="1" i="0" lang="es-AR" sz="2000" u="none" cap="none" strike="noStrike">
                <a:latin typeface="Calibri"/>
                <a:ea typeface="Calibri"/>
                <a:cs typeface="Calibri"/>
                <a:sym typeface="Calibri"/>
              </a:rPr>
              <a:t>eficiencia</a:t>
            </a:r>
            <a:r>
              <a:rPr i="0" lang="es-AR" sz="2000" u="none" cap="none" strike="noStrike">
                <a:latin typeface="Calibri"/>
                <a:ea typeface="Calibri"/>
                <a:cs typeface="Calibri"/>
                <a:sym typeface="Calibri"/>
              </a:rPr>
              <a:t>, </a:t>
            </a:r>
            <a:r>
              <a:rPr b="1" i="0" lang="es-AR" sz="2000" u="none" cap="none" strike="noStrike">
                <a:latin typeface="Calibri"/>
                <a:ea typeface="Calibri"/>
                <a:cs typeface="Calibri"/>
                <a:sym typeface="Calibri"/>
              </a:rPr>
              <a:t>performance y la seguridad de los datos </a:t>
            </a:r>
            <a:r>
              <a:rPr i="0" lang="es-AR" sz="2000" u="none" cap="none" strike="noStrike">
                <a:latin typeface="Calibri"/>
                <a:ea typeface="Calibri"/>
                <a:cs typeface="Calibri"/>
                <a:sym typeface="Calibri"/>
              </a:rPr>
              <a:t>contemplando ahora, los aspectos de </a:t>
            </a:r>
            <a:r>
              <a:rPr b="1" i="0" lang="es-AR" sz="2000" u="none" cap="none" strike="noStrike">
                <a:latin typeface="Calibri"/>
                <a:ea typeface="Calibri"/>
                <a:cs typeface="Calibri"/>
                <a:sym typeface="Calibri"/>
              </a:rPr>
              <a:t>implementación física </a:t>
            </a:r>
            <a:r>
              <a:rPr i="0" lang="es-AR" sz="2000" u="none" cap="none" strike="noStrike">
                <a:latin typeface="Calibri"/>
                <a:ea typeface="Calibri"/>
                <a:cs typeface="Calibri"/>
                <a:sym typeface="Calibri"/>
              </a:rPr>
              <a:t>que dependen del SGBD.</a:t>
            </a:r>
            <a:endParaRPr i="0" sz="2000" u="none" cap="none" strike="noStrike">
              <a:latin typeface="Calibri"/>
              <a:ea typeface="Calibri"/>
              <a:cs typeface="Calibri"/>
              <a:sym typeface="Calibri"/>
            </a:endParaRPr>
          </a:p>
          <a:p>
            <a:pPr indent="0" lvl="0" marL="0" rtl="0" algn="just">
              <a:lnSpc>
                <a:spcPct val="115000"/>
              </a:lnSpc>
              <a:spcBef>
                <a:spcPts val="0"/>
              </a:spcBef>
              <a:spcAft>
                <a:spcPts val="0"/>
              </a:spcAft>
              <a:buNone/>
            </a:pPr>
            <a:r>
              <a:rPr lang="es-AR" sz="2000">
                <a:latin typeface="Calibri"/>
                <a:ea typeface="Calibri"/>
                <a:cs typeface="Calibri"/>
                <a:sym typeface="Calibri"/>
              </a:rPr>
              <a:t>describe la implementación de las estructuras de almacenamiento y los métodos para tener un acceso eficiente a los datos. Este, además, depende del SGBD que se va a utilizar y el esquema físico se expresa mediante su LDD (lenguaje de definición de datos).</a:t>
            </a:r>
            <a:endParaRPr sz="2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p:nvPr/>
        </p:nvSpPr>
        <p:spPr>
          <a:xfrm>
            <a:off x="385020" y="966122"/>
            <a:ext cx="8574422" cy="40164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2000" u="none" cap="none" strike="noStrike">
                <a:latin typeface="Arial"/>
                <a:ea typeface="Arial"/>
                <a:cs typeface="Arial"/>
                <a:sym typeface="Arial"/>
              </a:rPr>
              <a:t>Uno de los objetivos principales del diseño físico es almacenar los datos de modo eficiente. Para medir la eficiencia hay varios factores que se debe tener en cuenta: </a:t>
            </a:r>
            <a:endParaRPr b="0" i="0" sz="2000" u="none" cap="none" strike="noStrike">
              <a:latin typeface="Arial"/>
              <a:ea typeface="Arial"/>
              <a:cs typeface="Arial"/>
              <a:sym typeface="Arial"/>
            </a:endParaRPr>
          </a:p>
          <a:p>
            <a:pPr indent="-355600" lvl="0" marL="450000" marR="0" rtl="0" algn="l">
              <a:lnSpc>
                <a:spcPct val="100000"/>
              </a:lnSpc>
              <a:spcBef>
                <a:spcPts val="640"/>
              </a:spcBef>
              <a:spcAft>
                <a:spcPts val="0"/>
              </a:spcAft>
              <a:buSzPts val="2000"/>
              <a:buChar char="-"/>
            </a:pPr>
            <a:r>
              <a:rPr b="1" i="0" lang="es-AR" sz="2000" u="none" cap="none" strike="noStrike">
                <a:latin typeface="Arial"/>
                <a:ea typeface="Arial"/>
                <a:cs typeface="Arial"/>
                <a:sym typeface="Arial"/>
              </a:rPr>
              <a:t>Rendimiento de transacciones</a:t>
            </a:r>
            <a:r>
              <a:rPr b="0" i="0" lang="es-AR" sz="2000" u="none" cap="none" strike="noStrike">
                <a:latin typeface="Arial"/>
                <a:ea typeface="Arial"/>
                <a:cs typeface="Arial"/>
                <a:sym typeface="Arial"/>
              </a:rPr>
              <a:t>. Es el número de transacciones que se quiere procesar en un intervalo de tiempo.</a:t>
            </a:r>
            <a:endParaRPr/>
          </a:p>
          <a:p>
            <a:pPr indent="-355600" lvl="0" marL="450000" marR="0" rtl="0" algn="l">
              <a:lnSpc>
                <a:spcPct val="100000"/>
              </a:lnSpc>
              <a:spcBef>
                <a:spcPts val="0"/>
              </a:spcBef>
              <a:spcAft>
                <a:spcPts val="0"/>
              </a:spcAft>
              <a:buSzPts val="2000"/>
              <a:buChar char="-"/>
            </a:pPr>
            <a:r>
              <a:rPr b="1" i="0" lang="es-AR" sz="2000" u="none" cap="none" strike="noStrike">
                <a:latin typeface="Arial"/>
                <a:ea typeface="Arial"/>
                <a:cs typeface="Arial"/>
                <a:sym typeface="Arial"/>
              </a:rPr>
              <a:t>Tiempo de respuesta. </a:t>
            </a:r>
            <a:r>
              <a:rPr b="0" i="0" lang="es-AR" sz="2000" u="none" cap="none" strike="noStrike">
                <a:latin typeface="Arial"/>
                <a:ea typeface="Arial"/>
                <a:cs typeface="Arial"/>
                <a:sym typeface="Arial"/>
              </a:rPr>
              <a:t>Es el tiempo que tarda en ejecutarse una transacción. Desde el punto de vista del usuario, este tiempo debería ser el mínimo posible.</a:t>
            </a:r>
            <a:endParaRPr/>
          </a:p>
          <a:p>
            <a:pPr indent="-355600" lvl="0" marL="450000" marR="0" rtl="0" algn="l">
              <a:lnSpc>
                <a:spcPct val="100000"/>
              </a:lnSpc>
              <a:spcBef>
                <a:spcPts val="0"/>
              </a:spcBef>
              <a:spcAft>
                <a:spcPts val="0"/>
              </a:spcAft>
              <a:buSzPts val="2000"/>
              <a:buChar char="-"/>
            </a:pPr>
            <a:r>
              <a:rPr b="1" i="0" lang="es-AR" sz="2000" u="none" cap="none" strike="noStrike">
                <a:latin typeface="Arial"/>
                <a:ea typeface="Arial"/>
                <a:cs typeface="Arial"/>
                <a:sym typeface="Arial"/>
              </a:rPr>
              <a:t>Espacio en disco</a:t>
            </a:r>
            <a:r>
              <a:rPr b="0" i="0" lang="es-AR" sz="2000" u="none" cap="none" strike="noStrike">
                <a:latin typeface="Arial"/>
                <a:ea typeface="Arial"/>
                <a:cs typeface="Arial"/>
                <a:sym typeface="Arial"/>
              </a:rPr>
              <a:t>. Es la cantidad de espacio en disco que hace falta para los ficheros de la base de datos. Normalmente, el diseñador querrá minimizar este espacio.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1"/>
          <p:cNvSpPr txBox="1"/>
          <p:nvPr/>
        </p:nvSpPr>
        <p:spPr>
          <a:xfrm>
            <a:off x="431050" y="3082825"/>
            <a:ext cx="70233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2100" u="sng">
                <a:solidFill>
                  <a:schemeClr val="hlink"/>
                </a:solidFill>
                <a:latin typeface="Calibri"/>
                <a:ea typeface="Calibri"/>
                <a:cs typeface="Calibri"/>
                <a:sym typeface="Calibri"/>
                <a:hlinkClick r:id="rId3"/>
              </a:rPr>
              <a:t>https://cruise.umple.org/umpleonline/</a:t>
            </a:r>
            <a:endParaRPr sz="2100">
              <a:latin typeface="Calibri"/>
              <a:ea typeface="Calibri"/>
              <a:cs typeface="Calibri"/>
              <a:sym typeface="Calibri"/>
            </a:endParaRPr>
          </a:p>
          <a:p>
            <a:pPr indent="0" lvl="0" marL="0" rtl="0" algn="l">
              <a:spcBef>
                <a:spcPts val="0"/>
              </a:spcBef>
              <a:spcAft>
                <a:spcPts val="0"/>
              </a:spcAft>
              <a:buNone/>
            </a:pPr>
            <a:r>
              <a:t/>
            </a:r>
            <a:endParaRPr sz="2100">
              <a:latin typeface="Calibri"/>
              <a:ea typeface="Calibri"/>
              <a:cs typeface="Calibri"/>
              <a:sym typeface="Calibri"/>
            </a:endParaRPr>
          </a:p>
          <a:p>
            <a:pPr indent="0" lvl="0" marL="0" rtl="0" algn="l">
              <a:spcBef>
                <a:spcPts val="0"/>
              </a:spcBef>
              <a:spcAft>
                <a:spcPts val="0"/>
              </a:spcAft>
              <a:buNone/>
            </a:pPr>
            <a:r>
              <a:rPr lang="es-AR" sz="2100" u="sng">
                <a:solidFill>
                  <a:schemeClr val="hlink"/>
                </a:solidFill>
                <a:latin typeface="Calibri"/>
                <a:ea typeface="Calibri"/>
                <a:cs typeface="Calibri"/>
                <a:sym typeface="Calibri"/>
                <a:hlinkClick r:id="rId4"/>
              </a:rPr>
              <a:t>https://umbrello.kde.org/</a:t>
            </a:r>
            <a:endParaRPr sz="2100">
              <a:latin typeface="Calibri"/>
              <a:ea typeface="Calibri"/>
              <a:cs typeface="Calibri"/>
              <a:sym typeface="Calibri"/>
            </a:endParaRPr>
          </a:p>
          <a:p>
            <a:pPr indent="0" lvl="0" marL="0" rtl="0" algn="l">
              <a:spcBef>
                <a:spcPts val="0"/>
              </a:spcBef>
              <a:spcAft>
                <a:spcPts val="0"/>
              </a:spcAft>
              <a:buNone/>
            </a:pPr>
            <a:r>
              <a:t/>
            </a:r>
            <a:endParaRPr/>
          </a:p>
        </p:txBody>
      </p:sp>
      <p:sp>
        <p:nvSpPr>
          <p:cNvPr id="328" name="Google Shape;328;p31"/>
          <p:cNvSpPr txBox="1"/>
          <p:nvPr/>
        </p:nvSpPr>
        <p:spPr>
          <a:xfrm>
            <a:off x="3194852" y="443325"/>
            <a:ext cx="2754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s-AR" sz="2800">
                <a:latin typeface="Calibri"/>
                <a:ea typeface="Calibri"/>
                <a:cs typeface="Calibri"/>
                <a:sym typeface="Calibri"/>
              </a:rPr>
              <a:t>Modeladores</a:t>
            </a:r>
            <a:endParaRPr i="0" sz="2800" u="none" cap="none" strike="noStrike">
              <a:latin typeface="Calibri"/>
              <a:ea typeface="Calibri"/>
              <a:cs typeface="Calibri"/>
              <a:sym typeface="Calibri"/>
            </a:endParaRPr>
          </a:p>
        </p:txBody>
      </p:sp>
      <p:sp>
        <p:nvSpPr>
          <p:cNvPr id="329" name="Google Shape;329;p31"/>
          <p:cNvSpPr txBox="1"/>
          <p:nvPr/>
        </p:nvSpPr>
        <p:spPr>
          <a:xfrm>
            <a:off x="431050" y="1542413"/>
            <a:ext cx="8034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2200">
                <a:latin typeface="Calibri"/>
                <a:ea typeface="Calibri"/>
                <a:cs typeface="Calibri"/>
                <a:sym typeface="Calibri"/>
              </a:rPr>
              <a:t>Existen modeladores, como los de los link debajo que permiten generar los diagramas de entidad - relación o de clases y convertir a código, por ejemplo sql.</a:t>
            </a:r>
            <a:endParaRPr sz="1600">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32"/>
          <p:cNvPicPr preferRelativeResize="0"/>
          <p:nvPr/>
        </p:nvPicPr>
        <p:blipFill rotWithShape="1">
          <a:blip r:embed="rId3">
            <a:alphaModFix/>
          </a:blip>
          <a:srcRect b="0" l="0" r="0" t="0"/>
          <a:stretch/>
        </p:blipFill>
        <p:spPr>
          <a:xfrm>
            <a:off x="3001225" y="1252922"/>
            <a:ext cx="2356163" cy="29805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p:nvPr/>
        </p:nvSpPr>
        <p:spPr>
          <a:xfrm>
            <a:off x="1567075" y="190650"/>
            <a:ext cx="5067000" cy="49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AR" sz="2800">
                <a:latin typeface="Calibri"/>
                <a:ea typeface="Calibri"/>
                <a:cs typeface="Calibri"/>
                <a:sym typeface="Calibri"/>
              </a:rPr>
              <a:t>  </a:t>
            </a:r>
            <a:r>
              <a:rPr i="0" lang="es-AR" sz="2800" u="none" cap="none" strike="noStrike">
                <a:latin typeface="Calibri"/>
                <a:ea typeface="Calibri"/>
                <a:cs typeface="Calibri"/>
                <a:sym typeface="Calibri"/>
              </a:rPr>
              <a:t>Conceptos fundamentales</a:t>
            </a:r>
            <a:endParaRPr sz="1000">
              <a:latin typeface="Calibri"/>
              <a:ea typeface="Calibri"/>
              <a:cs typeface="Calibri"/>
              <a:sym typeface="Calibri"/>
            </a:endParaRPr>
          </a:p>
          <a:p>
            <a:pPr indent="0" lvl="0" marL="457200" marR="0" rtl="0" algn="l">
              <a:lnSpc>
                <a:spcPct val="100000"/>
              </a:lnSpc>
              <a:spcBef>
                <a:spcPts val="0"/>
              </a:spcBef>
              <a:spcAft>
                <a:spcPts val="0"/>
              </a:spcAft>
              <a:buNone/>
            </a:pPr>
            <a:r>
              <a:t/>
            </a:r>
            <a:endParaRPr b="0" i="0" sz="800" u="none" cap="none" strike="noStrike">
              <a:latin typeface="Arial"/>
              <a:ea typeface="Arial"/>
              <a:cs typeface="Arial"/>
              <a:sym typeface="Arial"/>
            </a:endParaRPr>
          </a:p>
          <a:p>
            <a:pPr indent="0" lvl="0" marL="34290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 name="Google Shape;61;p3"/>
          <p:cNvSpPr txBox="1"/>
          <p:nvPr/>
        </p:nvSpPr>
        <p:spPr>
          <a:xfrm>
            <a:off x="1815475" y="750250"/>
            <a:ext cx="7211100" cy="269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s-AR" sz="2600">
                <a:latin typeface="Calibri"/>
                <a:ea typeface="Calibri"/>
                <a:cs typeface="Calibri"/>
                <a:sym typeface="Calibri"/>
              </a:rPr>
              <a:t>¿Qué es un dato?</a:t>
            </a:r>
            <a:endParaRPr sz="800"/>
          </a:p>
          <a:p>
            <a:pPr indent="0" lvl="0" marL="0" rtl="0" algn="l">
              <a:spcBef>
                <a:spcPts val="560"/>
              </a:spcBef>
              <a:spcAft>
                <a:spcPts val="0"/>
              </a:spcAft>
              <a:buNone/>
            </a:pPr>
            <a:r>
              <a:rPr lang="es-AR" sz="2200">
                <a:latin typeface="Calibri"/>
                <a:ea typeface="Calibri"/>
                <a:cs typeface="Calibri"/>
                <a:sym typeface="Calibri"/>
              </a:rPr>
              <a:t>Un dato puede ser una letra, número, símbolo o palabra que por sí solo no tiene ningún significado.</a:t>
            </a:r>
            <a:endParaRPr sz="2200">
              <a:latin typeface="Calibri"/>
              <a:ea typeface="Calibri"/>
              <a:cs typeface="Calibri"/>
              <a:sym typeface="Calibri"/>
            </a:endParaRPr>
          </a:p>
          <a:p>
            <a:pPr indent="0" lvl="0" marL="0" rtl="0" algn="l">
              <a:spcBef>
                <a:spcPts val="560"/>
              </a:spcBef>
              <a:spcAft>
                <a:spcPts val="0"/>
              </a:spcAft>
              <a:buNone/>
            </a:pPr>
            <a:r>
              <a:t/>
            </a:r>
            <a:endParaRPr sz="2200">
              <a:latin typeface="Calibri"/>
              <a:ea typeface="Calibri"/>
              <a:cs typeface="Calibri"/>
              <a:sym typeface="Calibri"/>
            </a:endParaRPr>
          </a:p>
          <a:p>
            <a:pPr indent="0" lvl="0" marL="0" marR="0" rtl="0" algn="l">
              <a:lnSpc>
                <a:spcPct val="100000"/>
              </a:lnSpc>
              <a:spcBef>
                <a:spcPts val="0"/>
              </a:spcBef>
              <a:spcAft>
                <a:spcPts val="0"/>
              </a:spcAft>
              <a:buNone/>
            </a:pPr>
            <a:r>
              <a:rPr b="1" i="0" lang="es-AR" sz="2600" u="none" cap="none" strike="noStrike">
                <a:latin typeface="Calibri"/>
                <a:ea typeface="Calibri"/>
                <a:cs typeface="Calibri"/>
                <a:sym typeface="Calibri"/>
              </a:rPr>
              <a:t>¿Qué es la información?</a:t>
            </a:r>
            <a:endParaRPr b="0" i="0" sz="2600" u="none" cap="none" strike="noStrike">
              <a:latin typeface="Calibri"/>
              <a:ea typeface="Calibri"/>
              <a:cs typeface="Calibri"/>
              <a:sym typeface="Calibri"/>
            </a:endParaRPr>
          </a:p>
          <a:p>
            <a:pPr indent="0" lvl="0" marL="0" marR="0" rtl="0" algn="l">
              <a:lnSpc>
                <a:spcPct val="100000"/>
              </a:lnSpc>
              <a:spcBef>
                <a:spcPts val="560"/>
              </a:spcBef>
              <a:spcAft>
                <a:spcPts val="0"/>
              </a:spcAft>
              <a:buNone/>
            </a:pPr>
            <a:r>
              <a:rPr b="0" i="0" lang="es-AR" sz="2200" u="none" cap="none" strike="noStrike">
                <a:latin typeface="Calibri"/>
                <a:ea typeface="Calibri"/>
                <a:cs typeface="Calibri"/>
                <a:sym typeface="Calibri"/>
              </a:rPr>
              <a:t>Se define como un conjunto de datos procesados que tienen significado para el usuario.</a:t>
            </a:r>
            <a:endParaRPr b="0" i="0" sz="2200" u="none" cap="none" strike="noStrike">
              <a:latin typeface="Calibri"/>
              <a:ea typeface="Calibri"/>
              <a:cs typeface="Calibri"/>
              <a:sym typeface="Calibri"/>
            </a:endParaRPr>
          </a:p>
        </p:txBody>
      </p:sp>
      <p:pic>
        <p:nvPicPr>
          <p:cNvPr id="62" name="Google Shape;62;p3"/>
          <p:cNvPicPr preferRelativeResize="0"/>
          <p:nvPr/>
        </p:nvPicPr>
        <p:blipFill>
          <a:blip r:embed="rId3">
            <a:alphaModFix/>
          </a:blip>
          <a:stretch>
            <a:fillRect/>
          </a:stretch>
        </p:blipFill>
        <p:spPr>
          <a:xfrm>
            <a:off x="1345438" y="3600925"/>
            <a:ext cx="6874875" cy="88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e55a27d1f2_2_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AR"/>
              <a:t>¿Qué es una base de datos?</a:t>
            </a:r>
            <a:endParaRPr/>
          </a:p>
        </p:txBody>
      </p:sp>
      <p:sp>
        <p:nvSpPr>
          <p:cNvPr id="68" name="Google Shape;68;ge55a27d1f2_2_9"/>
          <p:cNvSpPr txBox="1"/>
          <p:nvPr/>
        </p:nvSpPr>
        <p:spPr>
          <a:xfrm>
            <a:off x="5694125" y="4504175"/>
            <a:ext cx="3503700" cy="4002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a:solidFill>
                  <a:schemeClr val="dk1"/>
                </a:solidFill>
                <a:latin typeface="Roboto"/>
                <a:ea typeface="Roboto"/>
                <a:cs typeface="Roboto"/>
                <a:sym typeface="Roboto"/>
              </a:rPr>
              <a:t>Para debatir en clase</a:t>
            </a:r>
            <a:endParaRPr b="1">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nvSpPr>
        <p:spPr>
          <a:xfrm>
            <a:off x="458322" y="1258348"/>
            <a:ext cx="8299784" cy="3431098"/>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i="0" sz="2200" u="none" cap="none" strike="noStrike">
              <a:solidFill>
                <a:schemeClr val="lt1"/>
              </a:solidFill>
              <a:latin typeface="Calibri"/>
              <a:ea typeface="Calibri"/>
              <a:cs typeface="Calibri"/>
              <a:sym typeface="Calibri"/>
            </a:endParaRPr>
          </a:p>
          <a:p>
            <a:pPr indent="0" lvl="0" marL="457200" rtl="0" algn="just">
              <a:lnSpc>
                <a:spcPct val="115000"/>
              </a:lnSpc>
              <a:spcBef>
                <a:spcPts val="0"/>
              </a:spcBef>
              <a:spcAft>
                <a:spcPts val="0"/>
              </a:spcAft>
              <a:buNone/>
            </a:pPr>
            <a:r>
              <a:rPr lang="es-AR" sz="2200">
                <a:latin typeface="Calibri"/>
                <a:ea typeface="Calibri"/>
                <a:cs typeface="Calibri"/>
                <a:sym typeface="Calibri"/>
              </a:rPr>
              <a:t>Es un repositorio en el que se almacenarán los datos relacionados entre sí, almacenados sistemáticamente para su</a:t>
            </a:r>
            <a:r>
              <a:rPr lang="es-AR" sz="2200">
                <a:latin typeface="Calibri"/>
                <a:ea typeface="Calibri"/>
                <a:cs typeface="Calibri"/>
                <a:sym typeface="Calibri"/>
              </a:rPr>
              <a:t> </a:t>
            </a:r>
            <a:r>
              <a:rPr lang="es-AR" sz="2200">
                <a:latin typeface="Calibri"/>
                <a:ea typeface="Calibri"/>
                <a:cs typeface="Calibri"/>
                <a:sym typeface="Calibri"/>
              </a:rPr>
              <a:t>posterior procesamiento para entregar información al usuario.</a:t>
            </a:r>
            <a:endParaRPr i="0" sz="2200" u="none" cap="none" strike="noStrike">
              <a:latin typeface="Calibri"/>
              <a:ea typeface="Calibri"/>
              <a:cs typeface="Calibri"/>
              <a:sym typeface="Calibri"/>
            </a:endParaRPr>
          </a:p>
          <a:p>
            <a:pPr indent="0" lvl="0" marL="457200" marR="0" rtl="0" algn="l">
              <a:lnSpc>
                <a:spcPct val="100000"/>
              </a:lnSpc>
              <a:spcBef>
                <a:spcPts val="560"/>
              </a:spcBef>
              <a:spcAft>
                <a:spcPts val="0"/>
              </a:spcAft>
              <a:buNone/>
            </a:pPr>
            <a:r>
              <a:rPr i="0" lang="es-AR" sz="2200" u="none" cap="none" strike="noStrike">
                <a:latin typeface="Calibri"/>
                <a:ea typeface="Calibri"/>
                <a:cs typeface="Calibri"/>
                <a:sym typeface="Calibri"/>
              </a:rPr>
              <a:t>No sólo contiene los datos sino que, también almacena una descripción de dichos datos. Los </a:t>
            </a:r>
            <a:r>
              <a:rPr b="1" i="0" lang="es-AR" sz="2200" u="none" cap="none" strike="noStrike">
                <a:latin typeface="Calibri"/>
                <a:ea typeface="Calibri"/>
                <a:cs typeface="Calibri"/>
                <a:sym typeface="Calibri"/>
              </a:rPr>
              <a:t>metadatos</a:t>
            </a:r>
            <a:r>
              <a:rPr lang="es-AR" sz="2200">
                <a:latin typeface="Calibri"/>
                <a:ea typeface="Calibri"/>
                <a:cs typeface="Calibri"/>
                <a:sym typeface="Calibri"/>
              </a:rPr>
              <a:t> los cuales s</a:t>
            </a:r>
            <a:r>
              <a:rPr i="0" lang="es-AR" sz="2200" u="none" cap="none" strike="noStrike">
                <a:latin typeface="Calibri"/>
                <a:ea typeface="Calibri"/>
                <a:cs typeface="Calibri"/>
                <a:sym typeface="Calibri"/>
              </a:rPr>
              <a:t>e almacenan en el diccionario de datos.</a:t>
            </a:r>
            <a:endParaRPr sz="2200">
              <a:latin typeface="Calibri"/>
              <a:ea typeface="Calibri"/>
              <a:cs typeface="Calibri"/>
              <a:sym typeface="Calibri"/>
            </a:endParaRPr>
          </a:p>
        </p:txBody>
      </p:sp>
      <p:sp>
        <p:nvSpPr>
          <p:cNvPr id="74" name="Google Shape;74;p4"/>
          <p:cNvSpPr/>
          <p:nvPr/>
        </p:nvSpPr>
        <p:spPr>
          <a:xfrm>
            <a:off x="2080758" y="446450"/>
            <a:ext cx="540724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800" u="none" cap="none" strike="noStrike">
                <a:latin typeface="Calibri"/>
                <a:ea typeface="Calibri"/>
                <a:cs typeface="Calibri"/>
                <a:sym typeface="Calibri"/>
              </a:rPr>
              <a:t>¿Qué es una base de datos?</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p:nvPr/>
        </p:nvSpPr>
        <p:spPr>
          <a:xfrm>
            <a:off x="1808400" y="1049250"/>
            <a:ext cx="6759600" cy="304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s-AR" sz="2200" u="none" cap="none" strike="noStrike">
                <a:latin typeface="Calibri"/>
                <a:ea typeface="Calibri"/>
                <a:cs typeface="Calibri"/>
                <a:sym typeface="Calibri"/>
              </a:rPr>
              <a:t>1 Según la variable de la base de datos</a:t>
            </a:r>
            <a:endParaRPr sz="2200">
              <a:latin typeface="Calibri"/>
              <a:ea typeface="Calibri"/>
              <a:cs typeface="Calibri"/>
              <a:sym typeface="Calibri"/>
            </a:endParaRPr>
          </a:p>
          <a:p>
            <a:pPr indent="0" lvl="0" marL="0" marR="0" rtl="0" algn="l">
              <a:lnSpc>
                <a:spcPct val="100000"/>
              </a:lnSpc>
              <a:spcBef>
                <a:spcPts val="0"/>
              </a:spcBef>
              <a:spcAft>
                <a:spcPts val="0"/>
              </a:spcAft>
              <a:buNone/>
            </a:pPr>
            <a:r>
              <a:rPr i="0" lang="es-AR" sz="2200" u="none" cap="none" strike="noStrike">
                <a:latin typeface="Calibri"/>
                <a:ea typeface="Calibri"/>
                <a:cs typeface="Calibri"/>
                <a:sym typeface="Calibri"/>
              </a:rPr>
              <a:t>   1-1 Bases de datos estáticos</a:t>
            </a:r>
            <a:endParaRPr sz="2200">
              <a:latin typeface="Calibri"/>
              <a:ea typeface="Calibri"/>
              <a:cs typeface="Calibri"/>
              <a:sym typeface="Calibri"/>
            </a:endParaRPr>
          </a:p>
          <a:p>
            <a:pPr indent="0" lvl="0" marL="0" marR="0" rtl="0" algn="l">
              <a:lnSpc>
                <a:spcPct val="100000"/>
              </a:lnSpc>
              <a:spcBef>
                <a:spcPts val="0"/>
              </a:spcBef>
              <a:spcAft>
                <a:spcPts val="0"/>
              </a:spcAft>
              <a:buNone/>
            </a:pPr>
            <a:r>
              <a:rPr i="0" lang="es-AR" sz="2200" u="none" cap="none" strike="noStrike">
                <a:latin typeface="Calibri"/>
                <a:ea typeface="Calibri"/>
                <a:cs typeface="Calibri"/>
                <a:sym typeface="Calibri"/>
              </a:rPr>
              <a:t>   1-2 Bases de datos dinámicas</a:t>
            </a:r>
            <a:endParaRPr sz="2200">
              <a:latin typeface="Calibri"/>
              <a:ea typeface="Calibri"/>
              <a:cs typeface="Calibri"/>
              <a:sym typeface="Calibri"/>
            </a:endParaRPr>
          </a:p>
          <a:p>
            <a:pPr indent="0" lvl="0" marL="0" marR="0" rtl="0" algn="l">
              <a:lnSpc>
                <a:spcPct val="100000"/>
              </a:lnSpc>
              <a:spcBef>
                <a:spcPts val="0"/>
              </a:spcBef>
              <a:spcAft>
                <a:spcPts val="0"/>
              </a:spcAft>
              <a:buNone/>
            </a:pPr>
            <a:r>
              <a:t/>
            </a:r>
            <a:endParaRPr i="0" sz="2200" u="none" cap="none" strike="noStrike">
              <a:latin typeface="Calibri"/>
              <a:ea typeface="Calibri"/>
              <a:cs typeface="Calibri"/>
              <a:sym typeface="Calibri"/>
            </a:endParaRPr>
          </a:p>
          <a:p>
            <a:pPr indent="0" lvl="0" marL="0" marR="0" rtl="0" algn="l">
              <a:lnSpc>
                <a:spcPct val="100000"/>
              </a:lnSpc>
              <a:spcBef>
                <a:spcPts val="0"/>
              </a:spcBef>
              <a:spcAft>
                <a:spcPts val="0"/>
              </a:spcAft>
              <a:buNone/>
            </a:pPr>
            <a:r>
              <a:rPr i="0" lang="es-AR" sz="2200" u="none" cap="none" strike="noStrike">
                <a:latin typeface="Calibri"/>
                <a:ea typeface="Calibri"/>
                <a:cs typeface="Calibri"/>
                <a:sym typeface="Calibri"/>
              </a:rPr>
              <a:t>2 Según el contenido</a:t>
            </a:r>
            <a:endParaRPr i="0" sz="2200" u="none" cap="none" strike="noStrike">
              <a:latin typeface="Calibri"/>
              <a:ea typeface="Calibri"/>
              <a:cs typeface="Calibri"/>
              <a:sym typeface="Calibri"/>
            </a:endParaRPr>
          </a:p>
          <a:p>
            <a:pPr indent="0" lvl="0" marL="0" marR="0" rtl="0" algn="l">
              <a:lnSpc>
                <a:spcPct val="100000"/>
              </a:lnSpc>
              <a:spcBef>
                <a:spcPts val="0"/>
              </a:spcBef>
              <a:spcAft>
                <a:spcPts val="0"/>
              </a:spcAft>
              <a:buNone/>
            </a:pPr>
            <a:r>
              <a:rPr i="0" lang="es-AR" sz="2200" u="none" cap="none" strike="noStrike">
                <a:latin typeface="Calibri"/>
                <a:ea typeface="Calibri"/>
                <a:cs typeface="Calibri"/>
                <a:sym typeface="Calibri"/>
              </a:rPr>
              <a:t>    2-1 Bases de datos bibliográficas</a:t>
            </a:r>
            <a:endParaRPr sz="2200">
              <a:latin typeface="Calibri"/>
              <a:ea typeface="Calibri"/>
              <a:cs typeface="Calibri"/>
              <a:sym typeface="Calibri"/>
            </a:endParaRPr>
          </a:p>
          <a:p>
            <a:pPr indent="0" lvl="0" marL="0" marR="0" rtl="0" algn="l">
              <a:lnSpc>
                <a:spcPct val="100000"/>
              </a:lnSpc>
              <a:spcBef>
                <a:spcPts val="0"/>
              </a:spcBef>
              <a:spcAft>
                <a:spcPts val="0"/>
              </a:spcAft>
              <a:buNone/>
            </a:pPr>
            <a:r>
              <a:rPr i="0" lang="es-AR" sz="2200" u="none" cap="none" strike="noStrike">
                <a:latin typeface="Calibri"/>
                <a:ea typeface="Calibri"/>
                <a:cs typeface="Calibri"/>
                <a:sym typeface="Calibri"/>
              </a:rPr>
              <a:t>    2-2 Bases de datos de datos completo</a:t>
            </a:r>
            <a:endParaRPr sz="2200">
              <a:latin typeface="Calibri"/>
              <a:ea typeface="Calibri"/>
              <a:cs typeface="Calibri"/>
              <a:sym typeface="Calibri"/>
            </a:endParaRPr>
          </a:p>
          <a:p>
            <a:pPr indent="0" lvl="0" marL="0" marR="0" rtl="0" algn="l">
              <a:lnSpc>
                <a:spcPct val="100000"/>
              </a:lnSpc>
              <a:spcBef>
                <a:spcPts val="0"/>
              </a:spcBef>
              <a:spcAft>
                <a:spcPts val="0"/>
              </a:spcAft>
              <a:buNone/>
            </a:pPr>
            <a:r>
              <a:rPr i="0" lang="es-AR" sz="2200" u="none" cap="none" strike="noStrike">
                <a:latin typeface="Calibri"/>
                <a:ea typeface="Calibri"/>
                <a:cs typeface="Calibri"/>
                <a:sym typeface="Calibri"/>
              </a:rPr>
              <a:t>    2-3 Bases de datos de información química o biológica</a:t>
            </a:r>
            <a:endParaRPr i="0" sz="2200" u="none" cap="none" strike="noStrike">
              <a:latin typeface="Calibri"/>
              <a:ea typeface="Calibri"/>
              <a:cs typeface="Calibri"/>
              <a:sym typeface="Calibri"/>
            </a:endParaRPr>
          </a:p>
        </p:txBody>
      </p:sp>
      <p:sp>
        <p:nvSpPr>
          <p:cNvPr id="80" name="Google Shape;80;p5"/>
          <p:cNvSpPr/>
          <p:nvPr/>
        </p:nvSpPr>
        <p:spPr>
          <a:xfrm>
            <a:off x="1808399" y="291750"/>
            <a:ext cx="5527200" cy="58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s-AR" sz="2800" u="none" cap="none" strike="noStrike">
                <a:latin typeface="Calibri"/>
                <a:ea typeface="Calibri"/>
                <a:cs typeface="Calibri"/>
                <a:sym typeface="Calibri"/>
              </a:rPr>
              <a:t>Clasificación de las bases de datos  </a:t>
            </a:r>
            <a:endParaRPr i="0" sz="2800" u="none" cap="none" strike="noStrike">
              <a:latin typeface="Calibri"/>
              <a:ea typeface="Calibri"/>
              <a:cs typeface="Calibri"/>
              <a:sym typeface="Calibri"/>
            </a:endParaRPr>
          </a:p>
        </p:txBody>
      </p:sp>
      <p:sp>
        <p:nvSpPr>
          <p:cNvPr id="81" name="Google Shape;81;p5"/>
          <p:cNvSpPr/>
          <p:nvPr/>
        </p:nvSpPr>
        <p:spPr>
          <a:xfrm>
            <a:off x="4391210" y="4561073"/>
            <a:ext cx="464742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800" u="none" cap="none" strike="noStrike">
                <a:solidFill>
                  <a:srgbClr val="7ECEFF"/>
                </a:solidFill>
                <a:latin typeface="Arial"/>
                <a:ea typeface="Arial"/>
                <a:cs typeface="Arial"/>
                <a:sym typeface="Arial"/>
              </a:rPr>
              <a:t>https://es.wikipedia.org/wiki/Base_de_datos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1853297" y="285400"/>
            <a:ext cx="3234300" cy="61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434343"/>
              </a:buClr>
              <a:buSzPts val="2000"/>
              <a:buNone/>
            </a:pPr>
            <a:r>
              <a:rPr lang="es-AR" sz="2800">
                <a:solidFill>
                  <a:srgbClr val="000000"/>
                </a:solidFill>
                <a:latin typeface="Calibri"/>
                <a:ea typeface="Calibri"/>
                <a:cs typeface="Calibri"/>
                <a:sym typeface="Calibri"/>
              </a:rPr>
              <a:t>Tipos bases de datos</a:t>
            </a:r>
            <a:endParaRPr sz="2800">
              <a:solidFill>
                <a:srgbClr val="000000"/>
              </a:solidFill>
              <a:latin typeface="Calibri"/>
              <a:ea typeface="Calibri"/>
              <a:cs typeface="Calibri"/>
              <a:sym typeface="Calibri"/>
            </a:endParaRPr>
          </a:p>
        </p:txBody>
      </p:sp>
      <p:sp>
        <p:nvSpPr>
          <p:cNvPr id="87" name="Google Shape;87;p6"/>
          <p:cNvSpPr/>
          <p:nvPr/>
        </p:nvSpPr>
        <p:spPr>
          <a:xfrm>
            <a:off x="1759275" y="986275"/>
            <a:ext cx="6739500" cy="349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s-AR" sz="2200" u="none" cap="none" strike="noStrike">
                <a:latin typeface="Calibri"/>
                <a:ea typeface="Calibri"/>
                <a:cs typeface="Calibri"/>
                <a:sym typeface="Calibri"/>
              </a:rPr>
              <a:t>  1 Bases de datos jerárquicas</a:t>
            </a:r>
            <a:endParaRPr sz="2200">
              <a:latin typeface="Calibri"/>
              <a:ea typeface="Calibri"/>
              <a:cs typeface="Calibri"/>
              <a:sym typeface="Calibri"/>
            </a:endParaRPr>
          </a:p>
          <a:p>
            <a:pPr indent="0" lvl="0" marL="0" marR="0" rtl="0" algn="l">
              <a:lnSpc>
                <a:spcPct val="100000"/>
              </a:lnSpc>
              <a:spcBef>
                <a:spcPts val="0"/>
              </a:spcBef>
              <a:spcAft>
                <a:spcPts val="0"/>
              </a:spcAft>
              <a:buNone/>
            </a:pPr>
            <a:r>
              <a:rPr i="0" lang="es-AR" sz="2200" u="none" cap="none" strike="noStrike">
                <a:latin typeface="Calibri"/>
                <a:ea typeface="Calibri"/>
                <a:cs typeface="Calibri"/>
                <a:sym typeface="Calibri"/>
              </a:rPr>
              <a:t>  2 Bases de datos de red</a:t>
            </a:r>
            <a:endParaRPr sz="2200">
              <a:latin typeface="Calibri"/>
              <a:ea typeface="Calibri"/>
              <a:cs typeface="Calibri"/>
              <a:sym typeface="Calibri"/>
            </a:endParaRPr>
          </a:p>
          <a:p>
            <a:pPr indent="0" lvl="0" marL="0" marR="0" rtl="0" algn="l">
              <a:lnSpc>
                <a:spcPct val="100000"/>
              </a:lnSpc>
              <a:spcBef>
                <a:spcPts val="0"/>
              </a:spcBef>
              <a:spcAft>
                <a:spcPts val="0"/>
              </a:spcAft>
              <a:buNone/>
            </a:pPr>
            <a:r>
              <a:rPr i="0" lang="es-AR" sz="2200" u="none" cap="none" strike="noStrike">
                <a:latin typeface="Calibri"/>
                <a:ea typeface="Calibri"/>
                <a:cs typeface="Calibri"/>
                <a:sym typeface="Calibri"/>
              </a:rPr>
              <a:t>  3 Bases de datos transaccionales</a:t>
            </a:r>
            <a:endParaRPr sz="2200">
              <a:latin typeface="Calibri"/>
              <a:ea typeface="Calibri"/>
              <a:cs typeface="Calibri"/>
              <a:sym typeface="Calibri"/>
            </a:endParaRPr>
          </a:p>
          <a:p>
            <a:pPr indent="0" lvl="0" marL="0" marR="0" rtl="0" algn="l">
              <a:lnSpc>
                <a:spcPct val="100000"/>
              </a:lnSpc>
              <a:spcBef>
                <a:spcPts val="0"/>
              </a:spcBef>
              <a:spcAft>
                <a:spcPts val="0"/>
              </a:spcAft>
              <a:buNone/>
            </a:pPr>
            <a:r>
              <a:rPr i="0" lang="es-AR" sz="2200" u="none" cap="none" strike="noStrike">
                <a:latin typeface="Calibri"/>
                <a:ea typeface="Calibri"/>
                <a:cs typeface="Calibri"/>
                <a:sym typeface="Calibri"/>
              </a:rPr>
              <a:t>  4 Bases de datos relacionales</a:t>
            </a:r>
            <a:endParaRPr sz="2200">
              <a:latin typeface="Calibri"/>
              <a:ea typeface="Calibri"/>
              <a:cs typeface="Calibri"/>
              <a:sym typeface="Calibri"/>
            </a:endParaRPr>
          </a:p>
          <a:p>
            <a:pPr indent="0" lvl="0" marL="0" marR="0" rtl="0" algn="l">
              <a:lnSpc>
                <a:spcPct val="100000"/>
              </a:lnSpc>
              <a:spcBef>
                <a:spcPts val="0"/>
              </a:spcBef>
              <a:spcAft>
                <a:spcPts val="0"/>
              </a:spcAft>
              <a:buNone/>
            </a:pPr>
            <a:r>
              <a:rPr i="0" lang="es-AR" sz="2200" u="none" cap="none" strike="noStrike">
                <a:latin typeface="Calibri"/>
                <a:ea typeface="Calibri"/>
                <a:cs typeface="Calibri"/>
                <a:sym typeface="Calibri"/>
              </a:rPr>
              <a:t>  5 Bases de datos multidimensionales</a:t>
            </a:r>
            <a:endParaRPr sz="2200">
              <a:latin typeface="Calibri"/>
              <a:ea typeface="Calibri"/>
              <a:cs typeface="Calibri"/>
              <a:sym typeface="Calibri"/>
            </a:endParaRPr>
          </a:p>
          <a:p>
            <a:pPr indent="0" lvl="0" marL="0" marR="0" rtl="0" algn="l">
              <a:lnSpc>
                <a:spcPct val="100000"/>
              </a:lnSpc>
              <a:spcBef>
                <a:spcPts val="0"/>
              </a:spcBef>
              <a:spcAft>
                <a:spcPts val="0"/>
              </a:spcAft>
              <a:buNone/>
            </a:pPr>
            <a:r>
              <a:rPr i="0" lang="es-AR" sz="2200" u="none" cap="none" strike="noStrike">
                <a:latin typeface="Calibri"/>
                <a:ea typeface="Calibri"/>
                <a:cs typeface="Calibri"/>
                <a:sym typeface="Calibri"/>
              </a:rPr>
              <a:t>  6 Bases de datos orientada a objetos</a:t>
            </a:r>
            <a:endParaRPr sz="2200">
              <a:latin typeface="Calibri"/>
              <a:ea typeface="Calibri"/>
              <a:cs typeface="Calibri"/>
              <a:sym typeface="Calibri"/>
            </a:endParaRPr>
          </a:p>
          <a:p>
            <a:pPr indent="0" lvl="0" marL="0" marR="0" rtl="0" algn="l">
              <a:lnSpc>
                <a:spcPct val="100000"/>
              </a:lnSpc>
              <a:spcBef>
                <a:spcPts val="0"/>
              </a:spcBef>
              <a:spcAft>
                <a:spcPts val="0"/>
              </a:spcAft>
              <a:buNone/>
            </a:pPr>
            <a:r>
              <a:rPr i="0" lang="es-AR" sz="2200" u="none" cap="none" strike="noStrike">
                <a:latin typeface="Calibri"/>
                <a:ea typeface="Calibri"/>
                <a:cs typeface="Calibri"/>
                <a:sym typeface="Calibri"/>
              </a:rPr>
              <a:t>  7 Bases de datos documentales</a:t>
            </a:r>
            <a:endParaRPr sz="2200">
              <a:latin typeface="Calibri"/>
              <a:ea typeface="Calibri"/>
              <a:cs typeface="Calibri"/>
              <a:sym typeface="Calibri"/>
            </a:endParaRPr>
          </a:p>
          <a:p>
            <a:pPr indent="0" lvl="0" marL="0" marR="0" rtl="0" algn="l">
              <a:lnSpc>
                <a:spcPct val="100000"/>
              </a:lnSpc>
              <a:spcBef>
                <a:spcPts val="0"/>
              </a:spcBef>
              <a:spcAft>
                <a:spcPts val="0"/>
              </a:spcAft>
              <a:buNone/>
            </a:pPr>
            <a:r>
              <a:rPr i="0" lang="es-AR" sz="2200" u="none" cap="none" strike="noStrike">
                <a:latin typeface="Calibri"/>
                <a:ea typeface="Calibri"/>
                <a:cs typeface="Calibri"/>
                <a:sym typeface="Calibri"/>
              </a:rPr>
              <a:t>  8 Bases de datos deductivas</a:t>
            </a:r>
            <a:endParaRPr sz="2200">
              <a:latin typeface="Calibri"/>
              <a:ea typeface="Calibri"/>
              <a:cs typeface="Calibri"/>
              <a:sym typeface="Calibri"/>
            </a:endParaRPr>
          </a:p>
          <a:p>
            <a:pPr indent="0" lvl="0" marL="0" marR="0" rtl="0" algn="l">
              <a:lnSpc>
                <a:spcPct val="100000"/>
              </a:lnSpc>
              <a:spcBef>
                <a:spcPts val="0"/>
              </a:spcBef>
              <a:spcAft>
                <a:spcPts val="0"/>
              </a:spcAft>
              <a:buNone/>
            </a:pPr>
            <a:r>
              <a:rPr i="0" lang="es-AR" sz="2200" u="none" cap="none" strike="noStrike">
                <a:latin typeface="Calibri"/>
                <a:ea typeface="Calibri"/>
                <a:cs typeface="Calibri"/>
                <a:sym typeface="Calibri"/>
              </a:rPr>
              <a:t>  9 NoSQL</a:t>
            </a:r>
            <a:endParaRPr i="0" sz="2200" u="none" cap="none" strike="noStrike">
              <a:latin typeface="Calibri"/>
              <a:ea typeface="Calibri"/>
              <a:cs typeface="Calibri"/>
              <a:sym typeface="Calibri"/>
            </a:endParaRPr>
          </a:p>
        </p:txBody>
      </p:sp>
      <p:sp>
        <p:nvSpPr>
          <p:cNvPr id="88" name="Google Shape;88;p6"/>
          <p:cNvSpPr/>
          <p:nvPr/>
        </p:nvSpPr>
        <p:spPr>
          <a:xfrm>
            <a:off x="1907025" y="2108325"/>
            <a:ext cx="4190100" cy="268800"/>
          </a:xfrm>
          <a:prstGeom prst="wedgeRectCallout">
            <a:avLst>
              <a:gd fmla="val 64246" name="adj1"/>
              <a:gd fmla="val 50379" name="adj2"/>
            </a:avLst>
          </a:prstGeom>
          <a:no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89" name="Google Shape;89;p6"/>
          <p:cNvSpPr/>
          <p:nvPr/>
        </p:nvSpPr>
        <p:spPr>
          <a:xfrm>
            <a:off x="6861279" y="2108329"/>
            <a:ext cx="1350000" cy="5232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1400" u="none" cap="none" strike="noStrike">
                <a:solidFill>
                  <a:schemeClr val="dk1"/>
                </a:solidFill>
                <a:latin typeface="Georgia"/>
                <a:ea typeface="Georgia"/>
                <a:cs typeface="Georgia"/>
                <a:sym typeface="Georgia"/>
              </a:rPr>
              <a:t>Vamos  a</a:t>
            </a:r>
            <a:endParaRPr/>
          </a:p>
          <a:p>
            <a:pPr indent="0" lvl="0" marL="0" marR="0" rtl="0" algn="ctr">
              <a:lnSpc>
                <a:spcPct val="100000"/>
              </a:lnSpc>
              <a:spcBef>
                <a:spcPts val="0"/>
              </a:spcBef>
              <a:spcAft>
                <a:spcPts val="0"/>
              </a:spcAft>
              <a:buNone/>
            </a:pPr>
            <a:r>
              <a:rPr b="1" i="0" lang="es-AR" sz="1400" u="none" cap="none" strike="noStrike">
                <a:solidFill>
                  <a:schemeClr val="dk1"/>
                </a:solidFill>
                <a:latin typeface="Georgia"/>
                <a:ea typeface="Georgia"/>
                <a:cs typeface="Georgia"/>
                <a:sym typeface="Georgia"/>
              </a:rPr>
              <a:t> trabajar</a:t>
            </a:r>
            <a:endParaRPr b="1"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500"/>
                                        <p:tgtEl>
                                          <p:spTgt spid="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500"/>
                                        <p:tgtEl>
                                          <p:spTgt spid="8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e55a27d1f2_2_15"/>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AR"/>
              <a:t>¿SGBD = Base de Datos?</a:t>
            </a:r>
            <a:endParaRPr/>
          </a:p>
          <a:p>
            <a:pPr indent="0" lvl="0" marL="0" rtl="0" algn="r">
              <a:spcBef>
                <a:spcPts val="0"/>
              </a:spcBef>
              <a:spcAft>
                <a:spcPts val="0"/>
              </a:spcAft>
              <a:buNone/>
            </a:pPr>
            <a:r>
              <a:rPr lang="es-AR" sz="3022"/>
              <a:t>Enumera ejemplos </a:t>
            </a:r>
            <a:endParaRPr sz="3022"/>
          </a:p>
        </p:txBody>
      </p:sp>
      <p:pic>
        <p:nvPicPr>
          <p:cNvPr id="95" name="Google Shape;95;ge55a27d1f2_2_15"/>
          <p:cNvPicPr preferRelativeResize="0"/>
          <p:nvPr/>
        </p:nvPicPr>
        <p:blipFill rotWithShape="1">
          <a:blip r:embed="rId3">
            <a:alphaModFix/>
          </a:blip>
          <a:srcRect b="0" l="0" r="0" t="0"/>
          <a:stretch/>
        </p:blipFill>
        <p:spPr>
          <a:xfrm>
            <a:off x="589673" y="2391834"/>
            <a:ext cx="984706" cy="1005762"/>
          </a:xfrm>
          <a:prstGeom prst="rect">
            <a:avLst/>
          </a:prstGeom>
          <a:noFill/>
          <a:ln>
            <a:noFill/>
          </a:ln>
        </p:spPr>
      </p:pic>
      <p:pic>
        <p:nvPicPr>
          <p:cNvPr id="96" name="Google Shape;96;ge55a27d1f2_2_15"/>
          <p:cNvPicPr preferRelativeResize="0"/>
          <p:nvPr/>
        </p:nvPicPr>
        <p:blipFill rotWithShape="1">
          <a:blip r:embed="rId4">
            <a:alphaModFix/>
          </a:blip>
          <a:srcRect b="0" l="16464" r="15554" t="0"/>
          <a:stretch/>
        </p:blipFill>
        <p:spPr>
          <a:xfrm>
            <a:off x="1574373" y="3504191"/>
            <a:ext cx="1540043" cy="1400175"/>
          </a:xfrm>
          <a:prstGeom prst="rect">
            <a:avLst/>
          </a:prstGeom>
          <a:noFill/>
          <a:ln>
            <a:noFill/>
          </a:ln>
        </p:spPr>
      </p:pic>
      <p:pic>
        <p:nvPicPr>
          <p:cNvPr id="97" name="Google Shape;97;ge55a27d1f2_2_15"/>
          <p:cNvPicPr preferRelativeResize="0"/>
          <p:nvPr/>
        </p:nvPicPr>
        <p:blipFill rotWithShape="1">
          <a:blip r:embed="rId5">
            <a:alphaModFix/>
          </a:blip>
          <a:srcRect b="0" l="0" r="0" t="0"/>
          <a:stretch/>
        </p:blipFill>
        <p:spPr>
          <a:xfrm>
            <a:off x="3424991" y="2285224"/>
            <a:ext cx="1574358" cy="1218980"/>
          </a:xfrm>
          <a:prstGeom prst="rect">
            <a:avLst/>
          </a:prstGeom>
          <a:noFill/>
          <a:ln>
            <a:noFill/>
          </a:ln>
        </p:spPr>
      </p:pic>
      <p:pic>
        <p:nvPicPr>
          <p:cNvPr id="98" name="Google Shape;98;ge55a27d1f2_2_15"/>
          <p:cNvPicPr preferRelativeResize="0"/>
          <p:nvPr/>
        </p:nvPicPr>
        <p:blipFill>
          <a:blip r:embed="rId6">
            <a:alphaModFix/>
          </a:blip>
          <a:stretch>
            <a:fillRect/>
          </a:stretch>
        </p:blipFill>
        <p:spPr>
          <a:xfrm>
            <a:off x="6556900" y="2524575"/>
            <a:ext cx="2640925" cy="1530650"/>
          </a:xfrm>
          <a:prstGeom prst="rect">
            <a:avLst/>
          </a:prstGeom>
          <a:noFill/>
          <a:ln>
            <a:noFill/>
          </a:ln>
        </p:spPr>
      </p:pic>
      <p:pic>
        <p:nvPicPr>
          <p:cNvPr id="99" name="Google Shape;99;ge55a27d1f2_2_15"/>
          <p:cNvPicPr preferRelativeResize="0"/>
          <p:nvPr/>
        </p:nvPicPr>
        <p:blipFill>
          <a:blip r:embed="rId7">
            <a:alphaModFix/>
          </a:blip>
          <a:stretch>
            <a:fillRect/>
          </a:stretch>
        </p:blipFill>
        <p:spPr>
          <a:xfrm>
            <a:off x="3186675" y="3438950"/>
            <a:ext cx="3185168" cy="1530650"/>
          </a:xfrm>
          <a:prstGeom prst="rect">
            <a:avLst/>
          </a:prstGeom>
          <a:noFill/>
          <a:ln>
            <a:noFill/>
          </a:ln>
        </p:spPr>
      </p:pic>
      <p:sp>
        <p:nvSpPr>
          <p:cNvPr id="100" name="Google Shape;100;ge55a27d1f2_2_15"/>
          <p:cNvSpPr txBox="1"/>
          <p:nvPr/>
        </p:nvSpPr>
        <p:spPr>
          <a:xfrm>
            <a:off x="5694125" y="4504175"/>
            <a:ext cx="3503700" cy="4002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a:solidFill>
                  <a:schemeClr val="dk1"/>
                </a:solidFill>
                <a:latin typeface="Roboto"/>
                <a:ea typeface="Roboto"/>
                <a:cs typeface="Roboto"/>
                <a:sym typeface="Roboto"/>
              </a:rPr>
              <a:t>Para debatir en clase</a:t>
            </a:r>
            <a:endParaRPr b="1">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s">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Narciso</dc:creator>
</cp:coreProperties>
</file>