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6858000" cx="9144000"/>
  <p:notesSz cx="6858000" cy="9144000"/>
  <p:embeddedFontLst>
    <p:embeddedFont>
      <p:font typeface="Caveat"/>
      <p:regular r:id="rId59"/>
      <p:bold r:id="rId60"/>
    </p:embeddedFont>
    <p:embeddedFont>
      <p:font typeface="Montserrat"/>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65" roundtripDataSignature="AMtx7mg2NPyoGBvSH7HBRKFQMR0cs4xh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ontserrat-bold.fntdata"/><Relationship Id="rId61" Type="http://schemas.openxmlformats.org/officeDocument/2006/relationships/font" Target="fonts/Montserrat-regular.fntdata"/><Relationship Id="rId20" Type="http://schemas.openxmlformats.org/officeDocument/2006/relationships/slide" Target="slides/slide15.xml"/><Relationship Id="rId64" Type="http://schemas.openxmlformats.org/officeDocument/2006/relationships/font" Target="fonts/Montserrat-boldItalic.fntdata"/><Relationship Id="rId63" Type="http://schemas.openxmlformats.org/officeDocument/2006/relationships/font" Target="fonts/Montserrat-italic.fntdata"/><Relationship Id="rId22" Type="http://schemas.openxmlformats.org/officeDocument/2006/relationships/slide" Target="slides/slide17.xml"/><Relationship Id="rId21" Type="http://schemas.openxmlformats.org/officeDocument/2006/relationships/slide" Target="slides/slide16.xml"/><Relationship Id="rId65"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aveat-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Caveat-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3: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63:notes"/>
          <p:cNvSpPr txBox="1"/>
          <p:nvPr>
            <p:ph idx="1" type="body"/>
          </p:nvPr>
        </p:nvSpPr>
        <p:spPr>
          <a:xfrm>
            <a:off x="685800" y="4343400"/>
            <a:ext cx="5486344" cy="411485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100"/>
              <a:buNone/>
            </a:pPr>
            <a:r>
              <a:t/>
            </a:r>
            <a:endParaRPr/>
          </a:p>
        </p:txBody>
      </p:sp>
      <p:sp>
        <p:nvSpPr>
          <p:cNvPr id="148" name="Google Shape;148;p63:notes"/>
          <p:cNvSpPr txBox="1"/>
          <p:nvPr>
            <p:ph idx="12" type="sldNum"/>
          </p:nvPr>
        </p:nvSpPr>
        <p:spPr>
          <a:xfrm>
            <a:off x="3884613" y="8685213"/>
            <a:ext cx="2971688" cy="457143"/>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4: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64:notes"/>
          <p:cNvSpPr txBox="1"/>
          <p:nvPr>
            <p:ph idx="1" type="body"/>
          </p:nvPr>
        </p:nvSpPr>
        <p:spPr>
          <a:xfrm>
            <a:off x="685800" y="4343400"/>
            <a:ext cx="5486344" cy="411485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100"/>
              <a:buNone/>
            </a:pPr>
            <a:r>
              <a:t/>
            </a:r>
            <a:endParaRPr/>
          </a:p>
        </p:txBody>
      </p:sp>
      <p:sp>
        <p:nvSpPr>
          <p:cNvPr id="155" name="Google Shape;155;p64:notes"/>
          <p:cNvSpPr txBox="1"/>
          <p:nvPr>
            <p:ph idx="12" type="sldNum"/>
          </p:nvPr>
        </p:nvSpPr>
        <p:spPr>
          <a:xfrm>
            <a:off x="3884613" y="8685213"/>
            <a:ext cx="2971688" cy="457143"/>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5: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65:notes"/>
          <p:cNvSpPr txBox="1"/>
          <p:nvPr>
            <p:ph idx="1" type="body"/>
          </p:nvPr>
        </p:nvSpPr>
        <p:spPr>
          <a:xfrm>
            <a:off x="685800" y="4343400"/>
            <a:ext cx="5486344" cy="411485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100"/>
              <a:buNone/>
            </a:pPr>
            <a:r>
              <a:t/>
            </a:r>
            <a:endParaRPr/>
          </a:p>
        </p:txBody>
      </p:sp>
      <p:sp>
        <p:nvSpPr>
          <p:cNvPr id="163" name="Google Shape;163;p65:notes"/>
          <p:cNvSpPr txBox="1"/>
          <p:nvPr>
            <p:ph idx="12" type="sldNum"/>
          </p:nvPr>
        </p:nvSpPr>
        <p:spPr>
          <a:xfrm>
            <a:off x="3884613" y="8685213"/>
            <a:ext cx="2971688" cy="457143"/>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6: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66:notes"/>
          <p:cNvSpPr txBox="1"/>
          <p:nvPr>
            <p:ph idx="1" type="body"/>
          </p:nvPr>
        </p:nvSpPr>
        <p:spPr>
          <a:xfrm>
            <a:off x="685800" y="4343400"/>
            <a:ext cx="5486344" cy="411485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100"/>
              <a:buNone/>
            </a:pPr>
            <a:r>
              <a:t/>
            </a:r>
            <a:endParaRPr/>
          </a:p>
        </p:txBody>
      </p:sp>
      <p:sp>
        <p:nvSpPr>
          <p:cNvPr id="172" name="Google Shape;172;p66:notes"/>
          <p:cNvSpPr txBox="1"/>
          <p:nvPr>
            <p:ph idx="12" type="sldNum"/>
          </p:nvPr>
        </p:nvSpPr>
        <p:spPr>
          <a:xfrm>
            <a:off x="3884613" y="8685213"/>
            <a:ext cx="2971688" cy="457143"/>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7: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67:notes"/>
          <p:cNvSpPr txBox="1"/>
          <p:nvPr>
            <p:ph idx="1" type="body"/>
          </p:nvPr>
        </p:nvSpPr>
        <p:spPr>
          <a:xfrm>
            <a:off x="685800" y="4343400"/>
            <a:ext cx="5486344" cy="411485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100"/>
              <a:buNone/>
            </a:pPr>
            <a:r>
              <a:t/>
            </a:r>
            <a:endParaRPr/>
          </a:p>
        </p:txBody>
      </p:sp>
      <p:sp>
        <p:nvSpPr>
          <p:cNvPr id="180" name="Google Shape;180;p67:notes"/>
          <p:cNvSpPr txBox="1"/>
          <p:nvPr>
            <p:ph idx="12" type="sldNum"/>
          </p:nvPr>
        </p:nvSpPr>
        <p:spPr>
          <a:xfrm>
            <a:off x="3884613" y="8685213"/>
            <a:ext cx="2971688" cy="457143"/>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68: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68:notes"/>
          <p:cNvSpPr txBox="1"/>
          <p:nvPr>
            <p:ph idx="1" type="body"/>
          </p:nvPr>
        </p:nvSpPr>
        <p:spPr>
          <a:xfrm>
            <a:off x="685800" y="4343400"/>
            <a:ext cx="5486344" cy="411485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100"/>
              <a:buNone/>
            </a:pPr>
            <a:r>
              <a:t/>
            </a:r>
            <a:endParaRPr/>
          </a:p>
        </p:txBody>
      </p:sp>
      <p:sp>
        <p:nvSpPr>
          <p:cNvPr id="189" name="Google Shape;189;p68:notes"/>
          <p:cNvSpPr txBox="1"/>
          <p:nvPr>
            <p:ph idx="12" type="sldNum"/>
          </p:nvPr>
        </p:nvSpPr>
        <p:spPr>
          <a:xfrm>
            <a:off x="3884613" y="8685213"/>
            <a:ext cx="2971688" cy="457143"/>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69: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69:notes"/>
          <p:cNvSpPr txBox="1"/>
          <p:nvPr>
            <p:ph idx="1" type="body"/>
          </p:nvPr>
        </p:nvSpPr>
        <p:spPr>
          <a:xfrm>
            <a:off x="685800" y="4343400"/>
            <a:ext cx="5486344" cy="411485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100"/>
              <a:buNone/>
            </a:pPr>
            <a:r>
              <a:t/>
            </a:r>
            <a:endParaRPr/>
          </a:p>
        </p:txBody>
      </p:sp>
      <p:sp>
        <p:nvSpPr>
          <p:cNvPr id="198" name="Google Shape;198;p69:notes"/>
          <p:cNvSpPr txBox="1"/>
          <p:nvPr>
            <p:ph idx="12" type="sldNum"/>
          </p:nvPr>
        </p:nvSpPr>
        <p:spPr>
          <a:xfrm>
            <a:off x="3884613" y="8685213"/>
            <a:ext cx="2971688" cy="457143"/>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70: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70:notes"/>
          <p:cNvSpPr txBox="1"/>
          <p:nvPr>
            <p:ph idx="1" type="body"/>
          </p:nvPr>
        </p:nvSpPr>
        <p:spPr>
          <a:xfrm>
            <a:off x="685800" y="4343400"/>
            <a:ext cx="5486344" cy="411485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100"/>
              <a:buNone/>
            </a:pPr>
            <a:r>
              <a:t/>
            </a:r>
            <a:endParaRPr/>
          </a:p>
        </p:txBody>
      </p:sp>
      <p:sp>
        <p:nvSpPr>
          <p:cNvPr id="207" name="Google Shape;207;p70:notes"/>
          <p:cNvSpPr txBox="1"/>
          <p:nvPr>
            <p:ph idx="12" type="sldNum"/>
          </p:nvPr>
        </p:nvSpPr>
        <p:spPr>
          <a:xfrm>
            <a:off x="3884613" y="8685213"/>
            <a:ext cx="2971688" cy="457143"/>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6c1f8ce72_0_2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e6c1f8ce72_0_28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6c1f8ce72_0_29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e6c1f8ce72_0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5: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5:notes"/>
          <p:cNvSpPr txBox="1"/>
          <p:nvPr>
            <p:ph idx="1" type="body"/>
          </p:nvPr>
        </p:nvSpPr>
        <p:spPr>
          <a:xfrm>
            <a:off x="685800" y="4343400"/>
            <a:ext cx="5486344" cy="411485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100"/>
              <a:buNone/>
            </a:pPr>
            <a:r>
              <a:t/>
            </a:r>
            <a:endParaRPr/>
          </a:p>
        </p:txBody>
      </p:sp>
      <p:sp>
        <p:nvSpPr>
          <p:cNvPr id="89" name="Google Shape;89;p55:notes"/>
          <p:cNvSpPr txBox="1"/>
          <p:nvPr>
            <p:ph idx="12" type="sldNum"/>
          </p:nvPr>
        </p:nvSpPr>
        <p:spPr>
          <a:xfrm>
            <a:off x="3884613" y="8685213"/>
            <a:ext cx="2971688" cy="457143"/>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6c1f8ce72_0_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e6c1f8ce72_0_30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6c1f8ce72_0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e6c1f8ce72_0_31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6c1f8ce72_0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e6c1f8ce72_0_31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6c1f8ce72_0_3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e6c1f8ce72_0_32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6c1f8ce72_0_3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e6c1f8ce72_0_33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6c1f8ce72_0_3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ge6c1f8ce72_0_33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6c1f8ce72_0_3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e6c1f8ce72_0_33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6c1f8ce72_0_3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e6c1f8ce72_0_34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6c1f8ce72_0_3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ge6c1f8ce72_0_34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6c1f8ce72_0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ge6c1f8ce72_0_35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6: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56:notes"/>
          <p:cNvSpPr txBox="1"/>
          <p:nvPr>
            <p:ph idx="1" type="body"/>
          </p:nvPr>
        </p:nvSpPr>
        <p:spPr>
          <a:xfrm>
            <a:off x="685800" y="4343400"/>
            <a:ext cx="5486344" cy="411485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100"/>
              <a:buNone/>
            </a:pPr>
            <a:r>
              <a:t/>
            </a:r>
            <a:endParaRPr/>
          </a:p>
        </p:txBody>
      </p:sp>
      <p:sp>
        <p:nvSpPr>
          <p:cNvPr id="96" name="Google Shape;96;p56:notes"/>
          <p:cNvSpPr txBox="1"/>
          <p:nvPr>
            <p:ph idx="12" type="sldNum"/>
          </p:nvPr>
        </p:nvSpPr>
        <p:spPr>
          <a:xfrm>
            <a:off x="3884613" y="8685213"/>
            <a:ext cx="2971688" cy="457143"/>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6c1f8ce72_0_3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ge6c1f8ce72_0_35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6c1f8ce72_0_3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ge6c1f8ce72_0_36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6c1f8ce72_0_3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e6c1f8ce72_0_36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6c1f8ce72_0_8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ge6c1f8ce72_0_85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6c1f8ce72_0_8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ge6c1f8ce72_0_86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6c1f8ce72_0_8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ge6c1f8ce72_0_86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6c1f8ce72_0_8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ge6c1f8ce72_0_87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6c1f8ce72_0_8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ge6c1f8ce72_0_87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6c1f8ce72_0_8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ge6c1f8ce72_0_88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6c1f8ce72_0_8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ge6c1f8ce72_0_88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7: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57:notes"/>
          <p:cNvSpPr txBox="1"/>
          <p:nvPr>
            <p:ph idx="1" type="body"/>
          </p:nvPr>
        </p:nvSpPr>
        <p:spPr>
          <a:xfrm>
            <a:off x="685800" y="4343400"/>
            <a:ext cx="5486344" cy="411485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100"/>
              <a:buNone/>
            </a:pPr>
            <a:r>
              <a:t/>
            </a:r>
            <a:endParaRPr/>
          </a:p>
        </p:txBody>
      </p:sp>
      <p:sp>
        <p:nvSpPr>
          <p:cNvPr id="103" name="Google Shape;103;p57:notes"/>
          <p:cNvSpPr txBox="1"/>
          <p:nvPr>
            <p:ph idx="12" type="sldNum"/>
          </p:nvPr>
        </p:nvSpPr>
        <p:spPr>
          <a:xfrm>
            <a:off x="3884613" y="8685213"/>
            <a:ext cx="2971688" cy="457143"/>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6c1f8ce72_0_8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ge6c1f8ce72_0_88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6c1f8ce72_0_3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ge6c1f8ce72_0_37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6c1f8ce72_0_3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2" name="Google Shape;352;ge6c1f8ce72_0_38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6c1f8ce72_0_3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8" name="Google Shape;358;ge6c1f8ce72_0_38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6c1f8ce72_0_3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4" name="Google Shape;364;ge6c1f8ce72_0_39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e6c1f8ce72_0_3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ge6c1f8ce72_0_39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6c1f8ce72_0_4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6" name="Google Shape;376;ge6c1f8ce72_0_40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6c1f8ce72_0_4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1" name="Google Shape;381;ge6c1f8ce72_0_40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e6c1f8ce72_0_4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8" name="Google Shape;388;ge6c1f8ce72_0_41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6c1f8ce72_0_4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5" name="Google Shape;395;ge6c1f8ce72_0_41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8: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8:notes"/>
          <p:cNvSpPr txBox="1"/>
          <p:nvPr>
            <p:ph idx="1" type="body"/>
          </p:nvPr>
        </p:nvSpPr>
        <p:spPr>
          <a:xfrm>
            <a:off x="685800" y="4343400"/>
            <a:ext cx="5486344" cy="411485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100"/>
              <a:buNone/>
            </a:pPr>
            <a:r>
              <a:t/>
            </a:r>
            <a:endParaRPr/>
          </a:p>
        </p:txBody>
      </p:sp>
      <p:sp>
        <p:nvSpPr>
          <p:cNvPr id="110" name="Google Shape;110;p58:notes"/>
          <p:cNvSpPr txBox="1"/>
          <p:nvPr>
            <p:ph idx="12" type="sldNum"/>
          </p:nvPr>
        </p:nvSpPr>
        <p:spPr>
          <a:xfrm>
            <a:off x="3884613" y="8685213"/>
            <a:ext cx="2971688" cy="457143"/>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e6c1f8ce72_0_4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3" name="Google Shape;403;ge6c1f8ce72_0_42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e6c1f8ce72_0_4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8" name="Google Shape;408;ge6c1f8ce72_0_42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6c1f8ce72_0_4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4" name="Google Shape;414;ge6c1f8ce72_0_43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80d595f1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e80d595f1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9: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59:notes"/>
          <p:cNvSpPr txBox="1"/>
          <p:nvPr>
            <p:ph idx="1" type="body"/>
          </p:nvPr>
        </p:nvSpPr>
        <p:spPr>
          <a:xfrm>
            <a:off x="685800" y="4343400"/>
            <a:ext cx="5486344" cy="411485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100"/>
              <a:buNone/>
            </a:pPr>
            <a:r>
              <a:t/>
            </a:r>
            <a:endParaRPr/>
          </a:p>
        </p:txBody>
      </p:sp>
      <p:sp>
        <p:nvSpPr>
          <p:cNvPr id="118" name="Google Shape;118;p59:notes"/>
          <p:cNvSpPr txBox="1"/>
          <p:nvPr>
            <p:ph idx="12" type="sldNum"/>
          </p:nvPr>
        </p:nvSpPr>
        <p:spPr>
          <a:xfrm>
            <a:off x="3884613" y="8685213"/>
            <a:ext cx="2971688" cy="457143"/>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0: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60:notes"/>
          <p:cNvSpPr txBox="1"/>
          <p:nvPr>
            <p:ph idx="1" type="body"/>
          </p:nvPr>
        </p:nvSpPr>
        <p:spPr>
          <a:xfrm>
            <a:off x="685800" y="4343400"/>
            <a:ext cx="5486344" cy="411485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100"/>
              <a:buNone/>
            </a:pPr>
            <a:r>
              <a:t/>
            </a:r>
            <a:endParaRPr/>
          </a:p>
        </p:txBody>
      </p:sp>
      <p:sp>
        <p:nvSpPr>
          <p:cNvPr id="126" name="Google Shape;126;p60:notes"/>
          <p:cNvSpPr txBox="1"/>
          <p:nvPr>
            <p:ph idx="12" type="sldNum"/>
          </p:nvPr>
        </p:nvSpPr>
        <p:spPr>
          <a:xfrm>
            <a:off x="3884613" y="8685213"/>
            <a:ext cx="2971688" cy="457143"/>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1: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61:notes"/>
          <p:cNvSpPr txBox="1"/>
          <p:nvPr>
            <p:ph idx="1" type="body"/>
          </p:nvPr>
        </p:nvSpPr>
        <p:spPr>
          <a:xfrm>
            <a:off x="685800" y="4343400"/>
            <a:ext cx="5486344" cy="411485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100"/>
              <a:buNone/>
            </a:pPr>
            <a:r>
              <a:t/>
            </a:r>
            <a:endParaRPr/>
          </a:p>
        </p:txBody>
      </p:sp>
      <p:sp>
        <p:nvSpPr>
          <p:cNvPr id="134" name="Google Shape;134;p61:notes"/>
          <p:cNvSpPr txBox="1"/>
          <p:nvPr>
            <p:ph idx="12" type="sldNum"/>
          </p:nvPr>
        </p:nvSpPr>
        <p:spPr>
          <a:xfrm>
            <a:off x="3884613" y="8685213"/>
            <a:ext cx="2971688" cy="457143"/>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2: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62:notes"/>
          <p:cNvSpPr txBox="1"/>
          <p:nvPr>
            <p:ph idx="1" type="body"/>
          </p:nvPr>
        </p:nvSpPr>
        <p:spPr>
          <a:xfrm>
            <a:off x="685800" y="4343400"/>
            <a:ext cx="5486344" cy="411485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100"/>
              <a:buNone/>
            </a:pPr>
            <a:r>
              <a:t/>
            </a:r>
            <a:endParaRPr/>
          </a:p>
        </p:txBody>
      </p:sp>
      <p:sp>
        <p:nvSpPr>
          <p:cNvPr id="141" name="Google Shape;141;p62:notes"/>
          <p:cNvSpPr txBox="1"/>
          <p:nvPr>
            <p:ph idx="12" type="sldNum"/>
          </p:nvPr>
        </p:nvSpPr>
        <p:spPr>
          <a:xfrm>
            <a:off x="3884613" y="8685213"/>
            <a:ext cx="2971688" cy="457143"/>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gcf783d744d_0_81"/>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gcf783d744d_0_8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gcf783d744d_0_8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 name="Google Shape;15;gcf783d744d_0_8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 name="Google Shape;16;gcf783d744d_0_8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gcf783d744d_0_1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gcf783d744d_0_138"/>
          <p:cNvSpPr txBox="1"/>
          <p:nvPr>
            <p:ph idx="1" type="body"/>
          </p:nvPr>
        </p:nvSpPr>
        <p:spPr>
          <a:xfrm rot="5400000">
            <a:off x="2308949" y="-251550"/>
            <a:ext cx="4526100" cy="82296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1" name="Google Shape;71;gcf783d744d_0_13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gcf783d744d_0_13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gcf783d744d_0_13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gcf783d744d_0_144"/>
          <p:cNvSpPr txBox="1"/>
          <p:nvPr>
            <p:ph type="title"/>
          </p:nvPr>
        </p:nvSpPr>
        <p:spPr>
          <a:xfrm rot="5400000">
            <a:off x="4732349" y="2171688"/>
            <a:ext cx="5851500" cy="20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gcf783d744d_0_144"/>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7" name="Google Shape;77;gcf783d744d_0_14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gcf783d744d_0_14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gcf783d744d_0_14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l" type="obj">
  <p:cSld name="OBJECT">
    <p:spTree>
      <p:nvGrpSpPr>
        <p:cNvPr id="17" name="Shape 17"/>
        <p:cNvGrpSpPr/>
        <p:nvPr/>
      </p:nvGrpSpPr>
      <p:grpSpPr>
        <a:xfrm>
          <a:off x="0" y="0"/>
          <a:ext cx="0" cy="0"/>
          <a:chOff x="0" y="0"/>
          <a:chExt cx="0" cy="0"/>
        </a:xfrm>
      </p:grpSpPr>
      <p:sp>
        <p:nvSpPr>
          <p:cNvPr id="18" name="Google Shape;18;gcf783d744d_0_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 name="Google Shape;19;gcf783d744d_0_8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0" name="Google Shape;20;gcf783d744d_0_8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gcf783d744d_0_8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 name="Google Shape;22;gcf783d744d_0_8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gcf783d744d_0_93"/>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gcf783d744d_0_93"/>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gcf783d744d_0_9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gcf783d744d_0_9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gcf783d744d_0_9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gcf783d744d_0_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gcf783d744d_0_99"/>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32" name="Google Shape;32;gcf783d744d_0_99"/>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33" name="Google Shape;33;gcf783d744d_0_9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gcf783d744d_0_9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gcf783d744d_0_9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gcf783d744d_0_106"/>
          <p:cNvSpPr txBox="1"/>
          <p:nvPr>
            <p:ph type="title"/>
          </p:nvPr>
        </p:nvSpPr>
        <p:spPr>
          <a:xfrm>
            <a:off x="914400" y="392113"/>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gcf783d744d_0_106"/>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39" name="Google Shape;39;gcf783d744d_0_106"/>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40" name="Google Shape;40;gcf783d744d_0_106"/>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41" name="Google Shape;41;gcf783d744d_0_106"/>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42" name="Google Shape;42;gcf783d744d_0_10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gcf783d744d_0_10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gcf783d744d_0_10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45" name="Shape 45"/>
        <p:cNvGrpSpPr/>
        <p:nvPr/>
      </p:nvGrpSpPr>
      <p:grpSpPr>
        <a:xfrm>
          <a:off x="0" y="0"/>
          <a:ext cx="0" cy="0"/>
          <a:chOff x="0" y="0"/>
          <a:chExt cx="0" cy="0"/>
        </a:xfrm>
      </p:grpSpPr>
      <p:sp>
        <p:nvSpPr>
          <p:cNvPr id="46" name="Google Shape;46;gcf783d744d_0_1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gcf783d744d_0_1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gcf783d744d_0_1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gcf783d744d_0_1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gcf783d744d_0_1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gcf783d744d_0_1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gcf783d744d_0_1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gcf783d744d_0_124"/>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gcf783d744d_0_124"/>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57" name="Google Shape;57;gcf783d744d_0_124"/>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58" name="Google Shape;58;gcf783d744d_0_1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gcf783d744d_0_1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cf783d744d_0_1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gcf783d744d_0_131"/>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gcf783d744d_0_13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gcf783d744d_0_131"/>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5" name="Google Shape;65;gcf783d744d_0_13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gcf783d744d_0_1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gcf783d744d_0_1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gcf783d744d_0_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cf783d744d_0_7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gcf783d744d_0_7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gcf783d744d_0_7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gcf783d744d_0_7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28.pn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30.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E:\Documentos\Joel\Joel 2020\Educacion y Tecnica\Membrete Politecnico\Power horizontal-04.png" id="84" name="Google Shape;84;p1"/>
          <p:cNvPicPr preferRelativeResize="0"/>
          <p:nvPr/>
        </p:nvPicPr>
        <p:blipFill rotWithShape="1">
          <a:blip r:embed="rId3">
            <a:alphaModFix/>
          </a:blip>
          <a:srcRect b="0" l="0" r="0" t="0"/>
          <a:stretch/>
        </p:blipFill>
        <p:spPr>
          <a:xfrm>
            <a:off x="-180528" y="-74324"/>
            <a:ext cx="9363797" cy="7031715"/>
          </a:xfrm>
          <a:prstGeom prst="rect">
            <a:avLst/>
          </a:prstGeom>
          <a:noFill/>
          <a:ln>
            <a:noFill/>
          </a:ln>
        </p:spPr>
      </p:pic>
      <p:sp>
        <p:nvSpPr>
          <p:cNvPr id="85" name="Google Shape;85;p1"/>
          <p:cNvSpPr/>
          <p:nvPr/>
        </p:nvSpPr>
        <p:spPr>
          <a:xfrm>
            <a:off x="3309704" y="4204898"/>
            <a:ext cx="56586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s-AR" sz="5400" u="none" cap="none" strike="noStrike">
                <a:solidFill>
                  <a:schemeClr val="lt1"/>
                </a:solidFill>
                <a:latin typeface="Calibri"/>
                <a:ea typeface="Calibri"/>
                <a:cs typeface="Calibri"/>
                <a:sym typeface="Calibri"/>
              </a:rPr>
              <a:t>Bases de datos</a:t>
            </a:r>
            <a:endParaRPr b="1" i="0" sz="5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5400"/>
              <a:buFont typeface="Arial"/>
              <a:buNone/>
            </a:pPr>
            <a:r>
              <a:rPr lang="es-AR" sz="3300">
                <a:solidFill>
                  <a:schemeClr val="lt1"/>
                </a:solidFill>
                <a:latin typeface="Calibri"/>
                <a:ea typeface="Calibri"/>
                <a:cs typeface="Calibri"/>
                <a:sym typeface="Calibri"/>
              </a:rPr>
              <a:t>Consultas Simples y Múltiples</a:t>
            </a:r>
            <a:endParaRPr sz="33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3"/>
          <p:cNvSpPr txBox="1"/>
          <p:nvPr>
            <p:ph type="title"/>
          </p:nvPr>
        </p:nvSpPr>
        <p:spPr>
          <a:xfrm>
            <a:off x="1489835" y="413605"/>
            <a:ext cx="6858000" cy="1115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s-AR"/>
              <a:t>Cláusula WHERE</a:t>
            </a:r>
            <a:endParaRPr/>
          </a:p>
        </p:txBody>
      </p:sp>
      <p:sp>
        <p:nvSpPr>
          <p:cNvPr id="151" name="Google Shape;151;p63"/>
          <p:cNvSpPr txBox="1"/>
          <p:nvPr>
            <p:ph idx="1" type="body"/>
          </p:nvPr>
        </p:nvSpPr>
        <p:spPr>
          <a:xfrm>
            <a:off x="715200" y="1455251"/>
            <a:ext cx="7934100" cy="4365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1800"/>
              <a:buNone/>
            </a:pPr>
            <a:r>
              <a:rPr lang="es-AR" sz="2400">
                <a:latin typeface="Caveat"/>
                <a:ea typeface="Caveat"/>
                <a:cs typeface="Caveat"/>
                <a:sym typeface="Caveat"/>
              </a:rPr>
              <a:t>Condiciones de Búsqueda</a:t>
            </a:r>
            <a:endParaRPr sz="2400">
              <a:latin typeface="Caveat"/>
              <a:ea typeface="Caveat"/>
              <a:cs typeface="Caveat"/>
              <a:sym typeface="Caveat"/>
            </a:endParaRPr>
          </a:p>
          <a:p>
            <a:pPr indent="-406400" lvl="0" marL="457200" rtl="0" algn="l">
              <a:lnSpc>
                <a:spcPct val="100000"/>
              </a:lnSpc>
              <a:spcBef>
                <a:spcPts val="640"/>
              </a:spcBef>
              <a:spcAft>
                <a:spcPts val="0"/>
              </a:spcAft>
              <a:buSzPts val="2800"/>
              <a:buChar char="•"/>
            </a:pPr>
            <a:r>
              <a:rPr b="1" lang="es-AR" sz="2000"/>
              <a:t>Test de comparación.</a:t>
            </a:r>
            <a:r>
              <a:rPr lang="es-AR" sz="2000"/>
              <a:t> Compara el valor de una expresión con el valor de otra. </a:t>
            </a:r>
            <a:endParaRPr sz="2000"/>
          </a:p>
          <a:p>
            <a:pPr indent="-406400" lvl="0" marL="457200" rtl="0" algn="l">
              <a:lnSpc>
                <a:spcPct val="100000"/>
              </a:lnSpc>
              <a:spcBef>
                <a:spcPts val="0"/>
              </a:spcBef>
              <a:spcAft>
                <a:spcPts val="0"/>
              </a:spcAft>
              <a:buSzPts val="2800"/>
              <a:buChar char="•"/>
            </a:pPr>
            <a:r>
              <a:rPr b="1" lang="es-AR" sz="2000"/>
              <a:t>Test de rango.</a:t>
            </a:r>
            <a:r>
              <a:rPr lang="es-AR" sz="2000"/>
              <a:t> Examina si el valor de una expresión cae dentro de un rango especificado.</a:t>
            </a:r>
            <a:endParaRPr sz="2000"/>
          </a:p>
          <a:p>
            <a:pPr indent="-406400" lvl="0" marL="457200" rtl="0" algn="l">
              <a:lnSpc>
                <a:spcPct val="100000"/>
              </a:lnSpc>
              <a:spcBef>
                <a:spcPts val="0"/>
              </a:spcBef>
              <a:spcAft>
                <a:spcPts val="0"/>
              </a:spcAft>
              <a:buSzPts val="2800"/>
              <a:buChar char="•"/>
            </a:pPr>
            <a:r>
              <a:rPr b="1" lang="es-AR" sz="2000"/>
              <a:t>Test de pertenencia.</a:t>
            </a:r>
            <a:r>
              <a:rPr lang="es-AR" sz="2000"/>
              <a:t> Comprueba si el valor de una expresión se corresponde con uno de un conjunto de valores.</a:t>
            </a:r>
            <a:endParaRPr sz="2000"/>
          </a:p>
          <a:p>
            <a:pPr indent="-406400" lvl="0" marL="457200" rtl="0" algn="l">
              <a:lnSpc>
                <a:spcPct val="100000"/>
              </a:lnSpc>
              <a:spcBef>
                <a:spcPts val="0"/>
              </a:spcBef>
              <a:spcAft>
                <a:spcPts val="0"/>
              </a:spcAft>
              <a:buSzPts val="2800"/>
              <a:buChar char="•"/>
            </a:pPr>
            <a:r>
              <a:rPr b="1" lang="es-AR" sz="2000"/>
              <a:t>Test de correspondencia de patrón. </a:t>
            </a:r>
            <a:r>
              <a:rPr lang="es-AR" sz="2000"/>
              <a:t>Comprueba si el valor de una columna que contiene datos de cadenas de caracteres se corresponde a un patrón especificado.</a:t>
            </a:r>
            <a:endParaRPr sz="2000"/>
          </a:p>
          <a:p>
            <a:pPr indent="-406400" lvl="0" marL="457200" rtl="0" algn="l">
              <a:lnSpc>
                <a:spcPct val="100000"/>
              </a:lnSpc>
              <a:spcBef>
                <a:spcPts val="0"/>
              </a:spcBef>
              <a:spcAft>
                <a:spcPts val="0"/>
              </a:spcAft>
              <a:buSzPts val="2800"/>
              <a:buChar char="•"/>
            </a:pPr>
            <a:r>
              <a:rPr b="1" lang="es-AR" sz="2000"/>
              <a:t>Test de valor nulo. </a:t>
            </a:r>
            <a:r>
              <a:rPr lang="es-AR" sz="2000"/>
              <a:t>Comprueba si una columna tiene un valor NULL.</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s-AR" sz="3600"/>
              <a:t>Test de comparación</a:t>
            </a:r>
            <a:endParaRPr sz="3600"/>
          </a:p>
        </p:txBody>
      </p:sp>
      <p:sp>
        <p:nvSpPr>
          <p:cNvPr id="158" name="Google Shape;158;p6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s-AR" sz="1800">
                <a:solidFill>
                  <a:srgbClr val="000000"/>
                </a:solidFill>
              </a:rPr>
              <a:t>Es la condición de búsqueda más utilizada. Ofrece 6 modos diferentes de comparar (utilizando los operadores de comparación:</a:t>
            </a:r>
            <a:r>
              <a:rPr b="1" lang="es-AR" sz="1800">
                <a:solidFill>
                  <a:srgbClr val="000000"/>
                </a:solidFill>
              </a:rPr>
              <a:t> =, &lt;&gt;,&gt;,&gt;=,&lt; y &lt;=.</a:t>
            </a:r>
            <a:endParaRPr b="1" sz="1800">
              <a:solidFill>
                <a:srgbClr val="000000"/>
              </a:solidFill>
            </a:endParaRPr>
          </a:p>
          <a:p>
            <a:pPr indent="0" lvl="0" marL="0" rtl="0" algn="l">
              <a:lnSpc>
                <a:spcPct val="100000"/>
              </a:lnSpc>
              <a:spcBef>
                <a:spcPts val="0"/>
              </a:spcBef>
              <a:spcAft>
                <a:spcPts val="0"/>
              </a:spcAft>
              <a:buSzPts val="1800"/>
              <a:buNone/>
            </a:pPr>
            <a:r>
              <a:t/>
            </a:r>
            <a:endParaRPr sz="1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b="1" lang="es-AR" sz="1800">
                <a:solidFill>
                  <a:srgbClr val="000000"/>
                </a:solidFill>
              </a:rPr>
              <a:t>Ej. Hallar los nombres, apellidos y fecha de nacimiento de todas las mujeres registradas en la base de datos.</a:t>
            </a:r>
            <a:endParaRPr b="1" sz="1800">
              <a:solidFill>
                <a:srgbClr val="000000"/>
              </a:solidFill>
            </a:endParaRPr>
          </a:p>
        </p:txBody>
      </p:sp>
      <p:pic>
        <p:nvPicPr>
          <p:cNvPr id="159" name="Google Shape;159;p64"/>
          <p:cNvPicPr preferRelativeResize="0"/>
          <p:nvPr/>
        </p:nvPicPr>
        <p:blipFill rotWithShape="1">
          <a:blip r:embed="rId3">
            <a:alphaModFix/>
          </a:blip>
          <a:srcRect b="49336" l="22359" r="48671" t="20992"/>
          <a:stretch/>
        </p:blipFill>
        <p:spPr>
          <a:xfrm>
            <a:off x="1354875" y="3256341"/>
            <a:ext cx="6002501" cy="29666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5"/>
          <p:cNvSpPr txBox="1"/>
          <p:nvPr>
            <p:ph type="title"/>
          </p:nvPr>
        </p:nvSpPr>
        <p:spPr>
          <a:xfrm>
            <a:off x="1143007" y="366933"/>
            <a:ext cx="6858000" cy="1115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s-AR"/>
              <a:t>Test de rango</a:t>
            </a:r>
            <a:endParaRPr/>
          </a:p>
        </p:txBody>
      </p:sp>
      <p:sp>
        <p:nvSpPr>
          <p:cNvPr id="166" name="Google Shape;166;p65"/>
          <p:cNvSpPr txBox="1"/>
          <p:nvPr>
            <p:ph idx="1" type="body"/>
          </p:nvPr>
        </p:nvSpPr>
        <p:spPr>
          <a:xfrm>
            <a:off x="622200" y="1615000"/>
            <a:ext cx="8445600" cy="619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1800"/>
              <a:buNone/>
            </a:pPr>
            <a:r>
              <a:rPr lang="es-AR" sz="1800"/>
              <a:t>Comprueba si un valor se encuentra entre dos valores especificados. Para ello, deberemos utilizar la palabra clave </a:t>
            </a:r>
            <a:r>
              <a:rPr b="1" lang="es-AR" sz="1800"/>
              <a:t>BETWEEN.</a:t>
            </a:r>
            <a:endParaRPr b="1" sz="1800"/>
          </a:p>
          <a:p>
            <a:pPr indent="0" lvl="0" marL="0" rtl="0" algn="l">
              <a:lnSpc>
                <a:spcPct val="100000"/>
              </a:lnSpc>
              <a:spcBef>
                <a:spcPts val="640"/>
              </a:spcBef>
              <a:spcAft>
                <a:spcPts val="0"/>
              </a:spcAft>
              <a:buSzPts val="1800"/>
              <a:buNone/>
            </a:pPr>
            <a:r>
              <a:t/>
            </a:r>
            <a:endParaRPr b="1" sz="1800"/>
          </a:p>
          <a:p>
            <a:pPr indent="0" lvl="0" marL="0" rtl="0" algn="l">
              <a:lnSpc>
                <a:spcPct val="100000"/>
              </a:lnSpc>
              <a:spcBef>
                <a:spcPts val="640"/>
              </a:spcBef>
              <a:spcAft>
                <a:spcPts val="0"/>
              </a:spcAft>
              <a:buSzPts val="1800"/>
              <a:buNone/>
            </a:pPr>
            <a:r>
              <a:t/>
            </a:r>
            <a:endParaRPr b="1" sz="1800"/>
          </a:p>
          <a:p>
            <a:pPr indent="0" lvl="0" marL="0" rtl="0" algn="l">
              <a:lnSpc>
                <a:spcPct val="100000"/>
              </a:lnSpc>
              <a:spcBef>
                <a:spcPts val="640"/>
              </a:spcBef>
              <a:spcAft>
                <a:spcPts val="0"/>
              </a:spcAft>
              <a:buSzPts val="1800"/>
              <a:buNone/>
            </a:pPr>
            <a:r>
              <a:t/>
            </a:r>
            <a:endParaRPr b="1" sz="1800"/>
          </a:p>
          <a:p>
            <a:pPr indent="0" lvl="0" marL="0" rtl="0" algn="l">
              <a:lnSpc>
                <a:spcPct val="100000"/>
              </a:lnSpc>
              <a:spcBef>
                <a:spcPts val="640"/>
              </a:spcBef>
              <a:spcAft>
                <a:spcPts val="0"/>
              </a:spcAft>
              <a:buSzPts val="1800"/>
              <a:buNone/>
            </a:pPr>
            <a:r>
              <a:t/>
            </a:r>
            <a:endParaRPr b="1" sz="1800"/>
          </a:p>
          <a:p>
            <a:pPr indent="0" lvl="0" marL="0" rtl="0" algn="l">
              <a:lnSpc>
                <a:spcPct val="100000"/>
              </a:lnSpc>
              <a:spcBef>
                <a:spcPts val="640"/>
              </a:spcBef>
              <a:spcAft>
                <a:spcPts val="0"/>
              </a:spcAft>
              <a:buSzPts val="1800"/>
              <a:buNone/>
            </a:pPr>
            <a:r>
              <a:rPr b="1" lang="es-AR" sz="1800"/>
              <a:t>Ej. Hallar las personas que nacieron entre 10/12/2000 y el 10/12/2009</a:t>
            </a:r>
            <a:endParaRPr b="1" sz="1800"/>
          </a:p>
          <a:p>
            <a:pPr indent="0" lvl="0" marL="0" rtl="0" algn="l">
              <a:lnSpc>
                <a:spcPct val="100000"/>
              </a:lnSpc>
              <a:spcBef>
                <a:spcPts val="640"/>
              </a:spcBef>
              <a:spcAft>
                <a:spcPts val="0"/>
              </a:spcAft>
              <a:buSzPts val="1800"/>
              <a:buNone/>
            </a:pPr>
            <a:r>
              <a:t/>
            </a:r>
            <a:endParaRPr b="1" sz="1800"/>
          </a:p>
        </p:txBody>
      </p:sp>
      <p:pic>
        <p:nvPicPr>
          <p:cNvPr id="167" name="Google Shape;167;p65"/>
          <p:cNvPicPr preferRelativeResize="0"/>
          <p:nvPr/>
        </p:nvPicPr>
        <p:blipFill rotWithShape="1">
          <a:blip r:embed="rId3">
            <a:alphaModFix/>
          </a:blip>
          <a:srcRect b="0" l="0" r="0" t="0"/>
          <a:stretch/>
        </p:blipFill>
        <p:spPr>
          <a:xfrm>
            <a:off x="820688" y="2445905"/>
            <a:ext cx="7831150" cy="1206825"/>
          </a:xfrm>
          <a:prstGeom prst="rect">
            <a:avLst/>
          </a:prstGeom>
          <a:noFill/>
          <a:ln>
            <a:noFill/>
          </a:ln>
        </p:spPr>
      </p:pic>
      <p:pic>
        <p:nvPicPr>
          <p:cNvPr id="168" name="Google Shape;168;p65"/>
          <p:cNvPicPr preferRelativeResize="0"/>
          <p:nvPr/>
        </p:nvPicPr>
        <p:blipFill rotWithShape="1">
          <a:blip r:embed="rId4">
            <a:alphaModFix/>
          </a:blip>
          <a:srcRect b="50000" l="21135" r="38250" t="20860"/>
          <a:stretch/>
        </p:blipFill>
        <p:spPr>
          <a:xfrm>
            <a:off x="1139482" y="4304714"/>
            <a:ext cx="6766561" cy="23940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6"/>
          <p:cNvSpPr txBox="1"/>
          <p:nvPr>
            <p:ph type="title"/>
          </p:nvPr>
        </p:nvSpPr>
        <p:spPr>
          <a:xfrm>
            <a:off x="1532139" y="1590990"/>
            <a:ext cx="6858000" cy="1115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s-AR"/>
              <a:t>Test de rango</a:t>
            </a:r>
            <a:endParaRPr/>
          </a:p>
        </p:txBody>
      </p:sp>
      <p:sp>
        <p:nvSpPr>
          <p:cNvPr id="175" name="Google Shape;175;p66"/>
          <p:cNvSpPr txBox="1"/>
          <p:nvPr>
            <p:ph idx="1" type="body"/>
          </p:nvPr>
        </p:nvSpPr>
        <p:spPr>
          <a:xfrm>
            <a:off x="1355589" y="1556545"/>
            <a:ext cx="7211100" cy="619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1800"/>
              <a:buNone/>
            </a:pPr>
            <a:r>
              <a:t/>
            </a:r>
            <a:endParaRPr/>
          </a:p>
          <a:p>
            <a:pPr indent="0" lvl="0" marL="0" rtl="0" algn="l">
              <a:lnSpc>
                <a:spcPct val="100000"/>
              </a:lnSpc>
              <a:spcBef>
                <a:spcPts val="640"/>
              </a:spcBef>
              <a:spcAft>
                <a:spcPts val="0"/>
              </a:spcAft>
              <a:buSzPts val="1800"/>
              <a:buNone/>
            </a:pPr>
            <a:r>
              <a:t/>
            </a:r>
            <a:endParaRPr/>
          </a:p>
          <a:p>
            <a:pPr indent="0" lvl="0" marL="0" rtl="0" algn="l">
              <a:lnSpc>
                <a:spcPct val="100000"/>
              </a:lnSpc>
              <a:spcBef>
                <a:spcPts val="640"/>
              </a:spcBef>
              <a:spcAft>
                <a:spcPts val="0"/>
              </a:spcAft>
              <a:buSzPts val="1800"/>
              <a:buNone/>
            </a:pPr>
            <a:r>
              <a:rPr lang="es-AR"/>
              <a:t>¿Incluye los puntos </a:t>
            </a:r>
            <a:r>
              <a:rPr b="1" lang="es-AR" sz="4000">
                <a:latin typeface="Caveat"/>
                <a:ea typeface="Caveat"/>
                <a:cs typeface="Caveat"/>
                <a:sym typeface="Caveat"/>
              </a:rPr>
              <a:t>extremos </a:t>
            </a:r>
            <a:r>
              <a:rPr lang="es-AR"/>
              <a:t>del rango?</a:t>
            </a:r>
            <a:endParaRPr/>
          </a:p>
          <a:p>
            <a:pPr indent="0" lvl="0" marL="0" rtl="0" algn="l">
              <a:lnSpc>
                <a:spcPct val="100000"/>
              </a:lnSpc>
              <a:spcBef>
                <a:spcPts val="640"/>
              </a:spcBef>
              <a:spcAft>
                <a:spcPts val="0"/>
              </a:spcAft>
              <a:buSzPts val="1800"/>
              <a:buNone/>
            </a:pPr>
            <a:r>
              <a:rPr lang="es-AR"/>
              <a:t>¿Qué sucede si hay valores </a:t>
            </a:r>
            <a:r>
              <a:rPr b="1" lang="es-AR" sz="4000">
                <a:latin typeface="Caveat"/>
                <a:ea typeface="Caveat"/>
                <a:cs typeface="Caveat"/>
                <a:sym typeface="Caveat"/>
              </a:rPr>
              <a:t>NULL</a:t>
            </a:r>
            <a:r>
              <a:rPr lang="es-AR"/>
              <a:t>?</a:t>
            </a:r>
            <a:endParaRPr/>
          </a:p>
        </p:txBody>
      </p:sp>
      <p:pic>
        <p:nvPicPr>
          <p:cNvPr id="176" name="Google Shape;176;p66"/>
          <p:cNvPicPr preferRelativeResize="0"/>
          <p:nvPr/>
        </p:nvPicPr>
        <p:blipFill rotWithShape="1">
          <a:blip r:embed="rId3">
            <a:alphaModFix/>
          </a:blip>
          <a:srcRect b="0" l="0" r="0" t="0"/>
          <a:stretch/>
        </p:blipFill>
        <p:spPr>
          <a:xfrm>
            <a:off x="884414" y="4646679"/>
            <a:ext cx="7831150" cy="1206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s-AR" sz="3200"/>
              <a:t>Test de pertenencia a conjunto</a:t>
            </a:r>
            <a:endParaRPr sz="3200"/>
          </a:p>
        </p:txBody>
      </p:sp>
      <p:sp>
        <p:nvSpPr>
          <p:cNvPr id="183" name="Google Shape;183;p6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1800"/>
              <a:buNone/>
            </a:pPr>
            <a:r>
              <a:rPr lang="es-AR" sz="1800"/>
              <a:t>Examina si un valor de dato coincide con uno de la lista de valores objetivos. Para ello, debemos utilizar la palabra clave </a:t>
            </a:r>
            <a:r>
              <a:rPr b="1" lang="es-AR" sz="1800"/>
              <a:t>IN</a:t>
            </a:r>
            <a:r>
              <a:rPr lang="es-AR" sz="1800"/>
              <a:t>. </a:t>
            </a:r>
            <a:endParaRPr sz="1800"/>
          </a:p>
          <a:p>
            <a:pPr indent="0" lvl="0" marL="0" rtl="0" algn="l">
              <a:lnSpc>
                <a:spcPct val="100000"/>
              </a:lnSpc>
              <a:spcBef>
                <a:spcPts val="640"/>
              </a:spcBef>
              <a:spcAft>
                <a:spcPts val="0"/>
              </a:spcAft>
              <a:buSzPts val="1800"/>
              <a:buNone/>
            </a:pPr>
            <a:r>
              <a:t/>
            </a:r>
            <a:endParaRPr sz="1800"/>
          </a:p>
          <a:p>
            <a:pPr indent="0" lvl="0" marL="0" rtl="0" algn="l">
              <a:lnSpc>
                <a:spcPct val="100000"/>
              </a:lnSpc>
              <a:spcBef>
                <a:spcPts val="640"/>
              </a:spcBef>
              <a:spcAft>
                <a:spcPts val="0"/>
              </a:spcAft>
              <a:buSzPts val="1800"/>
              <a:buNone/>
            </a:pPr>
            <a:r>
              <a:t/>
            </a:r>
            <a:endParaRPr sz="1800"/>
          </a:p>
          <a:p>
            <a:pPr indent="0" lvl="0" marL="0" rtl="0" algn="l">
              <a:lnSpc>
                <a:spcPct val="100000"/>
              </a:lnSpc>
              <a:spcBef>
                <a:spcPts val="640"/>
              </a:spcBef>
              <a:spcAft>
                <a:spcPts val="0"/>
              </a:spcAft>
              <a:buSzPts val="1800"/>
              <a:buNone/>
            </a:pPr>
            <a:r>
              <a:t/>
            </a:r>
            <a:endParaRPr b="1" sz="1800"/>
          </a:p>
          <a:p>
            <a:pPr indent="0" lvl="0" marL="0" rtl="0" algn="l">
              <a:lnSpc>
                <a:spcPct val="100000"/>
              </a:lnSpc>
              <a:spcBef>
                <a:spcPts val="640"/>
              </a:spcBef>
              <a:spcAft>
                <a:spcPts val="0"/>
              </a:spcAft>
              <a:buSzPts val="1800"/>
              <a:buNone/>
            </a:pPr>
            <a:r>
              <a:t/>
            </a:r>
            <a:endParaRPr b="1" sz="1800"/>
          </a:p>
          <a:p>
            <a:pPr indent="0" lvl="0" marL="0" rtl="0" algn="l">
              <a:lnSpc>
                <a:spcPct val="100000"/>
              </a:lnSpc>
              <a:spcBef>
                <a:spcPts val="640"/>
              </a:spcBef>
              <a:spcAft>
                <a:spcPts val="0"/>
              </a:spcAft>
              <a:buSzPts val="1800"/>
              <a:buNone/>
            </a:pPr>
            <a:r>
              <a:rPr b="1" lang="es-AR" sz="1800"/>
              <a:t>Ej. Hallar los cursos correspondientes al ciclo básico.</a:t>
            </a:r>
            <a:endParaRPr b="1" sz="1800"/>
          </a:p>
        </p:txBody>
      </p:sp>
      <p:pic>
        <p:nvPicPr>
          <p:cNvPr id="184" name="Google Shape;184;p67"/>
          <p:cNvPicPr preferRelativeResize="0"/>
          <p:nvPr/>
        </p:nvPicPr>
        <p:blipFill rotWithShape="1">
          <a:blip r:embed="rId3">
            <a:alphaModFix/>
          </a:blip>
          <a:srcRect b="40313" l="22675" r="31116" t="20683"/>
          <a:stretch/>
        </p:blipFill>
        <p:spPr>
          <a:xfrm>
            <a:off x="1581025" y="3999625"/>
            <a:ext cx="6530399" cy="2724726"/>
          </a:xfrm>
          <a:prstGeom prst="rect">
            <a:avLst/>
          </a:prstGeom>
          <a:noFill/>
          <a:ln>
            <a:noFill/>
          </a:ln>
        </p:spPr>
      </p:pic>
      <p:pic>
        <p:nvPicPr>
          <p:cNvPr id="185" name="Google Shape;185;p67"/>
          <p:cNvPicPr preferRelativeResize="0"/>
          <p:nvPr/>
        </p:nvPicPr>
        <p:blipFill rotWithShape="1">
          <a:blip r:embed="rId4">
            <a:alphaModFix/>
          </a:blip>
          <a:srcRect b="0" l="0" r="0" t="0"/>
          <a:stretch/>
        </p:blipFill>
        <p:spPr>
          <a:xfrm>
            <a:off x="890575" y="2152640"/>
            <a:ext cx="7362825" cy="127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s-AR" sz="3600"/>
              <a:t>Test de correspondencia</a:t>
            </a:r>
            <a:endParaRPr sz="3600"/>
          </a:p>
        </p:txBody>
      </p:sp>
      <p:sp>
        <p:nvSpPr>
          <p:cNvPr id="192" name="Google Shape;192;p6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1800"/>
              <a:buNone/>
            </a:pPr>
            <a:r>
              <a:rPr lang="es-AR" sz="1800"/>
              <a:t>Se utiliza para recuperar las filas en donde el contenido de una consulta de texto se corresponde con un cierto texto particular. Para ello, debemos utilizar la palabra clave </a:t>
            </a:r>
            <a:r>
              <a:rPr b="1" lang="es-AR" sz="1800"/>
              <a:t>LIKE</a:t>
            </a:r>
            <a:r>
              <a:rPr lang="es-AR" sz="1800"/>
              <a:t>.</a:t>
            </a:r>
            <a:endParaRPr sz="1800"/>
          </a:p>
          <a:p>
            <a:pPr indent="0" lvl="0" marL="0" rtl="0" algn="l">
              <a:lnSpc>
                <a:spcPct val="100000"/>
              </a:lnSpc>
              <a:spcBef>
                <a:spcPts val="640"/>
              </a:spcBef>
              <a:spcAft>
                <a:spcPts val="0"/>
              </a:spcAft>
              <a:buSzPts val="1800"/>
              <a:buNone/>
            </a:pPr>
            <a:r>
              <a:t/>
            </a:r>
            <a:endParaRPr sz="1800"/>
          </a:p>
          <a:p>
            <a:pPr indent="0" lvl="0" marL="0" rtl="0" algn="l">
              <a:lnSpc>
                <a:spcPct val="100000"/>
              </a:lnSpc>
              <a:spcBef>
                <a:spcPts val="640"/>
              </a:spcBef>
              <a:spcAft>
                <a:spcPts val="0"/>
              </a:spcAft>
              <a:buSzPts val="1800"/>
              <a:buNone/>
            </a:pPr>
            <a:r>
              <a:t/>
            </a:r>
            <a:endParaRPr sz="1800"/>
          </a:p>
          <a:p>
            <a:pPr indent="0" lvl="0" marL="0" rtl="0" algn="l">
              <a:lnSpc>
                <a:spcPct val="100000"/>
              </a:lnSpc>
              <a:spcBef>
                <a:spcPts val="640"/>
              </a:spcBef>
              <a:spcAft>
                <a:spcPts val="0"/>
              </a:spcAft>
              <a:buSzPts val="1800"/>
              <a:buNone/>
            </a:pPr>
            <a:r>
              <a:t/>
            </a:r>
            <a:endParaRPr sz="1800"/>
          </a:p>
          <a:p>
            <a:pPr indent="0" lvl="0" marL="0" rtl="0" algn="l">
              <a:lnSpc>
                <a:spcPct val="100000"/>
              </a:lnSpc>
              <a:spcBef>
                <a:spcPts val="640"/>
              </a:spcBef>
              <a:spcAft>
                <a:spcPts val="0"/>
              </a:spcAft>
              <a:buClr>
                <a:schemeClr val="dk1"/>
              </a:buClr>
              <a:buSzPts val="1100"/>
              <a:buFont typeface="Arial"/>
              <a:buNone/>
            </a:pPr>
            <a:r>
              <a:rPr b="1" lang="es-AR" sz="1800"/>
              <a:t>Ej. Hallar las personas cuyo primer apellido sea “López”</a:t>
            </a:r>
            <a:endParaRPr sz="1800"/>
          </a:p>
          <a:p>
            <a:pPr indent="0" lvl="0" marL="0" rtl="0" algn="l">
              <a:lnSpc>
                <a:spcPct val="100000"/>
              </a:lnSpc>
              <a:spcBef>
                <a:spcPts val="640"/>
              </a:spcBef>
              <a:spcAft>
                <a:spcPts val="0"/>
              </a:spcAft>
              <a:buSzPts val="1800"/>
              <a:buNone/>
            </a:pPr>
            <a:r>
              <a:t/>
            </a:r>
            <a:endParaRPr sz="1800"/>
          </a:p>
          <a:p>
            <a:pPr indent="0" lvl="0" marL="0" rtl="0" algn="l">
              <a:lnSpc>
                <a:spcPct val="100000"/>
              </a:lnSpc>
              <a:spcBef>
                <a:spcPts val="640"/>
              </a:spcBef>
              <a:spcAft>
                <a:spcPts val="0"/>
              </a:spcAft>
              <a:buSzPts val="1800"/>
              <a:buNone/>
            </a:pPr>
            <a:r>
              <a:t/>
            </a:r>
            <a:endParaRPr sz="1800"/>
          </a:p>
          <a:p>
            <a:pPr indent="0" lvl="0" marL="0" rtl="0" algn="l">
              <a:lnSpc>
                <a:spcPct val="100000"/>
              </a:lnSpc>
              <a:spcBef>
                <a:spcPts val="640"/>
              </a:spcBef>
              <a:spcAft>
                <a:spcPts val="0"/>
              </a:spcAft>
              <a:buSzPts val="1800"/>
              <a:buNone/>
            </a:pPr>
            <a:r>
              <a:t/>
            </a:r>
            <a:endParaRPr sz="1800"/>
          </a:p>
        </p:txBody>
      </p:sp>
      <p:pic>
        <p:nvPicPr>
          <p:cNvPr id="193" name="Google Shape;193;p68"/>
          <p:cNvPicPr preferRelativeResize="0"/>
          <p:nvPr/>
        </p:nvPicPr>
        <p:blipFill rotWithShape="1">
          <a:blip r:embed="rId3">
            <a:alphaModFix/>
          </a:blip>
          <a:srcRect b="49995" l="21135" r="30608" t="21372"/>
          <a:stretch/>
        </p:blipFill>
        <p:spPr>
          <a:xfrm>
            <a:off x="1334973" y="4215536"/>
            <a:ext cx="7668348" cy="2424600"/>
          </a:xfrm>
          <a:prstGeom prst="rect">
            <a:avLst/>
          </a:prstGeom>
          <a:noFill/>
          <a:ln>
            <a:noFill/>
          </a:ln>
        </p:spPr>
      </p:pic>
      <p:pic>
        <p:nvPicPr>
          <p:cNvPr id="194" name="Google Shape;194;p68"/>
          <p:cNvPicPr preferRelativeResize="0"/>
          <p:nvPr/>
        </p:nvPicPr>
        <p:blipFill rotWithShape="1">
          <a:blip r:embed="rId4">
            <a:alphaModFix/>
          </a:blip>
          <a:srcRect b="0" l="0" r="0" t="0"/>
          <a:stretch/>
        </p:blipFill>
        <p:spPr>
          <a:xfrm>
            <a:off x="1814614" y="2313483"/>
            <a:ext cx="4870106" cy="100622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s-AR"/>
              <a:t>Test de valor nulo</a:t>
            </a:r>
            <a:endParaRPr/>
          </a:p>
        </p:txBody>
      </p:sp>
      <p:sp>
        <p:nvSpPr>
          <p:cNvPr id="201" name="Google Shape;201;p6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1800"/>
              <a:buNone/>
            </a:pPr>
            <a:r>
              <a:rPr lang="es-AR" sz="1800"/>
              <a:t>Comprueba explícitamente los valores NULL en una condición de búsqueda.</a:t>
            </a:r>
            <a:endParaRPr sz="1800"/>
          </a:p>
          <a:p>
            <a:pPr indent="0" lvl="0" marL="0" rtl="0" algn="l">
              <a:lnSpc>
                <a:spcPct val="100000"/>
              </a:lnSpc>
              <a:spcBef>
                <a:spcPts val="640"/>
              </a:spcBef>
              <a:spcAft>
                <a:spcPts val="0"/>
              </a:spcAft>
              <a:buSzPts val="1800"/>
              <a:buNone/>
            </a:pPr>
            <a:r>
              <a:t/>
            </a:r>
            <a:endParaRPr sz="1800"/>
          </a:p>
          <a:p>
            <a:pPr indent="0" lvl="0" marL="0" rtl="0" algn="l">
              <a:lnSpc>
                <a:spcPct val="100000"/>
              </a:lnSpc>
              <a:spcBef>
                <a:spcPts val="640"/>
              </a:spcBef>
              <a:spcAft>
                <a:spcPts val="0"/>
              </a:spcAft>
              <a:buSzPts val="1800"/>
              <a:buNone/>
            </a:pPr>
            <a:r>
              <a:t/>
            </a:r>
            <a:endParaRPr sz="1800"/>
          </a:p>
          <a:p>
            <a:pPr indent="0" lvl="0" marL="0" rtl="0" algn="l">
              <a:lnSpc>
                <a:spcPct val="100000"/>
              </a:lnSpc>
              <a:spcBef>
                <a:spcPts val="640"/>
              </a:spcBef>
              <a:spcAft>
                <a:spcPts val="0"/>
              </a:spcAft>
              <a:buSzPts val="1800"/>
              <a:buNone/>
            </a:pPr>
            <a:r>
              <a:t/>
            </a:r>
            <a:endParaRPr sz="1800"/>
          </a:p>
          <a:p>
            <a:pPr indent="0" lvl="0" marL="0" rtl="0" algn="l">
              <a:lnSpc>
                <a:spcPct val="100000"/>
              </a:lnSpc>
              <a:spcBef>
                <a:spcPts val="640"/>
              </a:spcBef>
              <a:spcAft>
                <a:spcPts val="0"/>
              </a:spcAft>
              <a:buClr>
                <a:schemeClr val="dk1"/>
              </a:buClr>
              <a:buSzPts val="1100"/>
              <a:buFont typeface="Arial"/>
              <a:buNone/>
            </a:pPr>
            <a:r>
              <a:rPr b="1" lang="es-AR" sz="1800"/>
              <a:t>Ej. Hallar las localidades que no posean código postal.</a:t>
            </a:r>
            <a:endParaRPr sz="1800"/>
          </a:p>
        </p:txBody>
      </p:sp>
      <p:pic>
        <p:nvPicPr>
          <p:cNvPr id="202" name="Google Shape;202;p69"/>
          <p:cNvPicPr preferRelativeResize="0"/>
          <p:nvPr/>
        </p:nvPicPr>
        <p:blipFill rotWithShape="1">
          <a:blip r:embed="rId3">
            <a:alphaModFix/>
          </a:blip>
          <a:srcRect b="0" l="0" r="0" t="0"/>
          <a:stretch/>
        </p:blipFill>
        <p:spPr>
          <a:xfrm>
            <a:off x="1354225" y="1990652"/>
            <a:ext cx="5620623" cy="1115700"/>
          </a:xfrm>
          <a:prstGeom prst="rect">
            <a:avLst/>
          </a:prstGeom>
          <a:noFill/>
          <a:ln>
            <a:noFill/>
          </a:ln>
        </p:spPr>
      </p:pic>
      <p:pic>
        <p:nvPicPr>
          <p:cNvPr id="203" name="Google Shape;203;p69"/>
          <p:cNvPicPr preferRelativeResize="0"/>
          <p:nvPr/>
        </p:nvPicPr>
        <p:blipFill rotWithShape="1">
          <a:blip r:embed="rId4">
            <a:alphaModFix/>
          </a:blip>
          <a:srcRect b="47701" l="22680" r="28311" t="20725"/>
          <a:stretch/>
        </p:blipFill>
        <p:spPr>
          <a:xfrm>
            <a:off x="716311" y="4153677"/>
            <a:ext cx="7505299" cy="2577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s-AR" sz="2500"/>
              <a:t>Condiciones de búsquedas compuestas</a:t>
            </a:r>
            <a:br>
              <a:rPr lang="es-AR" sz="2500"/>
            </a:br>
            <a:r>
              <a:rPr lang="es-AR" sz="2500"/>
              <a:t> (AND, OR y NOT)</a:t>
            </a:r>
            <a:endParaRPr sz="2500"/>
          </a:p>
        </p:txBody>
      </p:sp>
      <p:sp>
        <p:nvSpPr>
          <p:cNvPr id="210" name="Google Shape;210;p7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1800"/>
              <a:buNone/>
            </a:pPr>
            <a:r>
              <a:rPr lang="es-AR" sz="1800"/>
              <a:t>Se pueden combinar condiciones de búsqueda simples para formar otras más complejas. </a:t>
            </a:r>
            <a:endParaRPr sz="1800"/>
          </a:p>
          <a:p>
            <a:pPr indent="0" lvl="0" marL="0" rtl="0" algn="l">
              <a:lnSpc>
                <a:spcPct val="100000"/>
              </a:lnSpc>
              <a:spcBef>
                <a:spcPts val="640"/>
              </a:spcBef>
              <a:spcAft>
                <a:spcPts val="0"/>
              </a:spcAft>
              <a:buSzPts val="1800"/>
              <a:buNone/>
            </a:pPr>
            <a:r>
              <a:t/>
            </a:r>
            <a:endParaRPr sz="1800"/>
          </a:p>
          <a:p>
            <a:pPr indent="0" lvl="0" marL="0" rtl="0" algn="l">
              <a:lnSpc>
                <a:spcPct val="100000"/>
              </a:lnSpc>
              <a:spcBef>
                <a:spcPts val="640"/>
              </a:spcBef>
              <a:spcAft>
                <a:spcPts val="0"/>
              </a:spcAft>
              <a:buSzPts val="1800"/>
              <a:buNone/>
            </a:pPr>
            <a:r>
              <a:t/>
            </a:r>
            <a:endParaRPr sz="1800"/>
          </a:p>
          <a:p>
            <a:pPr indent="0" lvl="0" marL="0" rtl="0" algn="l">
              <a:lnSpc>
                <a:spcPct val="100000"/>
              </a:lnSpc>
              <a:spcBef>
                <a:spcPts val="640"/>
              </a:spcBef>
              <a:spcAft>
                <a:spcPts val="0"/>
              </a:spcAft>
              <a:buSzPts val="1800"/>
              <a:buNone/>
            </a:pPr>
            <a:r>
              <a:t/>
            </a:r>
            <a:endParaRPr sz="1800"/>
          </a:p>
          <a:p>
            <a:pPr indent="0" lvl="0" marL="0" rtl="0" algn="l">
              <a:lnSpc>
                <a:spcPct val="100000"/>
              </a:lnSpc>
              <a:spcBef>
                <a:spcPts val="640"/>
              </a:spcBef>
              <a:spcAft>
                <a:spcPts val="0"/>
              </a:spcAft>
              <a:buSzPts val="1800"/>
              <a:buNone/>
            </a:pPr>
            <a:r>
              <a:t/>
            </a:r>
            <a:endParaRPr sz="1800"/>
          </a:p>
          <a:p>
            <a:pPr indent="0" lvl="0" marL="0" rtl="0" algn="l">
              <a:lnSpc>
                <a:spcPct val="100000"/>
              </a:lnSpc>
              <a:spcBef>
                <a:spcPts val="640"/>
              </a:spcBef>
              <a:spcAft>
                <a:spcPts val="0"/>
              </a:spcAft>
              <a:buSzPts val="1800"/>
              <a:buNone/>
            </a:pPr>
            <a:r>
              <a:t/>
            </a:r>
            <a:endParaRPr sz="1800"/>
          </a:p>
          <a:p>
            <a:pPr indent="0" lvl="0" marL="0" rtl="0" algn="l">
              <a:lnSpc>
                <a:spcPct val="100000"/>
              </a:lnSpc>
              <a:spcBef>
                <a:spcPts val="640"/>
              </a:spcBef>
              <a:spcAft>
                <a:spcPts val="0"/>
              </a:spcAft>
              <a:buSzPts val="1800"/>
              <a:buNone/>
            </a:pPr>
            <a:r>
              <a:t/>
            </a:r>
            <a:endParaRPr sz="1800"/>
          </a:p>
          <a:p>
            <a:pPr indent="-374650" lvl="0" marL="457200" rtl="0" algn="l">
              <a:lnSpc>
                <a:spcPct val="100000"/>
              </a:lnSpc>
              <a:spcBef>
                <a:spcPts val="640"/>
              </a:spcBef>
              <a:spcAft>
                <a:spcPts val="0"/>
              </a:spcAft>
              <a:buSzPts val="2300"/>
              <a:buChar char="•"/>
            </a:pPr>
            <a:r>
              <a:rPr lang="es-AR" sz="1800"/>
              <a:t>La palabra clave </a:t>
            </a:r>
            <a:r>
              <a:rPr b="1" lang="es-AR" sz="1800"/>
              <a:t>OR </a:t>
            </a:r>
            <a:r>
              <a:rPr lang="es-AR" sz="1800"/>
              <a:t>se utiliza para combinar dos condiciones de búsqueda cuando una o la otra (o ambas) deban ser ciertas. </a:t>
            </a:r>
            <a:endParaRPr sz="1800"/>
          </a:p>
          <a:p>
            <a:pPr indent="-374650" lvl="0" marL="457200" rtl="0" algn="l">
              <a:lnSpc>
                <a:spcPct val="100000"/>
              </a:lnSpc>
              <a:spcBef>
                <a:spcPts val="0"/>
              </a:spcBef>
              <a:spcAft>
                <a:spcPts val="0"/>
              </a:spcAft>
              <a:buSzPts val="2300"/>
              <a:buChar char="•"/>
            </a:pPr>
            <a:r>
              <a:rPr lang="es-AR" sz="1800"/>
              <a:t>La palabra clave </a:t>
            </a:r>
            <a:r>
              <a:rPr b="1" lang="es-AR" sz="1800"/>
              <a:t>AND </a:t>
            </a:r>
            <a:r>
              <a:rPr lang="es-AR" sz="1800"/>
              <a:t>para combinar dos condiciones de búsqueda que deban ser ciertas simultáneamente.</a:t>
            </a:r>
            <a:endParaRPr sz="1800"/>
          </a:p>
          <a:p>
            <a:pPr indent="-374650" lvl="0" marL="457200" rtl="0" algn="l">
              <a:lnSpc>
                <a:spcPct val="100000"/>
              </a:lnSpc>
              <a:spcBef>
                <a:spcPts val="0"/>
              </a:spcBef>
              <a:spcAft>
                <a:spcPts val="0"/>
              </a:spcAft>
              <a:buSzPts val="2300"/>
              <a:buChar char="•"/>
            </a:pPr>
            <a:r>
              <a:rPr lang="es-AR" sz="1800"/>
              <a:t>La palabra clave </a:t>
            </a:r>
            <a:r>
              <a:rPr b="1" lang="es-AR" sz="1800"/>
              <a:t>NOT </a:t>
            </a:r>
            <a:r>
              <a:rPr lang="es-AR" sz="1800"/>
              <a:t>para seleccionar filas donde la condición de búsqueda es falsa.</a:t>
            </a:r>
            <a:endParaRPr sz="1800"/>
          </a:p>
          <a:p>
            <a:pPr indent="0" lvl="0" marL="0" rtl="0" algn="l">
              <a:lnSpc>
                <a:spcPct val="100000"/>
              </a:lnSpc>
              <a:spcBef>
                <a:spcPts val="640"/>
              </a:spcBef>
              <a:spcAft>
                <a:spcPts val="0"/>
              </a:spcAft>
              <a:buSzPts val="1800"/>
              <a:buNone/>
            </a:pPr>
            <a:r>
              <a:t/>
            </a:r>
            <a:endParaRPr sz="1800"/>
          </a:p>
        </p:txBody>
      </p:sp>
      <p:pic>
        <p:nvPicPr>
          <p:cNvPr id="211" name="Google Shape;211;p70"/>
          <p:cNvPicPr preferRelativeResize="0"/>
          <p:nvPr/>
        </p:nvPicPr>
        <p:blipFill rotWithShape="1">
          <a:blip r:embed="rId3">
            <a:alphaModFix/>
          </a:blip>
          <a:srcRect b="0" l="0" r="0" t="0"/>
          <a:stretch/>
        </p:blipFill>
        <p:spPr>
          <a:xfrm>
            <a:off x="1332426" y="2084100"/>
            <a:ext cx="6219377" cy="16812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e6c1f8ce72_0_287"/>
          <p:cNvSpPr txBox="1"/>
          <p:nvPr>
            <p:ph idx="4294967295" type="title"/>
          </p:nvPr>
        </p:nvSpPr>
        <p:spPr>
          <a:xfrm>
            <a:off x="555075" y="525000"/>
            <a:ext cx="8248800" cy="572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40"/>
              </a:spcBef>
              <a:spcAft>
                <a:spcPts val="0"/>
              </a:spcAft>
              <a:buSzPts val="2800"/>
              <a:buNone/>
            </a:pPr>
            <a:r>
              <a:rPr lang="es-AR" sz="2000">
                <a:solidFill>
                  <a:srgbClr val="434343"/>
                </a:solidFill>
              </a:rPr>
              <a:t>Muchas consultas útiles solicitan datos procedentes de dos o más tablas de la base de datos. </a:t>
            </a:r>
            <a:br>
              <a:rPr lang="es-AR" sz="2000">
                <a:solidFill>
                  <a:srgbClr val="434343"/>
                </a:solidFill>
              </a:rPr>
            </a:br>
            <a:br>
              <a:rPr lang="es-AR" sz="2000">
                <a:solidFill>
                  <a:srgbClr val="434343"/>
                </a:solidFill>
              </a:rPr>
            </a:br>
            <a:r>
              <a:rPr lang="es-AR" sz="2000">
                <a:solidFill>
                  <a:srgbClr val="434343"/>
                </a:solidFill>
              </a:rPr>
              <a:t>SQL permite recuperar datos que responden a estas peticiones mediante consultas multitabla que componen (join) datos procedentes de dos o más tablas.</a:t>
            </a:r>
            <a:endParaRPr sz="2000">
              <a:solidFill>
                <a:srgbClr val="434343"/>
              </a:solidFill>
            </a:endParaRPr>
          </a:p>
        </p:txBody>
      </p:sp>
      <p:sp>
        <p:nvSpPr>
          <p:cNvPr id="217" name="Google Shape;217;ge6c1f8ce72_0_287"/>
          <p:cNvSpPr txBox="1"/>
          <p:nvPr/>
        </p:nvSpPr>
        <p:spPr>
          <a:xfrm>
            <a:off x="2220225" y="209244"/>
            <a:ext cx="6583800" cy="1366500"/>
          </a:xfrm>
          <a:prstGeom prst="rect">
            <a:avLst/>
          </a:prstGeom>
          <a:noFill/>
          <a:ln>
            <a:noFill/>
          </a:ln>
        </p:spPr>
        <p:txBody>
          <a:bodyPr anchorCtr="0" anchor="t" bIns="91425" lIns="91425" spcFirstLastPara="1" rIns="91425" wrap="square" tIns="91425">
            <a:noAutofit/>
          </a:bodyPr>
          <a:lstStyle/>
          <a:p>
            <a:pPr indent="0" lvl="0" marL="0" rtl="0" algn="l">
              <a:spcBef>
                <a:spcPts val="640"/>
              </a:spcBef>
              <a:spcAft>
                <a:spcPts val="0"/>
              </a:spcAft>
              <a:buNone/>
            </a:pPr>
            <a:r>
              <a:rPr lang="es-AR" sz="3800">
                <a:solidFill>
                  <a:srgbClr val="434343"/>
                </a:solidFill>
                <a:latin typeface="Calibri"/>
                <a:ea typeface="Calibri"/>
                <a:cs typeface="Calibri"/>
                <a:sym typeface="Calibri"/>
              </a:rPr>
              <a:t>Consultas múltiples</a:t>
            </a:r>
            <a:endParaRPr sz="32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e6c1f8ce72_0_292"/>
          <p:cNvSpPr txBox="1"/>
          <p:nvPr/>
        </p:nvSpPr>
        <p:spPr>
          <a:xfrm>
            <a:off x="411850" y="948000"/>
            <a:ext cx="8052900" cy="508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640"/>
              </a:spcBef>
              <a:spcAft>
                <a:spcPts val="0"/>
              </a:spcAft>
              <a:buClr>
                <a:srgbClr val="000000"/>
              </a:buClr>
              <a:buSzPts val="2400"/>
              <a:buFont typeface="Arial"/>
              <a:buNone/>
            </a:pPr>
            <a:r>
              <a:rPr i="0" lang="es-AR" sz="2300" u="none" cap="none" strike="noStrike">
                <a:solidFill>
                  <a:srgbClr val="434343"/>
                </a:solidFill>
                <a:latin typeface="Calibri"/>
                <a:ea typeface="Calibri"/>
                <a:cs typeface="Calibri"/>
                <a:sym typeface="Calibri"/>
              </a:rPr>
              <a:t>El proceso de formar parejas de filas haciendo coincidir los contenidos de las columnas relacionadas se denomina </a:t>
            </a:r>
            <a:r>
              <a:rPr b="1" i="0" lang="es-AR" sz="2300" u="none" cap="none" strike="noStrike">
                <a:solidFill>
                  <a:srgbClr val="434343"/>
                </a:solidFill>
                <a:latin typeface="Calibri"/>
                <a:ea typeface="Calibri"/>
                <a:cs typeface="Calibri"/>
                <a:sym typeface="Calibri"/>
              </a:rPr>
              <a:t>componer (joining)</a:t>
            </a:r>
            <a:r>
              <a:rPr i="0" lang="es-AR" sz="2300" u="none" cap="none" strike="noStrike">
                <a:solidFill>
                  <a:srgbClr val="434343"/>
                </a:solidFill>
                <a:latin typeface="Calibri"/>
                <a:ea typeface="Calibri"/>
                <a:cs typeface="Calibri"/>
                <a:sym typeface="Calibri"/>
              </a:rPr>
              <a:t> las tablas. La tabla resultante (que tiene datos de las dos tablas originales) se denomina una </a:t>
            </a:r>
            <a:r>
              <a:rPr b="1" i="0" lang="es-AR" sz="2300" u="none" cap="none" strike="noStrike">
                <a:solidFill>
                  <a:srgbClr val="434343"/>
                </a:solidFill>
                <a:latin typeface="Calibri"/>
                <a:ea typeface="Calibri"/>
                <a:cs typeface="Calibri"/>
                <a:sym typeface="Calibri"/>
              </a:rPr>
              <a:t>composición de dos columnas entre dos tablas</a:t>
            </a:r>
            <a:r>
              <a:rPr i="0" lang="es-AR" sz="2300" u="none" cap="none" strike="noStrike">
                <a:solidFill>
                  <a:srgbClr val="434343"/>
                </a:solidFill>
                <a:latin typeface="Calibri"/>
                <a:ea typeface="Calibri"/>
                <a:cs typeface="Calibri"/>
                <a:sym typeface="Calibri"/>
              </a:rPr>
              <a:t>. </a:t>
            </a:r>
            <a:endParaRPr i="0" sz="23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400"/>
              <a:buFont typeface="Arial"/>
              <a:buNone/>
            </a:pPr>
            <a:r>
              <a:t/>
            </a:r>
            <a:endParaRPr sz="2300">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400"/>
              <a:buFont typeface="Arial"/>
              <a:buNone/>
            </a:pPr>
            <a:r>
              <a:rPr i="0" lang="es-AR" sz="2300" u="none" cap="none" strike="noStrike">
                <a:solidFill>
                  <a:srgbClr val="434343"/>
                </a:solidFill>
                <a:latin typeface="Calibri"/>
                <a:ea typeface="Calibri"/>
                <a:cs typeface="Calibri"/>
                <a:sym typeface="Calibri"/>
              </a:rPr>
              <a:t>Una composición basada en una </a:t>
            </a:r>
            <a:endParaRPr i="0" sz="23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400"/>
              <a:buFont typeface="Arial"/>
              <a:buNone/>
            </a:pPr>
            <a:r>
              <a:rPr i="0" lang="es-AR" sz="2300" u="none" cap="none" strike="noStrike">
                <a:solidFill>
                  <a:srgbClr val="434343"/>
                </a:solidFill>
                <a:latin typeface="Calibri"/>
                <a:ea typeface="Calibri"/>
                <a:cs typeface="Calibri"/>
                <a:sym typeface="Calibri"/>
              </a:rPr>
              <a:t>coincidencia exacta entre dos </a:t>
            </a:r>
            <a:endParaRPr i="0" sz="23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400"/>
              <a:buFont typeface="Arial"/>
              <a:buNone/>
            </a:pPr>
            <a:r>
              <a:rPr i="0" lang="es-AR" sz="2300" u="none" cap="none" strike="noStrike">
                <a:solidFill>
                  <a:srgbClr val="434343"/>
                </a:solidFill>
                <a:latin typeface="Calibri"/>
                <a:ea typeface="Calibri"/>
                <a:cs typeface="Calibri"/>
                <a:sym typeface="Calibri"/>
              </a:rPr>
              <a:t>columnas se denomina </a:t>
            </a:r>
            <a:endParaRPr i="0" sz="23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400"/>
              <a:buFont typeface="Arial"/>
              <a:buNone/>
            </a:pPr>
            <a:r>
              <a:rPr b="1" i="0" lang="es-AR" sz="2300" u="none" cap="none" strike="noStrike">
                <a:solidFill>
                  <a:srgbClr val="434343"/>
                </a:solidFill>
                <a:latin typeface="Calibri"/>
                <a:ea typeface="Calibri"/>
                <a:cs typeface="Calibri"/>
                <a:sym typeface="Calibri"/>
              </a:rPr>
              <a:t>equicomposición</a:t>
            </a:r>
            <a:r>
              <a:rPr i="0" lang="es-AR" sz="2300" u="none" cap="none" strike="noStrike">
                <a:solidFill>
                  <a:srgbClr val="434343"/>
                </a:solidFill>
                <a:latin typeface="Calibri"/>
                <a:ea typeface="Calibri"/>
                <a:cs typeface="Calibri"/>
                <a:sym typeface="Calibri"/>
              </a:rPr>
              <a:t>.</a:t>
            </a:r>
            <a:endParaRPr i="0" sz="2300" u="none" cap="none" strike="noStrike">
              <a:solidFill>
                <a:srgbClr val="434343"/>
              </a:solidFill>
              <a:latin typeface="Calibri"/>
              <a:ea typeface="Calibri"/>
              <a:cs typeface="Calibri"/>
              <a:sym typeface="Calibri"/>
            </a:endParaRPr>
          </a:p>
        </p:txBody>
      </p:sp>
      <p:pic>
        <p:nvPicPr>
          <p:cNvPr id="223" name="Google Shape;223;ge6c1f8ce72_0_292"/>
          <p:cNvPicPr preferRelativeResize="0"/>
          <p:nvPr/>
        </p:nvPicPr>
        <p:blipFill rotWithShape="1">
          <a:blip r:embed="rId3">
            <a:alphaModFix/>
          </a:blip>
          <a:srcRect b="0" l="0" r="0" t="0"/>
          <a:stretch/>
        </p:blipFill>
        <p:spPr>
          <a:xfrm>
            <a:off x="4903325" y="3151450"/>
            <a:ext cx="4240675" cy="3219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s-AR"/>
              <a:t>Consultas Simples</a:t>
            </a:r>
            <a:endParaRPr/>
          </a:p>
        </p:txBody>
      </p:sp>
      <p:sp>
        <p:nvSpPr>
          <p:cNvPr id="92" name="Google Shape;92;p5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1800"/>
              <a:buNone/>
            </a:pPr>
            <a:r>
              <a:rPr lang="es-AR"/>
              <a:t>En muchos sentidos, las consultas son la base del lenguaje SQL. La sentencia </a:t>
            </a:r>
            <a:r>
              <a:rPr b="1" lang="es-AR"/>
              <a:t>SELECT</a:t>
            </a:r>
            <a:r>
              <a:rPr lang="es-AR"/>
              <a:t>, que se utiliza para expresar consultas, es la más potente y compleja de las sentencias SQL. A pesar de las muchas opciones permitidas por la sentencia </a:t>
            </a:r>
            <a:r>
              <a:rPr b="1" lang="es-AR"/>
              <a:t>SELECT</a:t>
            </a:r>
            <a:r>
              <a:rPr lang="es-AR"/>
              <a:t>, es posible comenzar de forma sencilla y luego pasar a elaborar consultas más complejas.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e6c1f8ce72_0_304"/>
          <p:cNvSpPr/>
          <p:nvPr/>
        </p:nvSpPr>
        <p:spPr>
          <a:xfrm>
            <a:off x="266625" y="199267"/>
            <a:ext cx="8877600" cy="577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rPr b="1" i="0" lang="es-AR" sz="3200" cap="none" strike="noStrike">
                <a:solidFill>
                  <a:srgbClr val="434343"/>
                </a:solidFill>
                <a:latin typeface="Calibri"/>
                <a:ea typeface="Calibri"/>
                <a:cs typeface="Calibri"/>
                <a:sym typeface="Calibri"/>
              </a:rPr>
              <a:t>Composiciones</a:t>
            </a:r>
            <a:endParaRPr i="0" sz="3200"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i="0" sz="28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800" u="none" cap="none" strike="noStrike">
                <a:solidFill>
                  <a:srgbClr val="434343"/>
                </a:solidFill>
                <a:latin typeface="Calibri"/>
                <a:ea typeface="Calibri"/>
                <a:cs typeface="Calibri"/>
                <a:sym typeface="Calibri"/>
              </a:rPr>
              <a:t>Las composiciones son el </a:t>
            </a:r>
            <a:r>
              <a:rPr b="1" i="0" lang="es-AR" sz="2800" u="none" cap="none" strike="noStrike">
                <a:solidFill>
                  <a:srgbClr val="434343"/>
                </a:solidFill>
                <a:latin typeface="Calibri"/>
                <a:ea typeface="Calibri"/>
                <a:cs typeface="Calibri"/>
                <a:sym typeface="Calibri"/>
              </a:rPr>
              <a:t>fundamento</a:t>
            </a:r>
            <a:r>
              <a:rPr i="0" lang="es-AR" sz="2800" u="none" cap="none" strike="noStrike">
                <a:solidFill>
                  <a:srgbClr val="434343"/>
                </a:solidFill>
                <a:latin typeface="Calibri"/>
                <a:ea typeface="Calibri"/>
                <a:cs typeface="Calibri"/>
                <a:sym typeface="Calibri"/>
              </a:rPr>
              <a:t> del procesamiento de consultas multitablas.</a:t>
            </a:r>
            <a:endParaRPr i="0" sz="28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sz="2800">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800" u="none" cap="none" strike="noStrike">
                <a:solidFill>
                  <a:srgbClr val="434343"/>
                </a:solidFill>
                <a:latin typeface="Calibri"/>
                <a:ea typeface="Calibri"/>
                <a:cs typeface="Calibri"/>
                <a:sym typeface="Calibri"/>
              </a:rPr>
              <a:t>Todos los datos de una base de datos relacional, están almacenados en sus columnas con valores explícitos, y todas las relaciones están de la misma manera.</a:t>
            </a:r>
            <a:endParaRPr i="0" sz="28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sz="2800">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800" u="none" cap="none" strike="noStrike">
                <a:solidFill>
                  <a:srgbClr val="434343"/>
                </a:solidFill>
                <a:latin typeface="Calibri"/>
                <a:ea typeface="Calibri"/>
                <a:cs typeface="Calibri"/>
                <a:sym typeface="Calibri"/>
              </a:rPr>
              <a:t>Esto permite que todas las relaciones posibles entre tablas pueden formarse comparando los contenidos de las columnas relacionadas. </a:t>
            </a:r>
            <a:endParaRPr i="0" sz="28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2400" u="none" cap="none" strike="noStrike">
              <a:solidFill>
                <a:srgbClr val="434343"/>
              </a:solidFill>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e6c1f8ce72_0_313"/>
          <p:cNvSpPr/>
          <p:nvPr/>
        </p:nvSpPr>
        <p:spPr>
          <a:xfrm>
            <a:off x="782950" y="1006816"/>
            <a:ext cx="7678800" cy="364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000"/>
              <a:buFont typeface="Arial"/>
              <a:buNone/>
            </a:pPr>
            <a:r>
              <a:t/>
            </a:r>
            <a:endParaRPr i="0" sz="1400" u="none" cap="none" strike="noStrike">
              <a:solidFill>
                <a:srgbClr val="434343"/>
              </a:solidFill>
              <a:latin typeface="Georgia"/>
              <a:ea typeface="Georgia"/>
              <a:cs typeface="Georgia"/>
              <a:sym typeface="Georgia"/>
            </a:endParaRPr>
          </a:p>
          <a:p>
            <a:pPr indent="0" lvl="0" marL="0" marR="0" rtl="0" algn="l">
              <a:lnSpc>
                <a:spcPct val="100000"/>
              </a:lnSpc>
              <a:spcBef>
                <a:spcPts val="640"/>
              </a:spcBef>
              <a:spcAft>
                <a:spcPts val="0"/>
              </a:spcAft>
              <a:buClr>
                <a:srgbClr val="000000"/>
              </a:buClr>
              <a:buSzPts val="2000"/>
              <a:buFont typeface="Arial"/>
              <a:buNone/>
            </a:pPr>
            <a:r>
              <a:t/>
            </a:r>
            <a:endParaRPr i="0" sz="2000" u="none" cap="none" strike="noStrike">
              <a:solidFill>
                <a:srgbClr val="434343"/>
              </a:solidFill>
              <a:latin typeface="Georgia"/>
              <a:ea typeface="Georgia"/>
              <a:cs typeface="Georgia"/>
              <a:sym typeface="Georgia"/>
            </a:endParaRPr>
          </a:p>
          <a:p>
            <a:pPr indent="0" lvl="0" marL="0" marR="0" rtl="0" algn="l">
              <a:lnSpc>
                <a:spcPct val="100000"/>
              </a:lnSpc>
              <a:spcBef>
                <a:spcPts val="640"/>
              </a:spcBef>
              <a:spcAft>
                <a:spcPts val="0"/>
              </a:spcAft>
              <a:buClr>
                <a:srgbClr val="000000"/>
              </a:buClr>
              <a:buSzPts val="2000"/>
              <a:buFont typeface="Arial"/>
              <a:buNone/>
            </a:pPr>
            <a:r>
              <a:rPr i="0" lang="es-AR" sz="2400" u="none" cap="none" strike="noStrike">
                <a:solidFill>
                  <a:srgbClr val="434343"/>
                </a:solidFill>
                <a:latin typeface="Calibri"/>
                <a:ea typeface="Calibri"/>
                <a:cs typeface="Calibri"/>
                <a:sym typeface="Calibri"/>
              </a:rPr>
              <a:t>Las </a:t>
            </a:r>
            <a:r>
              <a:rPr lang="es-AR" sz="2400">
                <a:solidFill>
                  <a:srgbClr val="434343"/>
                </a:solidFill>
                <a:latin typeface="Calibri"/>
                <a:ea typeface="Calibri"/>
                <a:cs typeface="Calibri"/>
                <a:sym typeface="Calibri"/>
              </a:rPr>
              <a:t>cláusula where nos </a:t>
            </a:r>
            <a:r>
              <a:rPr i="0" lang="es-AR" sz="2400" u="none" cap="none" strike="noStrike">
                <a:solidFill>
                  <a:srgbClr val="434343"/>
                </a:solidFill>
                <a:latin typeface="Calibri"/>
                <a:ea typeface="Calibri"/>
                <a:cs typeface="Calibri"/>
                <a:sym typeface="Calibri"/>
              </a:rPr>
              <a:t>permite realizar composiciones entre dos o más tablas basándose en las relaciones de columna (columnas de emparejamiento) de las tablas.</a:t>
            </a:r>
            <a:endParaRPr i="0" sz="18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i="0" sz="24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400" u="none" cap="none" strike="noStrike">
                <a:solidFill>
                  <a:srgbClr val="434343"/>
                </a:solidFill>
                <a:latin typeface="Calibri"/>
                <a:ea typeface="Calibri"/>
                <a:cs typeface="Calibri"/>
                <a:sym typeface="Calibri"/>
              </a:rPr>
              <a:t>Ejemplo:</a:t>
            </a:r>
            <a:endParaRPr i="0" sz="18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1800"/>
              <a:buFont typeface="Arial"/>
              <a:buNone/>
            </a:pPr>
            <a:r>
              <a:t/>
            </a:r>
            <a:endParaRPr i="0" sz="2000" u="none" cap="none" strike="noStrike">
              <a:solidFill>
                <a:srgbClr val="434343"/>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4400"/>
              <a:buFont typeface="Arial"/>
              <a:buNone/>
            </a:pPr>
            <a:r>
              <a:t/>
            </a:r>
            <a:endParaRPr i="0" sz="4400" u="none" cap="none" strike="noStrike">
              <a:solidFill>
                <a:srgbClr val="434343"/>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434343"/>
              </a:solidFill>
              <a:latin typeface="Georgia"/>
              <a:ea typeface="Georgia"/>
              <a:cs typeface="Georgia"/>
              <a:sym typeface="Georgia"/>
            </a:endParaRPr>
          </a:p>
        </p:txBody>
      </p:sp>
      <p:pic>
        <p:nvPicPr>
          <p:cNvPr id="234" name="Google Shape;234;ge6c1f8ce72_0_313"/>
          <p:cNvPicPr preferRelativeResize="0"/>
          <p:nvPr/>
        </p:nvPicPr>
        <p:blipFill rotWithShape="1">
          <a:blip r:embed="rId3">
            <a:alphaModFix/>
          </a:blip>
          <a:srcRect b="64503" l="27524" r="40588" t="20747"/>
          <a:stretch/>
        </p:blipFill>
        <p:spPr>
          <a:xfrm>
            <a:off x="1250656" y="3876368"/>
            <a:ext cx="7211100" cy="236983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e6c1f8ce72_0_318"/>
          <p:cNvSpPr/>
          <p:nvPr/>
        </p:nvSpPr>
        <p:spPr>
          <a:xfrm>
            <a:off x="1165412" y="243703"/>
            <a:ext cx="7835100" cy="4862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640"/>
              </a:spcBef>
              <a:spcAft>
                <a:spcPts val="0"/>
              </a:spcAft>
              <a:buClr>
                <a:srgbClr val="000000"/>
              </a:buClr>
              <a:buSzPts val="2800"/>
              <a:buFont typeface="Arial"/>
              <a:buNone/>
            </a:pPr>
            <a:r>
              <a:rPr i="0" lang="es-AR" sz="3100" u="none" cap="none" strike="noStrike">
                <a:solidFill>
                  <a:srgbClr val="434343"/>
                </a:solidFill>
                <a:latin typeface="Calibri"/>
                <a:ea typeface="Calibri"/>
                <a:cs typeface="Calibri"/>
                <a:sym typeface="Calibri"/>
              </a:rPr>
              <a:t>Consultas Padre/Hijo</a:t>
            </a:r>
            <a:endParaRPr i="0" sz="17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sz="2300">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sz="2300">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300" u="none" cap="none" strike="noStrike">
                <a:solidFill>
                  <a:srgbClr val="434343"/>
                </a:solidFill>
                <a:latin typeface="Calibri"/>
                <a:ea typeface="Calibri"/>
                <a:cs typeface="Calibri"/>
                <a:sym typeface="Calibri"/>
              </a:rPr>
              <a:t>Las consultas multitablas más comunes implican a dos tablas que tienen una relación natural padre/hijo. </a:t>
            </a:r>
            <a:endParaRPr i="0" sz="17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300" u="none" cap="none" strike="noStrike">
                <a:solidFill>
                  <a:srgbClr val="434343"/>
                </a:solidFill>
                <a:latin typeface="Calibri"/>
                <a:ea typeface="Calibri"/>
                <a:cs typeface="Calibri"/>
                <a:sym typeface="Calibri"/>
              </a:rPr>
              <a:t>La tabla (localidad) que contiene la clave ajena es el hijo en la relación; la tabla con la clave primaria es el padre(provincia) : </a:t>
            </a:r>
            <a:endParaRPr i="0" sz="17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300" u="none" cap="none" strike="noStrike">
                <a:solidFill>
                  <a:srgbClr val="434343"/>
                </a:solidFill>
                <a:latin typeface="Calibri"/>
                <a:ea typeface="Calibri"/>
                <a:cs typeface="Calibri"/>
                <a:sym typeface="Calibri"/>
              </a:rPr>
              <a:t>Ejemplo:</a:t>
            </a:r>
            <a:endParaRPr i="0" sz="17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2100" u="none" cap="none" strike="noStrike">
              <a:solidFill>
                <a:srgbClr val="434343"/>
              </a:solidFill>
              <a:latin typeface="Calibri"/>
              <a:ea typeface="Calibri"/>
              <a:cs typeface="Calibri"/>
              <a:sym typeface="Calibri"/>
            </a:endParaRPr>
          </a:p>
        </p:txBody>
      </p:sp>
      <p:pic>
        <p:nvPicPr>
          <p:cNvPr id="240" name="Google Shape;240;ge6c1f8ce72_0_318"/>
          <p:cNvPicPr preferRelativeResize="0"/>
          <p:nvPr/>
        </p:nvPicPr>
        <p:blipFill rotWithShape="1">
          <a:blip r:embed="rId3">
            <a:alphaModFix/>
          </a:blip>
          <a:srcRect b="68357" l="27524" r="40588" t="20747"/>
          <a:stretch/>
        </p:blipFill>
        <p:spPr>
          <a:xfrm>
            <a:off x="2691103" y="3896629"/>
            <a:ext cx="6089799" cy="1478366"/>
          </a:xfrm>
          <a:prstGeom prst="rect">
            <a:avLst/>
          </a:prstGeom>
          <a:noFill/>
          <a:ln>
            <a:noFill/>
          </a:ln>
        </p:spPr>
      </p:pic>
      <p:sp>
        <p:nvSpPr>
          <p:cNvPr id="241" name="Google Shape;241;ge6c1f8ce72_0_318"/>
          <p:cNvSpPr/>
          <p:nvPr/>
        </p:nvSpPr>
        <p:spPr>
          <a:xfrm>
            <a:off x="1385007" y="5622322"/>
            <a:ext cx="7395900" cy="69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434343"/>
                </a:solidFill>
              </a:rPr>
              <a:t>Nota</a:t>
            </a:r>
            <a:r>
              <a:rPr b="0" i="0" lang="es-AR" sz="1400" u="none" cap="none" strike="noStrike">
                <a:solidFill>
                  <a:srgbClr val="434343"/>
                </a:solidFill>
                <a:latin typeface="Arial"/>
                <a:ea typeface="Arial"/>
                <a:cs typeface="Arial"/>
                <a:sym typeface="Arial"/>
              </a:rPr>
              <a:t>: Observa que en este ejemplo utilizamos alias de tabla. Éstas permiten simplificar los nombres de columna. </a:t>
            </a:r>
            <a:endParaRPr b="0" i="0" sz="1400" u="none" cap="none" strike="noStrike">
              <a:solidFill>
                <a:srgbClr val="434343"/>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e6c1f8ce72_0_324"/>
          <p:cNvSpPr/>
          <p:nvPr/>
        </p:nvSpPr>
        <p:spPr>
          <a:xfrm>
            <a:off x="1138375" y="418595"/>
            <a:ext cx="7678800" cy="2795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640"/>
              </a:spcBef>
              <a:spcAft>
                <a:spcPts val="0"/>
              </a:spcAft>
              <a:buClr>
                <a:srgbClr val="000000"/>
              </a:buClr>
              <a:buSzPts val="2800"/>
              <a:buFont typeface="Arial"/>
              <a:buNone/>
            </a:pPr>
            <a:r>
              <a:rPr i="0" lang="es-AR" sz="3100" u="none" cap="none" strike="noStrike">
                <a:solidFill>
                  <a:srgbClr val="434343"/>
                </a:solidFill>
                <a:latin typeface="Calibri"/>
                <a:ea typeface="Calibri"/>
                <a:cs typeface="Calibri"/>
                <a:sym typeface="Calibri"/>
              </a:rPr>
              <a:t>Consultas de tres o más tablas</a:t>
            </a:r>
            <a:endParaRPr i="0" sz="17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sz="2300">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300" u="none" cap="none" strike="noStrike">
                <a:solidFill>
                  <a:srgbClr val="434343"/>
                </a:solidFill>
                <a:latin typeface="Calibri"/>
                <a:ea typeface="Calibri"/>
                <a:cs typeface="Calibri"/>
                <a:sym typeface="Calibri"/>
              </a:rPr>
              <a:t>SQL permite combinar datos de tres o más tablas utilizando las mismas técnicas básicas utilizadas para las consultas de dos tablas.</a:t>
            </a:r>
            <a:endParaRPr i="0" sz="17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300" u="none" cap="none" strike="noStrike">
                <a:solidFill>
                  <a:srgbClr val="434343"/>
                </a:solidFill>
                <a:latin typeface="Calibri"/>
                <a:ea typeface="Calibri"/>
                <a:cs typeface="Calibri"/>
                <a:sym typeface="Calibri"/>
              </a:rPr>
              <a:t>Ejemplo:</a:t>
            </a:r>
            <a:endParaRPr i="0" sz="17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400"/>
              <a:buFont typeface="Arial"/>
              <a:buNone/>
            </a:pPr>
            <a:r>
              <a:t/>
            </a:r>
            <a:endParaRPr i="0" sz="47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2100" u="none" cap="none" strike="noStrike">
              <a:solidFill>
                <a:srgbClr val="434343"/>
              </a:solidFill>
              <a:latin typeface="Calibri"/>
              <a:ea typeface="Calibri"/>
              <a:cs typeface="Calibri"/>
              <a:sym typeface="Calibri"/>
            </a:endParaRPr>
          </a:p>
        </p:txBody>
      </p:sp>
      <p:pic>
        <p:nvPicPr>
          <p:cNvPr id="247" name="Google Shape;247;ge6c1f8ce72_0_324"/>
          <p:cNvPicPr preferRelativeResize="0"/>
          <p:nvPr/>
        </p:nvPicPr>
        <p:blipFill rotWithShape="1">
          <a:blip r:embed="rId3">
            <a:alphaModFix/>
          </a:blip>
          <a:srcRect b="63900" l="27844" r="38919" t="20930"/>
          <a:stretch/>
        </p:blipFill>
        <p:spPr>
          <a:xfrm>
            <a:off x="2435472" y="3367483"/>
            <a:ext cx="6457516" cy="1939623"/>
          </a:xfrm>
          <a:prstGeom prst="rect">
            <a:avLst/>
          </a:prstGeom>
          <a:noFill/>
          <a:ln>
            <a:noFill/>
          </a:ln>
        </p:spPr>
      </p:pic>
      <p:sp>
        <p:nvSpPr>
          <p:cNvPr id="248" name="Google Shape;248;ge6c1f8ce72_0_324"/>
          <p:cNvSpPr/>
          <p:nvPr/>
        </p:nvSpPr>
        <p:spPr>
          <a:xfrm>
            <a:off x="1233176" y="5536314"/>
            <a:ext cx="7584000" cy="69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434343"/>
                </a:solidFill>
                <a:latin typeface="Arial"/>
                <a:ea typeface="Arial"/>
                <a:cs typeface="Arial"/>
                <a:sym typeface="Arial"/>
              </a:rPr>
              <a:t>Observa que en el ejemplo estamos listando todas las localidades de Argentinas. Para ello, necesitamos combinar 3 tablas (localidad, provincia y país)</a:t>
            </a:r>
            <a:endParaRPr b="0" i="0" sz="1400" u="none" cap="none" strike="noStrike">
              <a:solidFill>
                <a:srgbClr val="434343"/>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e6c1f8ce72_0_330"/>
          <p:cNvSpPr/>
          <p:nvPr/>
        </p:nvSpPr>
        <p:spPr>
          <a:xfrm>
            <a:off x="267526" y="485858"/>
            <a:ext cx="8752200" cy="549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640"/>
              </a:spcBef>
              <a:spcAft>
                <a:spcPts val="0"/>
              </a:spcAft>
              <a:buClr>
                <a:srgbClr val="000000"/>
              </a:buClr>
              <a:buSzPts val="2000"/>
              <a:buFont typeface="Arial"/>
              <a:buNone/>
            </a:pPr>
            <a:r>
              <a:t/>
            </a:r>
            <a:endParaRPr i="0" sz="2400" u="none" cap="none" strike="noStrike">
              <a:solidFill>
                <a:srgbClr val="434343"/>
              </a:solidFill>
              <a:latin typeface="Georgia"/>
              <a:ea typeface="Georgia"/>
              <a:cs typeface="Georgia"/>
              <a:sym typeface="Georgia"/>
            </a:endParaRPr>
          </a:p>
          <a:p>
            <a:pPr indent="0" lvl="0" marL="0" rtl="0" algn="l">
              <a:spcBef>
                <a:spcPts val="640"/>
              </a:spcBef>
              <a:spcAft>
                <a:spcPts val="0"/>
              </a:spcAft>
              <a:buClr>
                <a:srgbClr val="000000"/>
              </a:buClr>
              <a:buSzPts val="2000"/>
              <a:buFont typeface="Arial"/>
              <a:buNone/>
            </a:pPr>
            <a:r>
              <a:t/>
            </a:r>
            <a:endParaRPr sz="2400">
              <a:solidFill>
                <a:srgbClr val="434343"/>
              </a:solidFill>
              <a:latin typeface="Georgia"/>
              <a:ea typeface="Georgia"/>
              <a:cs typeface="Georgia"/>
              <a:sym typeface="Georgia"/>
            </a:endParaRPr>
          </a:p>
          <a:p>
            <a:pPr indent="0" lvl="0" marL="0" marR="0" rtl="0" algn="l">
              <a:lnSpc>
                <a:spcPct val="100000"/>
              </a:lnSpc>
              <a:spcBef>
                <a:spcPts val="640"/>
              </a:spcBef>
              <a:spcAft>
                <a:spcPts val="0"/>
              </a:spcAft>
              <a:buClr>
                <a:srgbClr val="000000"/>
              </a:buClr>
              <a:buSzPts val="2000"/>
              <a:buFont typeface="Arial"/>
              <a:buNone/>
            </a:pPr>
            <a:r>
              <a:rPr i="0" lang="es-AR" sz="2600" u="none" cap="none" strike="noStrike">
                <a:solidFill>
                  <a:srgbClr val="434343"/>
                </a:solidFill>
                <a:latin typeface="Calibri"/>
                <a:ea typeface="Calibri"/>
                <a:cs typeface="Calibri"/>
                <a:sym typeface="Calibri"/>
              </a:rPr>
              <a:t>La inmensa mayoría de las consultas multitabla se basan en relaciones padre/hijo.</a:t>
            </a:r>
            <a:endParaRPr i="0" sz="26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i="0" sz="26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600" u="none" cap="none" strike="noStrike">
                <a:solidFill>
                  <a:srgbClr val="434343"/>
                </a:solidFill>
                <a:latin typeface="Calibri"/>
                <a:ea typeface="Calibri"/>
                <a:cs typeface="Calibri"/>
                <a:sym typeface="Calibri"/>
              </a:rPr>
              <a:t>Pero SQL no exige que las columnas de emparejamiento estén relacionadas como clave primaria y clave ajena. Cualquier par de columnas de dos tablas pueden servir como columnas de emparejamiento.</a:t>
            </a:r>
            <a:endParaRPr i="0" sz="2600" u="none" cap="none" strike="noStrike">
              <a:solidFill>
                <a:srgbClr val="434343"/>
              </a:solidFill>
              <a:latin typeface="Calibri"/>
              <a:ea typeface="Calibri"/>
              <a:cs typeface="Calibri"/>
              <a:sym typeface="Calibri"/>
            </a:endParaRPr>
          </a:p>
        </p:txBody>
      </p:sp>
      <p:pic>
        <p:nvPicPr>
          <p:cNvPr id="254" name="Google Shape;254;ge6c1f8ce72_0_330"/>
          <p:cNvPicPr preferRelativeResize="0"/>
          <p:nvPr/>
        </p:nvPicPr>
        <p:blipFill>
          <a:blip r:embed="rId3">
            <a:alphaModFix/>
          </a:blip>
          <a:stretch>
            <a:fillRect/>
          </a:stretch>
        </p:blipFill>
        <p:spPr>
          <a:xfrm>
            <a:off x="6535700" y="4249700"/>
            <a:ext cx="2608301" cy="2608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e6c1f8ce72_0_334"/>
          <p:cNvSpPr/>
          <p:nvPr/>
        </p:nvSpPr>
        <p:spPr>
          <a:xfrm>
            <a:off x="260250" y="243700"/>
            <a:ext cx="8623500" cy="6542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640"/>
              </a:spcBef>
              <a:spcAft>
                <a:spcPts val="0"/>
              </a:spcAft>
              <a:buClr>
                <a:srgbClr val="000000"/>
              </a:buClr>
              <a:buSzPts val="2800"/>
              <a:buFont typeface="Arial"/>
              <a:buNone/>
            </a:pPr>
            <a:r>
              <a:rPr b="1" lang="es-AR" sz="2500">
                <a:solidFill>
                  <a:srgbClr val="434343"/>
                </a:solidFill>
                <a:latin typeface="Georgia"/>
                <a:ea typeface="Georgia"/>
                <a:cs typeface="Georgia"/>
                <a:sym typeface="Georgia"/>
              </a:rPr>
              <a:t>         </a:t>
            </a:r>
            <a:r>
              <a:rPr lang="es-AR" sz="2500">
                <a:solidFill>
                  <a:srgbClr val="434343"/>
                </a:solidFill>
                <a:latin typeface="Georgia"/>
                <a:ea typeface="Georgia"/>
                <a:cs typeface="Georgia"/>
                <a:sym typeface="Georgia"/>
              </a:rPr>
              <a:t>  </a:t>
            </a:r>
            <a:r>
              <a:rPr i="0" lang="es-AR" sz="2900" u="none" cap="none" strike="noStrike">
                <a:solidFill>
                  <a:srgbClr val="434343"/>
                </a:solidFill>
                <a:latin typeface="Calibri"/>
                <a:ea typeface="Calibri"/>
                <a:cs typeface="Calibri"/>
                <a:sym typeface="Calibri"/>
              </a:rPr>
              <a:t>Composiciones basadas en desigualdad</a:t>
            </a:r>
            <a:endParaRPr i="0" sz="15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sz="2400">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400" u="none" cap="none" strike="noStrike">
                <a:solidFill>
                  <a:srgbClr val="434343"/>
                </a:solidFill>
                <a:latin typeface="Calibri"/>
                <a:ea typeface="Calibri"/>
                <a:cs typeface="Calibri"/>
                <a:sym typeface="Calibri"/>
              </a:rPr>
              <a:t>El término composición (join) se aplica a cualquier consulta que combina datos de dos tablas mediante comparación de los valores en una pareja de columnas de tablas.</a:t>
            </a:r>
            <a:endParaRPr i="0" sz="24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sz="2400">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400" u="none" cap="none" strike="noStrike">
                <a:solidFill>
                  <a:srgbClr val="434343"/>
                </a:solidFill>
                <a:latin typeface="Calibri"/>
                <a:ea typeface="Calibri"/>
                <a:cs typeface="Calibri"/>
                <a:sym typeface="Calibri"/>
              </a:rPr>
              <a:t>Aunque las composiciones basadas en la desigualdad entre columnas correspondientes a equicomposiciones son más habituales, SQL permite componer basándose en otros operadores de comparación.</a:t>
            </a:r>
            <a:endParaRPr i="0" sz="24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lang="es-AR" sz="2400">
                <a:solidFill>
                  <a:srgbClr val="434343"/>
                </a:solidFill>
                <a:latin typeface="Calibri"/>
                <a:ea typeface="Calibri"/>
                <a:cs typeface="Calibri"/>
                <a:sym typeface="Calibri"/>
              </a:rPr>
              <a:t>E</a:t>
            </a:r>
            <a:r>
              <a:rPr i="0" lang="es-AR" sz="2400" u="none" cap="none" strike="noStrike">
                <a:solidFill>
                  <a:srgbClr val="434343"/>
                </a:solidFill>
                <a:latin typeface="Calibri"/>
                <a:ea typeface="Calibri"/>
                <a:cs typeface="Calibri"/>
                <a:sym typeface="Calibri"/>
              </a:rPr>
              <a:t>jemplo:</a:t>
            </a:r>
            <a:r>
              <a:rPr b="1" i="0" lang="es-AR" sz="2400" u="none" cap="none" strike="noStrike">
                <a:solidFill>
                  <a:srgbClr val="434343"/>
                </a:solidFill>
                <a:latin typeface="Calibri"/>
                <a:ea typeface="Calibri"/>
                <a:cs typeface="Calibri"/>
                <a:sym typeface="Calibri"/>
              </a:rPr>
              <a:t>“&lt;,&gt;,&lt;&gt;,&lt;=,&gt;=”</a:t>
            </a:r>
            <a:endParaRPr b="1" i="0" sz="24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b="1" sz="2400">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b="1" sz="2400">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434343"/>
              </a:solidFill>
              <a:latin typeface="Georgia"/>
              <a:ea typeface="Georgia"/>
              <a:cs typeface="Georgia"/>
              <a:sym typeface="Georgia"/>
            </a:endParaRPr>
          </a:p>
        </p:txBody>
      </p:sp>
      <p:sp>
        <p:nvSpPr>
          <p:cNvPr id="260" name="Google Shape;260;ge6c1f8ce72_0_334"/>
          <p:cNvSpPr txBox="1"/>
          <p:nvPr/>
        </p:nvSpPr>
        <p:spPr>
          <a:xfrm>
            <a:off x="4404875" y="4458600"/>
            <a:ext cx="4739100" cy="1457100"/>
          </a:xfrm>
          <a:prstGeom prst="rect">
            <a:avLst/>
          </a:prstGeom>
          <a:solidFill>
            <a:srgbClr val="9FC5E8"/>
          </a:solidFill>
          <a:ln>
            <a:noFill/>
          </a:ln>
        </p:spPr>
        <p:txBody>
          <a:bodyPr anchorCtr="0" anchor="t" bIns="91425" lIns="91425" spcFirstLastPara="1" rIns="91425" wrap="square" tIns="91425">
            <a:spAutoFit/>
          </a:bodyPr>
          <a:lstStyle/>
          <a:p>
            <a:pPr indent="0" lvl="0" marL="0" rtl="0" algn="l">
              <a:spcBef>
                <a:spcPts val="640"/>
              </a:spcBef>
              <a:spcAft>
                <a:spcPts val="0"/>
              </a:spcAft>
              <a:buNone/>
            </a:pPr>
            <a:r>
              <a:rPr b="1" lang="es-AR" sz="2400">
                <a:solidFill>
                  <a:srgbClr val="434343"/>
                </a:solidFill>
                <a:latin typeface="Calibri"/>
                <a:ea typeface="Calibri"/>
                <a:cs typeface="Calibri"/>
                <a:sym typeface="Calibri"/>
              </a:rPr>
              <a:t>SELECT </a:t>
            </a:r>
            <a:r>
              <a:rPr b="1" lang="es-AR" sz="2400">
                <a:solidFill>
                  <a:srgbClr val="434343"/>
                </a:solidFill>
                <a:latin typeface="Calibri"/>
                <a:ea typeface="Calibri"/>
                <a:cs typeface="Calibri"/>
                <a:sym typeface="Calibri"/>
              </a:rPr>
              <a:t>nombre</a:t>
            </a:r>
            <a:endParaRPr b="1" sz="2400">
              <a:solidFill>
                <a:srgbClr val="434343"/>
              </a:solidFill>
              <a:latin typeface="Calibri"/>
              <a:ea typeface="Calibri"/>
              <a:cs typeface="Calibri"/>
              <a:sym typeface="Calibri"/>
            </a:endParaRPr>
          </a:p>
          <a:p>
            <a:pPr indent="0" lvl="0" marL="0" rtl="0" algn="l">
              <a:spcBef>
                <a:spcPts val="640"/>
              </a:spcBef>
              <a:spcAft>
                <a:spcPts val="0"/>
              </a:spcAft>
              <a:buClr>
                <a:schemeClr val="dk1"/>
              </a:buClr>
              <a:buSzPts val="2000"/>
              <a:buFont typeface="Arial"/>
              <a:buNone/>
            </a:pPr>
            <a:r>
              <a:rPr b="1" lang="es-AR" sz="2400">
                <a:solidFill>
                  <a:srgbClr val="434343"/>
                </a:solidFill>
                <a:latin typeface="Calibri"/>
                <a:ea typeface="Calibri"/>
                <a:cs typeface="Calibri"/>
                <a:sym typeface="Calibri"/>
              </a:rPr>
              <a:t>FROM pais </a:t>
            </a:r>
            <a:endParaRPr b="1" sz="2400">
              <a:solidFill>
                <a:srgbClr val="434343"/>
              </a:solidFill>
              <a:latin typeface="Calibri"/>
              <a:ea typeface="Calibri"/>
              <a:cs typeface="Calibri"/>
              <a:sym typeface="Calibri"/>
            </a:endParaRPr>
          </a:p>
          <a:p>
            <a:pPr indent="0" lvl="0" marL="0" rtl="0" algn="l">
              <a:spcBef>
                <a:spcPts val="640"/>
              </a:spcBef>
              <a:spcAft>
                <a:spcPts val="0"/>
              </a:spcAft>
              <a:buClr>
                <a:schemeClr val="dk1"/>
              </a:buClr>
              <a:buSzPts val="2000"/>
              <a:buFont typeface="Arial"/>
              <a:buNone/>
            </a:pPr>
            <a:r>
              <a:rPr b="1" lang="es-AR" sz="2400">
                <a:solidFill>
                  <a:srgbClr val="434343"/>
                </a:solidFill>
                <a:latin typeface="Calibri"/>
                <a:ea typeface="Calibri"/>
                <a:cs typeface="Calibri"/>
                <a:sym typeface="Calibri"/>
              </a:rPr>
              <a:t>WHERE cant_habitantes&gt;3000000</a:t>
            </a: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e6c1f8ce72_0_338"/>
          <p:cNvSpPr/>
          <p:nvPr/>
        </p:nvSpPr>
        <p:spPr>
          <a:xfrm>
            <a:off x="393925" y="414775"/>
            <a:ext cx="8528700" cy="588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Arial"/>
              <a:buNone/>
            </a:pPr>
            <a:r>
              <a:rPr i="0" lang="es-AR" sz="2800" cap="none" strike="noStrike">
                <a:solidFill>
                  <a:srgbClr val="434343"/>
                </a:solidFill>
                <a:latin typeface="Calibri"/>
                <a:ea typeface="Calibri"/>
                <a:cs typeface="Calibri"/>
                <a:sym typeface="Calibri"/>
              </a:rPr>
              <a:t>Consideraciones para consultas multitablas</a:t>
            </a:r>
            <a:endParaRPr i="0" sz="2800"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i="0" sz="2000" u="none" cap="none" strike="noStrike">
              <a:solidFill>
                <a:srgbClr val="434343"/>
              </a:solidFill>
              <a:latin typeface="Calibri"/>
              <a:ea typeface="Calibri"/>
              <a:cs typeface="Calibri"/>
              <a:sym typeface="Calibri"/>
            </a:endParaRPr>
          </a:p>
          <a:p>
            <a:pPr indent="-419100" lvl="0" marL="457200" marR="0" rtl="0" algn="l">
              <a:lnSpc>
                <a:spcPct val="100000"/>
              </a:lnSpc>
              <a:spcBef>
                <a:spcPts val="640"/>
              </a:spcBef>
              <a:spcAft>
                <a:spcPts val="0"/>
              </a:spcAft>
              <a:buClr>
                <a:srgbClr val="434343"/>
              </a:buClr>
              <a:buSzPts val="3000"/>
              <a:buFont typeface="Arial"/>
              <a:buChar char="•"/>
            </a:pPr>
            <a:r>
              <a:rPr i="0" lang="es-AR" sz="2500" u="none" cap="none" strike="noStrike">
                <a:solidFill>
                  <a:srgbClr val="434343"/>
                </a:solidFill>
                <a:latin typeface="Calibri"/>
                <a:ea typeface="Calibri"/>
                <a:cs typeface="Calibri"/>
                <a:sym typeface="Calibri"/>
              </a:rPr>
              <a:t>L</a:t>
            </a:r>
            <a:r>
              <a:rPr i="0" lang="es-AR" sz="2500" u="none" cap="none" strike="noStrike">
                <a:solidFill>
                  <a:srgbClr val="434343"/>
                </a:solidFill>
                <a:latin typeface="Calibri"/>
                <a:ea typeface="Calibri"/>
                <a:cs typeface="Calibri"/>
                <a:sym typeface="Calibri"/>
              </a:rPr>
              <a:t>os </a:t>
            </a:r>
            <a:r>
              <a:rPr b="1" i="0" lang="es-AR" sz="2500" u="none" cap="none" strike="noStrike">
                <a:solidFill>
                  <a:srgbClr val="434343"/>
                </a:solidFill>
                <a:latin typeface="Calibri"/>
                <a:ea typeface="Calibri"/>
                <a:cs typeface="Calibri"/>
                <a:sym typeface="Calibri"/>
              </a:rPr>
              <a:t>nombres de columna cuantificados</a:t>
            </a:r>
            <a:r>
              <a:rPr i="0" lang="es-AR" sz="2500" u="none" cap="none" strike="noStrike">
                <a:solidFill>
                  <a:srgbClr val="434343"/>
                </a:solidFill>
                <a:latin typeface="Calibri"/>
                <a:ea typeface="Calibri"/>
                <a:cs typeface="Calibri"/>
                <a:sym typeface="Calibri"/>
              </a:rPr>
              <a:t> son necesarios a veces en consultas multitabla para eliminar referencias de columnas ambiguas.</a:t>
            </a:r>
            <a:endParaRPr i="0" sz="1900" u="none" cap="none" strike="noStrike">
              <a:solidFill>
                <a:srgbClr val="434343"/>
              </a:solidFill>
              <a:latin typeface="Calibri"/>
              <a:ea typeface="Calibri"/>
              <a:cs typeface="Calibri"/>
              <a:sym typeface="Calibri"/>
            </a:endParaRPr>
          </a:p>
          <a:p>
            <a:pPr indent="-419100" lvl="0" marL="457200" marR="0" rtl="0" algn="l">
              <a:lnSpc>
                <a:spcPct val="100000"/>
              </a:lnSpc>
              <a:spcBef>
                <a:spcPts val="0"/>
              </a:spcBef>
              <a:spcAft>
                <a:spcPts val="0"/>
              </a:spcAft>
              <a:buClr>
                <a:srgbClr val="434343"/>
              </a:buClr>
              <a:buSzPts val="3000"/>
              <a:buFont typeface="Arial"/>
              <a:buChar char="•"/>
            </a:pPr>
            <a:r>
              <a:rPr i="0" lang="es-AR" sz="2500" u="none" cap="none" strike="noStrike">
                <a:solidFill>
                  <a:srgbClr val="434343"/>
                </a:solidFill>
                <a:latin typeface="Calibri"/>
                <a:ea typeface="Calibri"/>
                <a:cs typeface="Calibri"/>
                <a:sym typeface="Calibri"/>
              </a:rPr>
              <a:t>Las </a:t>
            </a:r>
            <a:r>
              <a:rPr b="1" i="0" lang="es-AR" sz="2500" u="none" cap="none" strike="noStrike">
                <a:solidFill>
                  <a:srgbClr val="434343"/>
                </a:solidFill>
                <a:latin typeface="Calibri"/>
                <a:ea typeface="Calibri"/>
                <a:cs typeface="Calibri"/>
                <a:sym typeface="Calibri"/>
              </a:rPr>
              <a:t>selecciones de todas las columnas (Select *)</a:t>
            </a:r>
            <a:r>
              <a:rPr i="0" lang="es-AR" sz="2500" u="none" cap="none" strike="noStrike">
                <a:solidFill>
                  <a:srgbClr val="434343"/>
                </a:solidFill>
                <a:latin typeface="Calibri"/>
                <a:ea typeface="Calibri"/>
                <a:cs typeface="Calibri"/>
                <a:sym typeface="Calibri"/>
              </a:rPr>
              <a:t> tienen un significado especial para las consultas multitabla.</a:t>
            </a:r>
            <a:endParaRPr i="0" sz="1900" u="none" cap="none" strike="noStrike">
              <a:solidFill>
                <a:srgbClr val="434343"/>
              </a:solidFill>
              <a:latin typeface="Calibri"/>
              <a:ea typeface="Calibri"/>
              <a:cs typeface="Calibri"/>
              <a:sym typeface="Calibri"/>
            </a:endParaRPr>
          </a:p>
          <a:p>
            <a:pPr indent="-419100" lvl="0" marL="457200" marR="0" rtl="0" algn="l">
              <a:lnSpc>
                <a:spcPct val="100000"/>
              </a:lnSpc>
              <a:spcBef>
                <a:spcPts val="0"/>
              </a:spcBef>
              <a:spcAft>
                <a:spcPts val="0"/>
              </a:spcAft>
              <a:buClr>
                <a:srgbClr val="434343"/>
              </a:buClr>
              <a:buSzPts val="3000"/>
              <a:buFont typeface="Arial"/>
              <a:buChar char="•"/>
            </a:pPr>
            <a:r>
              <a:rPr i="0" lang="es-AR" sz="2500" u="none" cap="none" strike="noStrike">
                <a:solidFill>
                  <a:srgbClr val="434343"/>
                </a:solidFill>
                <a:latin typeface="Calibri"/>
                <a:ea typeface="Calibri"/>
                <a:cs typeface="Calibri"/>
                <a:sym typeface="Calibri"/>
              </a:rPr>
              <a:t>Las </a:t>
            </a:r>
            <a:r>
              <a:rPr b="1" i="0" lang="es-AR" sz="2500" u="none" cap="none" strike="noStrike">
                <a:solidFill>
                  <a:srgbClr val="434343"/>
                </a:solidFill>
                <a:latin typeface="Calibri"/>
                <a:ea typeface="Calibri"/>
                <a:cs typeface="Calibri"/>
                <a:sym typeface="Calibri"/>
              </a:rPr>
              <a:t>autocomposiciones</a:t>
            </a:r>
            <a:r>
              <a:rPr i="0" lang="es-AR" sz="2500" u="none" cap="none" strike="noStrike">
                <a:solidFill>
                  <a:srgbClr val="434343"/>
                </a:solidFill>
                <a:latin typeface="Calibri"/>
                <a:ea typeface="Calibri"/>
                <a:cs typeface="Calibri"/>
                <a:sym typeface="Calibri"/>
              </a:rPr>
              <a:t> pueden ser utilizadas para crear una consulta multitabla que relaciona una tabla consigo misma.</a:t>
            </a:r>
            <a:endParaRPr i="0" sz="1900" u="none" cap="none" strike="noStrike">
              <a:solidFill>
                <a:srgbClr val="434343"/>
              </a:solidFill>
              <a:latin typeface="Calibri"/>
              <a:ea typeface="Calibri"/>
              <a:cs typeface="Calibri"/>
              <a:sym typeface="Calibri"/>
            </a:endParaRPr>
          </a:p>
          <a:p>
            <a:pPr indent="-419100" lvl="0" marL="457200" marR="0" rtl="0" algn="l">
              <a:lnSpc>
                <a:spcPct val="100000"/>
              </a:lnSpc>
              <a:spcBef>
                <a:spcPts val="0"/>
              </a:spcBef>
              <a:spcAft>
                <a:spcPts val="0"/>
              </a:spcAft>
              <a:buClr>
                <a:srgbClr val="434343"/>
              </a:buClr>
              <a:buSzPts val="3000"/>
              <a:buFont typeface="Arial"/>
              <a:buChar char="•"/>
            </a:pPr>
            <a:r>
              <a:rPr i="0" lang="es-AR" sz="2500" u="none" cap="none" strike="noStrike">
                <a:solidFill>
                  <a:srgbClr val="434343"/>
                </a:solidFill>
                <a:latin typeface="Calibri"/>
                <a:ea typeface="Calibri"/>
                <a:cs typeface="Calibri"/>
                <a:sym typeface="Calibri"/>
              </a:rPr>
              <a:t>Los </a:t>
            </a:r>
            <a:r>
              <a:rPr b="1" i="0" lang="es-AR" sz="2500" u="none" cap="none" strike="noStrike">
                <a:solidFill>
                  <a:srgbClr val="434343"/>
                </a:solidFill>
                <a:latin typeface="Calibri"/>
                <a:ea typeface="Calibri"/>
                <a:cs typeface="Calibri"/>
                <a:sym typeface="Calibri"/>
              </a:rPr>
              <a:t>alias de tablas </a:t>
            </a:r>
            <a:r>
              <a:rPr i="0" lang="es-AR" sz="2500" u="none" cap="none" strike="noStrike">
                <a:solidFill>
                  <a:srgbClr val="434343"/>
                </a:solidFill>
                <a:latin typeface="Calibri"/>
                <a:ea typeface="Calibri"/>
                <a:cs typeface="Calibri"/>
                <a:sym typeface="Calibri"/>
              </a:rPr>
              <a:t>pueden simplificar los nombres de columnas cualificados y permitir referencias de columnas no ambiguas en autocomposiciones.</a:t>
            </a:r>
            <a:endParaRPr i="0" sz="19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400"/>
              <a:buFont typeface="Arial"/>
              <a:buNone/>
            </a:pPr>
            <a:r>
              <a:t/>
            </a:r>
            <a:endParaRPr i="0" sz="4300" u="none" cap="none" strike="noStrike">
              <a:solidFill>
                <a:srgbClr val="434343"/>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1800"/>
              <a:buFont typeface="Arial"/>
              <a:buNone/>
            </a:pPr>
            <a:r>
              <a:t/>
            </a:r>
            <a:endParaRPr i="0" sz="1700" u="none" cap="none" strike="noStrike">
              <a:solidFill>
                <a:srgbClr val="434343"/>
              </a:solidFill>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e6c1f8ce72_0_342"/>
          <p:cNvSpPr/>
          <p:nvPr/>
        </p:nvSpPr>
        <p:spPr>
          <a:xfrm>
            <a:off x="167599" y="465867"/>
            <a:ext cx="9144000" cy="40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000"/>
              <a:buFont typeface="Arial"/>
              <a:buNone/>
            </a:pPr>
            <a:r>
              <a:rPr b="1" lang="es-AR" sz="2200">
                <a:solidFill>
                  <a:srgbClr val="434343"/>
                </a:solidFill>
                <a:latin typeface="Georgia"/>
                <a:ea typeface="Georgia"/>
                <a:cs typeface="Georgia"/>
                <a:sym typeface="Georgia"/>
              </a:rPr>
              <a:t>                         </a:t>
            </a:r>
            <a:r>
              <a:rPr lang="es-AR" sz="2900">
                <a:solidFill>
                  <a:srgbClr val="434343"/>
                </a:solidFill>
                <a:latin typeface="Calibri"/>
                <a:ea typeface="Calibri"/>
                <a:cs typeface="Calibri"/>
                <a:sym typeface="Calibri"/>
              </a:rPr>
              <a:t>Consideraciones: </a:t>
            </a:r>
            <a:r>
              <a:rPr i="0" lang="es-AR" sz="2900" u="none" cap="none" strike="noStrike">
                <a:solidFill>
                  <a:srgbClr val="434343"/>
                </a:solidFill>
                <a:latin typeface="Calibri"/>
                <a:ea typeface="Calibri"/>
                <a:cs typeface="Calibri"/>
                <a:sym typeface="Calibri"/>
              </a:rPr>
              <a:t>Nombres de columna cuantificados</a:t>
            </a:r>
            <a:endParaRPr i="0" sz="19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300" u="none" cap="none" strike="noStrike">
                <a:solidFill>
                  <a:srgbClr val="434343"/>
                </a:solidFill>
                <a:latin typeface="Calibri"/>
                <a:ea typeface="Calibri"/>
                <a:cs typeface="Calibri"/>
                <a:sym typeface="Calibri"/>
              </a:rPr>
              <a:t>Por lo general, en una base de datos se incluyen varias instancias en donde dos tablas contienen columnas con el mismo nombre. Estos nombres duplicados de columna provocan un problema. Para resolverlo, utilizamos </a:t>
            </a:r>
            <a:r>
              <a:rPr b="1" i="0" lang="es-AR" sz="2300" u="none" cap="none" strike="noStrike">
                <a:solidFill>
                  <a:srgbClr val="434343"/>
                </a:solidFill>
                <a:latin typeface="Calibri"/>
                <a:ea typeface="Calibri"/>
                <a:cs typeface="Calibri"/>
                <a:sym typeface="Calibri"/>
              </a:rPr>
              <a:t>nombres de columna cuantificados</a:t>
            </a:r>
            <a:r>
              <a:rPr i="0" lang="es-AR" sz="2300" u="none" cap="none" strike="noStrike">
                <a:solidFill>
                  <a:srgbClr val="434343"/>
                </a:solidFill>
                <a:latin typeface="Calibri"/>
                <a:ea typeface="Calibri"/>
                <a:cs typeface="Calibri"/>
                <a:sym typeface="Calibri"/>
              </a:rPr>
              <a:t> como sigue:</a:t>
            </a:r>
            <a:endParaRPr i="0" sz="47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2100" u="none" cap="none" strike="noStrike">
              <a:solidFill>
                <a:srgbClr val="434343"/>
              </a:solidFill>
              <a:latin typeface="Calibri"/>
              <a:ea typeface="Calibri"/>
              <a:cs typeface="Calibri"/>
              <a:sym typeface="Calibri"/>
            </a:endParaRPr>
          </a:p>
        </p:txBody>
      </p:sp>
      <p:pic>
        <p:nvPicPr>
          <p:cNvPr id="271" name="Google Shape;271;ge6c1f8ce72_0_342"/>
          <p:cNvPicPr preferRelativeResize="0"/>
          <p:nvPr/>
        </p:nvPicPr>
        <p:blipFill rotWithShape="1">
          <a:blip r:embed="rId3">
            <a:alphaModFix/>
          </a:blip>
          <a:srcRect b="53126" l="23038" r="28905" t="21170"/>
          <a:stretch/>
        </p:blipFill>
        <p:spPr>
          <a:xfrm>
            <a:off x="1038990" y="3428993"/>
            <a:ext cx="6485423" cy="231765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e6c1f8ce72_0_347"/>
          <p:cNvSpPr/>
          <p:nvPr/>
        </p:nvSpPr>
        <p:spPr>
          <a:xfrm>
            <a:off x="291675" y="446900"/>
            <a:ext cx="8852400" cy="5457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Arial"/>
              <a:buNone/>
            </a:pPr>
            <a:r>
              <a:rPr b="1" lang="es-AR" sz="2300">
                <a:solidFill>
                  <a:srgbClr val="434343"/>
                </a:solidFill>
                <a:latin typeface="Georgia"/>
                <a:ea typeface="Georgia"/>
                <a:cs typeface="Georgia"/>
                <a:sym typeface="Georgia"/>
              </a:rPr>
              <a:t>             </a:t>
            </a:r>
            <a:r>
              <a:rPr lang="es-AR" sz="3000">
                <a:solidFill>
                  <a:srgbClr val="434343"/>
                </a:solidFill>
                <a:latin typeface="Calibri"/>
                <a:ea typeface="Calibri"/>
                <a:cs typeface="Calibri"/>
                <a:sym typeface="Calibri"/>
              </a:rPr>
              <a:t>    Consideraciones: </a:t>
            </a:r>
            <a:r>
              <a:rPr i="0" lang="es-AR" sz="3000" u="none" cap="none" strike="noStrike">
                <a:solidFill>
                  <a:srgbClr val="434343"/>
                </a:solidFill>
                <a:latin typeface="Calibri"/>
                <a:ea typeface="Calibri"/>
                <a:cs typeface="Calibri"/>
                <a:sym typeface="Calibri"/>
              </a:rPr>
              <a:t>Selecciones de todas las columnas</a:t>
            </a:r>
            <a:endParaRPr i="0" sz="20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300" u="none" cap="none" strike="noStrike">
                <a:solidFill>
                  <a:srgbClr val="434343"/>
                </a:solidFill>
                <a:latin typeface="Calibri"/>
                <a:ea typeface="Calibri"/>
                <a:cs typeface="Calibri"/>
                <a:sym typeface="Calibri"/>
              </a:rPr>
              <a:t>Select * puede ser utilizado para seleccionar todas las columnas de la tabla designada en la cláusula from. </a:t>
            </a:r>
            <a:endParaRPr i="0" sz="23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300" u="none" cap="none" strike="noStrike">
                <a:solidFill>
                  <a:srgbClr val="434343"/>
                </a:solidFill>
                <a:latin typeface="Calibri"/>
                <a:ea typeface="Calibri"/>
                <a:cs typeface="Calibri"/>
                <a:sym typeface="Calibri"/>
              </a:rPr>
              <a:t>Sin embargo, en una columna multitabla, el asterisco selecciona todas las columnas de todas las tablas listadas en la cláusula from. Por, ende esta resulta menos práctica cuando hay dos o más tablas en la cláusula from. Para resolverlo, se puede utilizar el </a:t>
            </a:r>
            <a:r>
              <a:rPr b="1" i="0" lang="es-AR" sz="2300" u="none" cap="none" strike="noStrike">
                <a:solidFill>
                  <a:srgbClr val="434343"/>
                </a:solidFill>
                <a:latin typeface="Calibri"/>
                <a:ea typeface="Calibri"/>
                <a:cs typeface="Calibri"/>
                <a:sym typeface="Calibri"/>
              </a:rPr>
              <a:t>* cuantificado con el nombre de la tabla </a:t>
            </a:r>
            <a:r>
              <a:rPr i="0" lang="es-AR" sz="2300" u="none" cap="none" strike="noStrike">
                <a:solidFill>
                  <a:srgbClr val="434343"/>
                </a:solidFill>
                <a:latin typeface="Calibri"/>
                <a:ea typeface="Calibri"/>
                <a:cs typeface="Calibri"/>
                <a:sym typeface="Calibri"/>
              </a:rPr>
              <a:t>como sigue:</a:t>
            </a:r>
            <a:endParaRPr i="0" sz="17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400"/>
              <a:buFont typeface="Arial"/>
              <a:buNone/>
            </a:pPr>
            <a:r>
              <a:t/>
            </a:r>
            <a:endParaRPr i="0" sz="47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2100" u="none" cap="none" strike="noStrike">
              <a:solidFill>
                <a:srgbClr val="434343"/>
              </a:solidFill>
              <a:latin typeface="Calibri"/>
              <a:ea typeface="Calibri"/>
              <a:cs typeface="Calibri"/>
              <a:sym typeface="Calibri"/>
            </a:endParaRPr>
          </a:p>
        </p:txBody>
      </p:sp>
      <p:pic>
        <p:nvPicPr>
          <p:cNvPr id="277" name="Google Shape;277;ge6c1f8ce72_0_347"/>
          <p:cNvPicPr preferRelativeResize="0"/>
          <p:nvPr/>
        </p:nvPicPr>
        <p:blipFill rotWithShape="1">
          <a:blip r:embed="rId3">
            <a:alphaModFix/>
          </a:blip>
          <a:srcRect b="52108" l="22458" r="27688" t="22004"/>
          <a:stretch/>
        </p:blipFill>
        <p:spPr>
          <a:xfrm>
            <a:off x="1988299" y="4259397"/>
            <a:ext cx="6509844" cy="211173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e6c1f8ce72_0_352"/>
          <p:cNvSpPr/>
          <p:nvPr/>
        </p:nvSpPr>
        <p:spPr>
          <a:xfrm>
            <a:off x="340225" y="465875"/>
            <a:ext cx="8589300" cy="374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Arial"/>
              <a:buNone/>
            </a:pPr>
            <a:r>
              <a:rPr lang="es-AR" sz="3000">
                <a:solidFill>
                  <a:srgbClr val="434343"/>
                </a:solidFill>
                <a:latin typeface="Calibri"/>
                <a:ea typeface="Calibri"/>
                <a:cs typeface="Calibri"/>
                <a:sym typeface="Calibri"/>
              </a:rPr>
              <a:t>Consideraciones: Auto</a:t>
            </a:r>
            <a:r>
              <a:rPr i="0" lang="es-AR" sz="3000" u="none" cap="none" strike="noStrike">
                <a:solidFill>
                  <a:srgbClr val="434343"/>
                </a:solidFill>
                <a:latin typeface="Calibri"/>
                <a:ea typeface="Calibri"/>
                <a:cs typeface="Calibri"/>
                <a:sym typeface="Calibri"/>
              </a:rPr>
              <a:t>composiciones</a:t>
            </a:r>
            <a:endParaRPr i="0" sz="30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sz="2400">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400" u="none" cap="none" strike="noStrike">
                <a:solidFill>
                  <a:srgbClr val="434343"/>
                </a:solidFill>
                <a:latin typeface="Calibri"/>
                <a:ea typeface="Calibri"/>
                <a:cs typeface="Calibri"/>
                <a:sym typeface="Calibri"/>
              </a:rPr>
              <a:t>Algunas consultas multitabla afectan a una relación que una tabla tiene consigo misma. </a:t>
            </a:r>
            <a:endParaRPr i="0" sz="24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400" u="none" cap="none" strike="noStrike">
                <a:solidFill>
                  <a:srgbClr val="434343"/>
                </a:solidFill>
                <a:latin typeface="Calibri"/>
                <a:ea typeface="Calibri"/>
                <a:cs typeface="Calibri"/>
                <a:sym typeface="Calibri"/>
              </a:rPr>
              <a:t>Para resolverlo, se utiliza una estrategia de “tabla imaginaria” para componer la tabla consigo misma. En lugar de duplicar el contenido de la tabla, simplemente nos referimos a ella mediante un nombre diferente llamado </a:t>
            </a:r>
            <a:r>
              <a:rPr i="0" lang="es-AR" sz="2800" u="none" cap="none" strike="noStrike">
                <a:solidFill>
                  <a:srgbClr val="434343"/>
                </a:solidFill>
                <a:latin typeface="Calibri"/>
                <a:ea typeface="Calibri"/>
                <a:cs typeface="Calibri"/>
                <a:sym typeface="Calibri"/>
              </a:rPr>
              <a:t>alias de tabla</a:t>
            </a:r>
            <a:r>
              <a:rPr i="0" lang="es-AR" sz="2400" u="none" cap="none" strike="noStrike">
                <a:solidFill>
                  <a:srgbClr val="434343"/>
                </a:solidFill>
                <a:latin typeface="Calibri"/>
                <a:ea typeface="Calibri"/>
                <a:cs typeface="Calibri"/>
                <a:sym typeface="Calibri"/>
              </a:rPr>
              <a:t> como sigue:</a:t>
            </a:r>
            <a:endParaRPr i="0" sz="48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2200" u="none" cap="none" strike="noStrike">
              <a:solidFill>
                <a:srgbClr val="434343"/>
              </a:solidFill>
              <a:latin typeface="Arial"/>
              <a:ea typeface="Arial"/>
              <a:cs typeface="Arial"/>
              <a:sym typeface="Arial"/>
            </a:endParaRPr>
          </a:p>
        </p:txBody>
      </p:sp>
      <p:pic>
        <p:nvPicPr>
          <p:cNvPr id="283" name="Google Shape;283;ge6c1f8ce72_0_352"/>
          <p:cNvPicPr preferRelativeResize="0"/>
          <p:nvPr/>
        </p:nvPicPr>
        <p:blipFill rotWithShape="1">
          <a:blip r:embed="rId3">
            <a:alphaModFix/>
          </a:blip>
          <a:srcRect b="67694" l="27390" r="46783" t="20506"/>
          <a:stretch/>
        </p:blipFill>
        <p:spPr>
          <a:xfrm>
            <a:off x="340218" y="4206566"/>
            <a:ext cx="6673405" cy="18280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s-AR"/>
              <a:t>Sentencia SELECT</a:t>
            </a:r>
            <a:endParaRPr/>
          </a:p>
        </p:txBody>
      </p:sp>
      <p:sp>
        <p:nvSpPr>
          <p:cNvPr id="99" name="Google Shape;99;p5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1800"/>
              <a:buNone/>
            </a:pPr>
            <a:r>
              <a:rPr lang="es-AR"/>
              <a:t>La sentencia </a:t>
            </a:r>
            <a:r>
              <a:rPr b="1" lang="es-AR"/>
              <a:t>SELECT </a:t>
            </a:r>
            <a:r>
              <a:rPr lang="es-AR"/>
              <a:t>recupera datos de una base de datos y los devuelve en forma de resultados de la consulta. </a:t>
            </a:r>
            <a:endParaRPr/>
          </a:p>
          <a:p>
            <a:pPr indent="0" lvl="0" marL="0" rtl="0" algn="l">
              <a:lnSpc>
                <a:spcPct val="100000"/>
              </a:lnSpc>
              <a:spcBef>
                <a:spcPts val="640"/>
              </a:spcBef>
              <a:spcAft>
                <a:spcPts val="0"/>
              </a:spcAft>
              <a:buSzPts val="1800"/>
              <a:buNone/>
            </a:pPr>
            <a:r>
              <a:rPr lang="es-AR"/>
              <a:t>En la siguiente imagen puedes observar el formato completo de la sentencia SELECT, que consta de 6 cláusulas: </a:t>
            </a:r>
            <a:r>
              <a:rPr b="1" lang="es-AR"/>
              <a:t>SELECT, FROM, WHERE, GROUP BY, HAVING Y ORDER BY</a:t>
            </a:r>
            <a:r>
              <a:rPr lang="es-AR"/>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e6c1f8ce72_0_357"/>
          <p:cNvSpPr/>
          <p:nvPr/>
        </p:nvSpPr>
        <p:spPr>
          <a:xfrm>
            <a:off x="429749" y="465900"/>
            <a:ext cx="8444100" cy="3734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Arial"/>
              <a:buNone/>
            </a:pPr>
            <a:r>
              <a:rPr lang="es-AR" sz="3100">
                <a:solidFill>
                  <a:srgbClr val="434343"/>
                </a:solidFill>
                <a:latin typeface="Calibri"/>
                <a:ea typeface="Calibri"/>
                <a:cs typeface="Calibri"/>
                <a:sym typeface="Calibri"/>
              </a:rPr>
              <a:t>Consideraciones: </a:t>
            </a:r>
            <a:r>
              <a:rPr i="0" lang="es-AR" sz="3100" u="none" cap="none" strike="noStrike">
                <a:solidFill>
                  <a:srgbClr val="434343"/>
                </a:solidFill>
                <a:latin typeface="Calibri"/>
                <a:ea typeface="Calibri"/>
                <a:cs typeface="Calibri"/>
                <a:sym typeface="Calibri"/>
              </a:rPr>
              <a:t>Alias de tabla</a:t>
            </a:r>
            <a:endParaRPr i="0" sz="21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sz="2500">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500" u="none" cap="none" strike="noStrike">
                <a:solidFill>
                  <a:srgbClr val="434343"/>
                </a:solidFill>
                <a:latin typeface="Calibri"/>
                <a:ea typeface="Calibri"/>
                <a:cs typeface="Calibri"/>
                <a:sym typeface="Calibri"/>
              </a:rPr>
              <a:t>Se puede utilizar un alias de tabla en cualquier consulta. </a:t>
            </a:r>
            <a:endParaRPr i="0" sz="25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500" u="none" cap="none" strike="noStrike">
                <a:solidFill>
                  <a:srgbClr val="434343"/>
                </a:solidFill>
                <a:latin typeface="Calibri"/>
                <a:ea typeface="Calibri"/>
                <a:cs typeface="Calibri"/>
                <a:sym typeface="Calibri"/>
              </a:rPr>
              <a:t>Por ejemplo, si una consulta incluye nombres de tablas muy largos, se puede simplificar la tarea utilizando alias de tabla como sigue:</a:t>
            </a:r>
            <a:endParaRPr i="0" sz="19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400"/>
              <a:buFont typeface="Arial"/>
              <a:buNone/>
            </a:pPr>
            <a:r>
              <a:t/>
            </a:r>
            <a:endParaRPr i="0" sz="4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434343"/>
              </a:solidFill>
              <a:latin typeface="Calibri"/>
              <a:ea typeface="Calibri"/>
              <a:cs typeface="Calibri"/>
              <a:sym typeface="Calibri"/>
            </a:endParaRPr>
          </a:p>
        </p:txBody>
      </p:sp>
      <p:pic>
        <p:nvPicPr>
          <p:cNvPr id="289" name="Google Shape;289;ge6c1f8ce72_0_357"/>
          <p:cNvPicPr preferRelativeResize="0"/>
          <p:nvPr/>
        </p:nvPicPr>
        <p:blipFill rotWithShape="1">
          <a:blip r:embed="rId3">
            <a:alphaModFix/>
          </a:blip>
          <a:srcRect b="67694" l="27619" r="43187" t="20506"/>
          <a:stretch/>
        </p:blipFill>
        <p:spPr>
          <a:xfrm>
            <a:off x="680067" y="3571868"/>
            <a:ext cx="6134020" cy="157906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e6c1f8ce72_0_362"/>
          <p:cNvSpPr/>
          <p:nvPr/>
        </p:nvSpPr>
        <p:spPr>
          <a:xfrm>
            <a:off x="1250656" y="243703"/>
            <a:ext cx="7678800" cy="902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Arial"/>
              <a:buNone/>
            </a:pPr>
            <a:r>
              <a:rPr lang="es-AR" sz="3300">
                <a:solidFill>
                  <a:srgbClr val="434343"/>
                </a:solidFill>
                <a:latin typeface="Calibri"/>
                <a:ea typeface="Calibri"/>
                <a:cs typeface="Calibri"/>
                <a:sym typeface="Calibri"/>
              </a:rPr>
              <a:t>Composiciones</a:t>
            </a:r>
            <a:endParaRPr i="0" sz="3100" cap="none" strike="noStrike">
              <a:solidFill>
                <a:srgbClr val="434343"/>
              </a:solidFill>
              <a:latin typeface="Calibri"/>
              <a:ea typeface="Calibri"/>
              <a:cs typeface="Calibri"/>
              <a:sym typeface="Calibri"/>
            </a:endParaRPr>
          </a:p>
        </p:txBody>
      </p:sp>
      <p:sp>
        <p:nvSpPr>
          <p:cNvPr id="295" name="Google Shape;295;ge6c1f8ce72_0_362"/>
          <p:cNvSpPr/>
          <p:nvPr/>
        </p:nvSpPr>
        <p:spPr>
          <a:xfrm>
            <a:off x="384131" y="1337580"/>
            <a:ext cx="7370400" cy="2277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2000"/>
              <a:buFont typeface="Arial"/>
              <a:buNone/>
            </a:pPr>
            <a:r>
              <a:rPr i="0" lang="es-AR" sz="2300" u="none" cap="none" strike="noStrike">
                <a:solidFill>
                  <a:srgbClr val="434343"/>
                </a:solidFill>
                <a:latin typeface="Calibri"/>
                <a:ea typeface="Calibri"/>
                <a:cs typeface="Calibri"/>
                <a:sym typeface="Calibri"/>
              </a:rPr>
              <a:t>Otras formas de hacer composiciones:</a:t>
            </a:r>
            <a:endParaRPr i="0" sz="2300" u="none" cap="none" strike="noStrike">
              <a:solidFill>
                <a:srgbClr val="434343"/>
              </a:solidFill>
              <a:latin typeface="Calibri"/>
              <a:ea typeface="Calibri"/>
              <a:cs typeface="Calibri"/>
              <a:sym typeface="Calibri"/>
            </a:endParaRPr>
          </a:p>
          <a:p>
            <a:pPr indent="-374650" lvl="0" marL="457200" marR="0" rtl="0" algn="l">
              <a:lnSpc>
                <a:spcPct val="115000"/>
              </a:lnSpc>
              <a:spcBef>
                <a:spcPts val="640"/>
              </a:spcBef>
              <a:spcAft>
                <a:spcPts val="0"/>
              </a:spcAft>
              <a:buClr>
                <a:srgbClr val="434343"/>
              </a:buClr>
              <a:buSzPts val="2300"/>
              <a:buFont typeface="Calibri"/>
              <a:buChar char="•"/>
            </a:pPr>
            <a:r>
              <a:rPr i="0" lang="es-AR" sz="2300" u="none" cap="none" strike="noStrike">
                <a:solidFill>
                  <a:srgbClr val="434343"/>
                </a:solidFill>
                <a:latin typeface="Calibri"/>
                <a:ea typeface="Calibri"/>
                <a:cs typeface="Calibri"/>
                <a:sym typeface="Calibri"/>
              </a:rPr>
              <a:t>Inner Join: </a:t>
            </a:r>
            <a:endParaRPr i="0" sz="2300" u="none" cap="none" strike="noStrike">
              <a:solidFill>
                <a:srgbClr val="434343"/>
              </a:solidFill>
              <a:latin typeface="Calibri"/>
              <a:ea typeface="Calibri"/>
              <a:cs typeface="Calibri"/>
              <a:sym typeface="Calibri"/>
            </a:endParaRPr>
          </a:p>
          <a:p>
            <a:pPr indent="-374650" lvl="0" marL="457200" marR="0" rtl="0" algn="l">
              <a:lnSpc>
                <a:spcPct val="115000"/>
              </a:lnSpc>
              <a:spcBef>
                <a:spcPts val="0"/>
              </a:spcBef>
              <a:spcAft>
                <a:spcPts val="0"/>
              </a:spcAft>
              <a:buClr>
                <a:srgbClr val="434343"/>
              </a:buClr>
              <a:buSzPts val="2300"/>
              <a:buFont typeface="Calibri"/>
              <a:buChar char="•"/>
            </a:pPr>
            <a:r>
              <a:rPr i="0" lang="es-AR" sz="2300" u="none" cap="none" strike="noStrike">
                <a:solidFill>
                  <a:srgbClr val="434343"/>
                </a:solidFill>
                <a:latin typeface="Calibri"/>
                <a:ea typeface="Calibri"/>
                <a:cs typeface="Calibri"/>
                <a:sym typeface="Calibri"/>
              </a:rPr>
              <a:t>Left Join</a:t>
            </a:r>
            <a:endParaRPr i="0" sz="2300" u="none" cap="none" strike="noStrike">
              <a:solidFill>
                <a:srgbClr val="434343"/>
              </a:solidFill>
              <a:latin typeface="Calibri"/>
              <a:ea typeface="Calibri"/>
              <a:cs typeface="Calibri"/>
              <a:sym typeface="Calibri"/>
            </a:endParaRPr>
          </a:p>
          <a:p>
            <a:pPr indent="-374650" lvl="0" marL="457200" marR="0" rtl="0" algn="l">
              <a:lnSpc>
                <a:spcPct val="115000"/>
              </a:lnSpc>
              <a:spcBef>
                <a:spcPts val="0"/>
              </a:spcBef>
              <a:spcAft>
                <a:spcPts val="0"/>
              </a:spcAft>
              <a:buClr>
                <a:srgbClr val="434343"/>
              </a:buClr>
              <a:buSzPts val="2300"/>
              <a:buFont typeface="Calibri"/>
              <a:buChar char="•"/>
            </a:pPr>
            <a:r>
              <a:rPr i="0" lang="es-AR" sz="2300" u="none" cap="none" strike="noStrike">
                <a:solidFill>
                  <a:srgbClr val="434343"/>
                </a:solidFill>
                <a:latin typeface="Calibri"/>
                <a:ea typeface="Calibri"/>
                <a:cs typeface="Calibri"/>
                <a:sym typeface="Calibri"/>
              </a:rPr>
              <a:t>Right Join</a:t>
            </a:r>
            <a:endParaRPr i="0" sz="2300" u="none" cap="none" strike="noStrike">
              <a:solidFill>
                <a:srgbClr val="434343"/>
              </a:solidFill>
              <a:latin typeface="Calibri"/>
              <a:ea typeface="Calibri"/>
              <a:cs typeface="Calibri"/>
              <a:sym typeface="Calibri"/>
            </a:endParaRPr>
          </a:p>
          <a:p>
            <a:pPr indent="-374650" lvl="0" marL="457200" marR="0" rtl="0" algn="l">
              <a:lnSpc>
                <a:spcPct val="115000"/>
              </a:lnSpc>
              <a:spcBef>
                <a:spcPts val="0"/>
              </a:spcBef>
              <a:spcAft>
                <a:spcPts val="0"/>
              </a:spcAft>
              <a:buClr>
                <a:srgbClr val="434343"/>
              </a:buClr>
              <a:buSzPts val="2300"/>
              <a:buFont typeface="Calibri"/>
              <a:buChar char="•"/>
            </a:pPr>
            <a:r>
              <a:rPr i="0" lang="es-AR" sz="2300" u="none" cap="none" strike="noStrike">
                <a:solidFill>
                  <a:srgbClr val="434343"/>
                </a:solidFill>
                <a:latin typeface="Calibri"/>
                <a:ea typeface="Calibri"/>
                <a:cs typeface="Calibri"/>
                <a:sym typeface="Calibri"/>
              </a:rPr>
              <a:t>Full Outer Join</a:t>
            </a:r>
            <a:endParaRPr i="0" sz="2300" u="none" cap="none" strike="noStrike">
              <a:solidFill>
                <a:srgbClr val="434343"/>
              </a:solidFill>
              <a:latin typeface="Calibri"/>
              <a:ea typeface="Calibri"/>
              <a:cs typeface="Calibri"/>
              <a:sym typeface="Calibri"/>
            </a:endParaRPr>
          </a:p>
        </p:txBody>
      </p:sp>
      <p:pic>
        <p:nvPicPr>
          <p:cNvPr id="296" name="Google Shape;296;ge6c1f8ce72_0_362"/>
          <p:cNvPicPr preferRelativeResize="0"/>
          <p:nvPr/>
        </p:nvPicPr>
        <p:blipFill rotWithShape="1">
          <a:blip r:embed="rId3">
            <a:alphaModFix/>
          </a:blip>
          <a:srcRect b="30861" l="16134" r="35716" t="47052"/>
          <a:stretch/>
        </p:blipFill>
        <p:spPr>
          <a:xfrm>
            <a:off x="384125" y="3615172"/>
            <a:ext cx="8080874" cy="26340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e6c1f8ce72_0_368"/>
          <p:cNvSpPr/>
          <p:nvPr/>
        </p:nvSpPr>
        <p:spPr>
          <a:xfrm>
            <a:off x="393924" y="207850"/>
            <a:ext cx="8535600" cy="449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000"/>
              <a:buFont typeface="Arial"/>
              <a:buNone/>
            </a:pPr>
            <a:r>
              <a:rPr lang="es-AR" sz="2900">
                <a:solidFill>
                  <a:srgbClr val="434343"/>
                </a:solidFill>
                <a:latin typeface="Calibri"/>
                <a:ea typeface="Calibri"/>
                <a:cs typeface="Calibri"/>
                <a:sym typeface="Calibri"/>
              </a:rPr>
              <a:t>       		</a:t>
            </a:r>
            <a:r>
              <a:rPr i="0" lang="es-AR" sz="3300" cap="none" strike="noStrike">
                <a:solidFill>
                  <a:srgbClr val="434343"/>
                </a:solidFill>
                <a:latin typeface="Calibri"/>
                <a:ea typeface="Calibri"/>
                <a:cs typeface="Calibri"/>
                <a:sym typeface="Calibri"/>
              </a:rPr>
              <a:t>Composiciones externa</a:t>
            </a:r>
            <a:r>
              <a:rPr lang="es-AR" sz="3300">
                <a:solidFill>
                  <a:srgbClr val="434343"/>
                </a:solidFill>
                <a:latin typeface="Calibri"/>
                <a:ea typeface="Calibri"/>
                <a:cs typeface="Calibri"/>
                <a:sym typeface="Calibri"/>
              </a:rPr>
              <a:t>s</a:t>
            </a:r>
            <a:endParaRPr i="0" sz="2700"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300" u="sng"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sz="2300">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300" u="none" cap="none" strike="noStrike">
                <a:solidFill>
                  <a:srgbClr val="434343"/>
                </a:solidFill>
                <a:latin typeface="Calibri"/>
                <a:ea typeface="Calibri"/>
                <a:cs typeface="Calibri"/>
                <a:sym typeface="Calibri"/>
              </a:rPr>
              <a:t>La composición (interna) estándar, que estuvimos viendo hasta ahora puede perder información si las tablas que se componen contienen filas sin emparejar. </a:t>
            </a:r>
            <a:endParaRPr i="0" sz="17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i="0" sz="23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300" u="none" cap="none" strike="noStrike">
                <a:solidFill>
                  <a:srgbClr val="434343"/>
                </a:solidFill>
                <a:latin typeface="Calibri"/>
                <a:ea typeface="Calibri"/>
                <a:cs typeface="Calibri"/>
                <a:sym typeface="Calibri"/>
              </a:rPr>
              <a:t>Las composiciones externas son preservadoras de información. Para ello, se utiliza la cláusula FULL OUTER JOIN.</a:t>
            </a:r>
            <a:endParaRPr i="0" sz="23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434343"/>
              </a:solidFill>
              <a:latin typeface="Georgia"/>
              <a:ea typeface="Georgia"/>
              <a:cs typeface="Georgia"/>
              <a:sym typeface="Georgia"/>
            </a:endParaRPr>
          </a:p>
        </p:txBody>
      </p:sp>
      <p:pic>
        <p:nvPicPr>
          <p:cNvPr id="302" name="Google Shape;302;ge6c1f8ce72_0_368"/>
          <p:cNvPicPr preferRelativeResize="0"/>
          <p:nvPr/>
        </p:nvPicPr>
        <p:blipFill rotWithShape="1">
          <a:blip r:embed="rId3">
            <a:alphaModFix/>
          </a:blip>
          <a:srcRect b="30367" l="64443" r="19157" t="47052"/>
          <a:stretch/>
        </p:blipFill>
        <p:spPr>
          <a:xfrm>
            <a:off x="3363850" y="4159632"/>
            <a:ext cx="2427351" cy="222436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e6c1f8ce72_0_859"/>
          <p:cNvSpPr/>
          <p:nvPr/>
        </p:nvSpPr>
        <p:spPr>
          <a:xfrm>
            <a:off x="2456700" y="322733"/>
            <a:ext cx="5352900" cy="86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lang="es-AR" sz="2900">
                <a:solidFill>
                  <a:srgbClr val="434343"/>
                </a:solidFill>
                <a:latin typeface="Calibri"/>
                <a:ea typeface="Calibri"/>
                <a:cs typeface="Calibri"/>
                <a:sym typeface="Calibri"/>
              </a:rPr>
              <a:t>Combinaciones con </a:t>
            </a:r>
            <a:r>
              <a:rPr i="0" lang="es-AR" sz="2900" cap="none" strike="noStrike">
                <a:solidFill>
                  <a:srgbClr val="434343"/>
                </a:solidFill>
                <a:latin typeface="Calibri"/>
                <a:ea typeface="Calibri"/>
                <a:cs typeface="Calibri"/>
                <a:sym typeface="Calibri"/>
              </a:rPr>
              <a:t>INNER JOIN</a:t>
            </a:r>
            <a:endParaRPr i="0" sz="2900"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sng"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sng"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sng" cap="none" strike="noStrike">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4343"/>
              </a:solidFill>
              <a:latin typeface="Arial"/>
              <a:ea typeface="Arial"/>
              <a:cs typeface="Arial"/>
              <a:sym typeface="Arial"/>
            </a:endParaRPr>
          </a:p>
        </p:txBody>
      </p:sp>
      <p:pic>
        <p:nvPicPr>
          <p:cNvPr descr="Products &amp; Categories Tables" id="308" name="Google Shape;308;ge6c1f8ce72_0_859"/>
          <p:cNvPicPr preferRelativeResize="0"/>
          <p:nvPr/>
        </p:nvPicPr>
        <p:blipFill rotWithShape="1">
          <a:blip r:embed="rId3">
            <a:alphaModFix/>
          </a:blip>
          <a:srcRect b="0" l="0" r="0" t="0"/>
          <a:stretch/>
        </p:blipFill>
        <p:spPr>
          <a:xfrm>
            <a:off x="3178850" y="4212417"/>
            <a:ext cx="4705350" cy="1609725"/>
          </a:xfrm>
          <a:prstGeom prst="rect">
            <a:avLst/>
          </a:prstGeom>
          <a:noFill/>
          <a:ln>
            <a:noFill/>
          </a:ln>
        </p:spPr>
      </p:pic>
      <p:sp>
        <p:nvSpPr>
          <p:cNvPr id="309" name="Google Shape;309;ge6c1f8ce72_0_859"/>
          <p:cNvSpPr txBox="1"/>
          <p:nvPr/>
        </p:nvSpPr>
        <p:spPr>
          <a:xfrm>
            <a:off x="268600" y="1185925"/>
            <a:ext cx="8678100" cy="2860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200"/>
              </a:spcBef>
              <a:spcAft>
                <a:spcPts val="0"/>
              </a:spcAft>
              <a:buNone/>
            </a:pPr>
            <a:r>
              <a:t/>
            </a:r>
            <a:endParaRPr sz="1900">
              <a:solidFill>
                <a:srgbClr val="434343"/>
              </a:solidFill>
            </a:endParaRPr>
          </a:p>
          <a:p>
            <a:pPr indent="0" lvl="0" marL="0" marR="0" rtl="0" algn="l">
              <a:lnSpc>
                <a:spcPct val="115000"/>
              </a:lnSpc>
              <a:spcBef>
                <a:spcPts val="1200"/>
              </a:spcBef>
              <a:spcAft>
                <a:spcPts val="0"/>
              </a:spcAft>
              <a:buClr>
                <a:srgbClr val="000000"/>
              </a:buClr>
              <a:buSzPts val="1900"/>
              <a:buFont typeface="Arial"/>
              <a:buNone/>
            </a:pPr>
            <a:r>
              <a:rPr lang="es-AR" sz="2100">
                <a:solidFill>
                  <a:srgbClr val="202124"/>
                </a:solidFill>
                <a:latin typeface="Calibri"/>
                <a:ea typeface="Calibri"/>
                <a:cs typeface="Calibri"/>
                <a:sym typeface="Calibri"/>
              </a:rPr>
              <a:t>La combinación interna es una de las combinaciones más utilizadas en SQL Server. La cláusula de combinación interna le permite consultar datos de dos o más tablas relacionadas.</a:t>
            </a:r>
            <a:endParaRPr sz="2100">
              <a:solidFill>
                <a:srgbClr val="202124"/>
              </a:solidFill>
              <a:latin typeface="Calibri"/>
              <a:ea typeface="Calibri"/>
              <a:cs typeface="Calibri"/>
              <a:sym typeface="Calibri"/>
            </a:endParaRPr>
          </a:p>
          <a:p>
            <a:pPr indent="0" lvl="0" marL="0" marR="0" rtl="0" algn="l">
              <a:lnSpc>
                <a:spcPct val="115000"/>
              </a:lnSpc>
              <a:spcBef>
                <a:spcPts val="1200"/>
              </a:spcBef>
              <a:spcAft>
                <a:spcPts val="0"/>
              </a:spcAft>
              <a:buNone/>
            </a:pPr>
            <a:r>
              <a:rPr lang="es-AR" sz="2100">
                <a:solidFill>
                  <a:srgbClr val="202124"/>
                </a:solidFill>
                <a:latin typeface="Calibri"/>
                <a:ea typeface="Calibri"/>
                <a:cs typeface="Calibri"/>
                <a:sym typeface="Calibri"/>
              </a:rPr>
              <a:t>Consulte las siguientes tablas de productos y categorías:</a:t>
            </a:r>
            <a:endParaRPr sz="1900">
              <a:solidFill>
                <a:srgbClr val="434343"/>
              </a:solidFill>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1900"/>
              <a:buFont typeface="Arial"/>
              <a:buNone/>
            </a:pPr>
            <a:r>
              <a:rPr b="1" i="0" lang="es-AR" sz="1900" u="sng" cap="none" strike="noStrike">
                <a:solidFill>
                  <a:srgbClr val="434343"/>
                </a:solidFill>
                <a:latin typeface="Calibri"/>
                <a:ea typeface="Calibri"/>
                <a:cs typeface="Calibri"/>
                <a:sym typeface="Calibri"/>
              </a:rPr>
              <a:t>Ejercicio:</a:t>
            </a:r>
            <a:r>
              <a:rPr i="0" lang="es-AR" sz="1900" u="none" cap="none" strike="noStrike">
                <a:solidFill>
                  <a:srgbClr val="434343"/>
                </a:solidFill>
                <a:latin typeface="Calibri"/>
                <a:ea typeface="Calibri"/>
                <a:cs typeface="Calibri"/>
                <a:sym typeface="Calibri"/>
              </a:rPr>
              <a:t> Escribir una consulta que devuelva id, nombre y categoría de producto.</a:t>
            </a:r>
            <a:endParaRPr i="0" sz="1900" u="none" cap="none" strike="noStrike">
              <a:solidFill>
                <a:srgbClr val="434343"/>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e6c1f8ce72_0_865"/>
          <p:cNvSpPr/>
          <p:nvPr/>
        </p:nvSpPr>
        <p:spPr>
          <a:xfrm>
            <a:off x="102151" y="1181200"/>
            <a:ext cx="8939700" cy="629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i="0" lang="es-AR" sz="2400" u="none" cap="none" strike="noStrike">
                <a:solidFill>
                  <a:srgbClr val="434343"/>
                </a:solidFill>
                <a:latin typeface="Calibri"/>
                <a:ea typeface="Calibri"/>
                <a:cs typeface="Calibri"/>
                <a:sym typeface="Calibri"/>
              </a:rPr>
              <a:t>Las combinaciones internas se realizan mediante la instrucción </a:t>
            </a:r>
            <a:r>
              <a:rPr b="1" i="0" lang="es-AR" sz="2400" u="none" cap="none" strike="noStrike">
                <a:solidFill>
                  <a:srgbClr val="434343"/>
                </a:solidFill>
                <a:latin typeface="Calibri"/>
                <a:ea typeface="Calibri"/>
                <a:cs typeface="Calibri"/>
                <a:sym typeface="Calibri"/>
              </a:rPr>
              <a:t>INNER JOIN</a:t>
            </a:r>
            <a:r>
              <a:rPr i="0" lang="es-AR" sz="2400" u="none" cap="none" strike="noStrike">
                <a:solidFill>
                  <a:srgbClr val="434343"/>
                </a:solidFill>
                <a:latin typeface="Calibri"/>
                <a:ea typeface="Calibri"/>
                <a:cs typeface="Calibri"/>
                <a:sym typeface="Calibri"/>
              </a:rPr>
              <a:t>. </a:t>
            </a:r>
            <a:endParaRPr i="0" sz="2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i="0" sz="2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i="0" lang="es-AR" sz="2400" u="none" cap="none" strike="noStrike">
                <a:solidFill>
                  <a:srgbClr val="434343"/>
                </a:solidFill>
                <a:latin typeface="Calibri"/>
                <a:ea typeface="Calibri"/>
                <a:cs typeface="Calibri"/>
                <a:sym typeface="Calibri"/>
              </a:rPr>
              <a:t>Devuelven únicamente aquellos registros/filas </a:t>
            </a:r>
            <a:r>
              <a:rPr b="1" i="0" lang="es-AR" sz="2400" u="none" cap="none" strike="noStrike">
                <a:solidFill>
                  <a:srgbClr val="434343"/>
                </a:solidFill>
                <a:latin typeface="Calibri"/>
                <a:ea typeface="Calibri"/>
                <a:cs typeface="Calibri"/>
                <a:sym typeface="Calibri"/>
              </a:rPr>
              <a:t>que tienen valores idénticos en los dos campos </a:t>
            </a:r>
            <a:r>
              <a:rPr i="0" lang="es-AR" sz="2400" u="none" cap="none" strike="noStrike">
                <a:solidFill>
                  <a:srgbClr val="434343"/>
                </a:solidFill>
                <a:latin typeface="Calibri"/>
                <a:ea typeface="Calibri"/>
                <a:cs typeface="Calibri"/>
                <a:sym typeface="Calibri"/>
              </a:rPr>
              <a:t>que se comparan para unir ambas tablas. Es decir aquellas que tienen elementos en las dos tablas, identificados éstos por el campo de relación.</a:t>
            </a:r>
            <a:endParaRPr i="0" sz="2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s-AR" sz="2400" u="sng" cap="none" strike="noStrike">
                <a:solidFill>
                  <a:srgbClr val="434343"/>
                </a:solidFill>
                <a:latin typeface="Calibri"/>
                <a:ea typeface="Calibri"/>
                <a:cs typeface="Calibri"/>
                <a:sym typeface="Calibri"/>
              </a:rPr>
              <a:t>Solución:</a:t>
            </a:r>
            <a:endParaRPr b="1" i="0" sz="2400" u="sng"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i="0" lang="es-AR" sz="2400" u="none" cap="none" strike="noStrike">
                <a:solidFill>
                  <a:srgbClr val="434343"/>
                </a:solidFill>
                <a:latin typeface="Calibri"/>
                <a:ea typeface="Calibri"/>
                <a:cs typeface="Calibri"/>
                <a:sym typeface="Calibri"/>
              </a:rPr>
              <a:t>SELECT   product_name,   category_name,   list_price</a:t>
            </a:r>
            <a:endParaRPr i="0" sz="2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i="0" lang="es-AR" sz="2400" u="none" cap="none" strike="noStrike">
                <a:solidFill>
                  <a:srgbClr val="434343"/>
                </a:solidFill>
                <a:latin typeface="Calibri"/>
                <a:ea typeface="Calibri"/>
                <a:cs typeface="Calibri"/>
                <a:sym typeface="Calibri"/>
              </a:rPr>
              <a:t>FROM    production.products p</a:t>
            </a:r>
            <a:endParaRPr i="0" sz="2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i="0" lang="es-AR" sz="2400" u="none" cap="none" strike="noStrike">
                <a:solidFill>
                  <a:srgbClr val="434343"/>
                </a:solidFill>
                <a:latin typeface="Calibri"/>
                <a:ea typeface="Calibri"/>
                <a:cs typeface="Calibri"/>
                <a:sym typeface="Calibri"/>
              </a:rPr>
              <a:t>INNER JOIN  production.categories c </a:t>
            </a:r>
            <a:endParaRPr i="0" sz="2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i="0" lang="es-AR" sz="2400" u="none" cap="none" strike="noStrike">
                <a:solidFill>
                  <a:srgbClr val="434343"/>
                </a:solidFill>
                <a:latin typeface="Calibri"/>
                <a:ea typeface="Calibri"/>
                <a:cs typeface="Calibri"/>
                <a:sym typeface="Calibri"/>
              </a:rPr>
              <a:t>    ON c.category_id = p.category_id</a:t>
            </a:r>
            <a:endParaRPr i="0" sz="2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i="0" lang="es-AR" sz="2400" u="none" cap="none" strike="noStrike">
                <a:solidFill>
                  <a:srgbClr val="434343"/>
                </a:solidFill>
                <a:latin typeface="Calibri"/>
                <a:ea typeface="Calibri"/>
                <a:cs typeface="Calibri"/>
                <a:sym typeface="Calibri"/>
              </a:rPr>
              <a:t>ORDER BY    product_name DESC;</a:t>
            </a:r>
            <a:endParaRPr i="0" sz="2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1900" u="none" cap="none" strike="noStrike">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900" u="none" cap="none" strike="noStrike">
              <a:solidFill>
                <a:srgbClr val="434343"/>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e6c1f8ce72_0_869"/>
          <p:cNvSpPr/>
          <p:nvPr/>
        </p:nvSpPr>
        <p:spPr>
          <a:xfrm>
            <a:off x="212975" y="1271325"/>
            <a:ext cx="8825100" cy="59325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1200"/>
              </a:spcBef>
              <a:spcAft>
                <a:spcPts val="0"/>
              </a:spcAft>
              <a:buClr>
                <a:srgbClr val="000000"/>
              </a:buClr>
              <a:buSzPts val="1600"/>
              <a:buFont typeface="Arial"/>
              <a:buNone/>
            </a:pPr>
            <a:r>
              <a:rPr lang="es-AR" sz="1900">
                <a:solidFill>
                  <a:srgbClr val="202124"/>
                </a:solidFill>
                <a:latin typeface="Calibri"/>
                <a:ea typeface="Calibri"/>
                <a:cs typeface="Calibri"/>
                <a:sym typeface="Calibri"/>
              </a:rPr>
              <a:t>Los C y p son los alias de las tablas production.categories y production.products. Al hacer esto, cuando hace referencia a una columna en esta tabla, puede usar alias.column_name en lugar de usar table_name.column_name. Por ejemplo, la consulta usa c.category_id en lugar de production.categories.category_id. Por lo tanto, le ahorra algunas mecanografías.</a:t>
            </a:r>
            <a:endParaRPr sz="1900">
              <a:solidFill>
                <a:srgbClr val="202124"/>
              </a:solidFill>
              <a:latin typeface="Calibri"/>
              <a:ea typeface="Calibri"/>
              <a:cs typeface="Calibri"/>
              <a:sym typeface="Calibri"/>
            </a:endParaRPr>
          </a:p>
          <a:p>
            <a:pPr indent="0" lvl="0" marL="0" marR="38100" rtl="0" algn="l">
              <a:lnSpc>
                <a:spcPct val="128571"/>
              </a:lnSpc>
              <a:spcBef>
                <a:spcPts val="0"/>
              </a:spcBef>
              <a:spcAft>
                <a:spcPts val="0"/>
              </a:spcAft>
              <a:buNone/>
            </a:pPr>
            <a:r>
              <a:rPr lang="es-AR" sz="1900">
                <a:solidFill>
                  <a:srgbClr val="202124"/>
                </a:solidFill>
                <a:latin typeface="Calibri"/>
                <a:ea typeface="Calibri"/>
                <a:cs typeface="Calibri"/>
                <a:sym typeface="Calibri"/>
              </a:rPr>
              <a:t>Para cada fila de la tabla production.products, la cláusula de unión interna la empareja con cada fila de la tabla product.categories según los valores de la columna category_id:</a:t>
            </a:r>
            <a:endParaRPr sz="1900">
              <a:solidFill>
                <a:srgbClr val="202124"/>
              </a:solidFill>
              <a:latin typeface="Calibri"/>
              <a:ea typeface="Calibri"/>
              <a:cs typeface="Calibri"/>
              <a:sym typeface="Calibri"/>
            </a:endParaRPr>
          </a:p>
          <a:p>
            <a:pPr indent="-292100" lvl="0" marL="457200" marR="0" rtl="0" algn="l">
              <a:lnSpc>
                <a:spcPct val="115000"/>
              </a:lnSpc>
              <a:spcBef>
                <a:spcPts val="1200"/>
              </a:spcBef>
              <a:spcAft>
                <a:spcPts val="0"/>
              </a:spcAft>
              <a:buClr>
                <a:srgbClr val="434343"/>
              </a:buClr>
              <a:buSzPts val="1000"/>
              <a:buFont typeface="Calibri"/>
              <a:buChar char="●"/>
            </a:pPr>
            <a:r>
              <a:rPr lang="es-AR" sz="1900">
                <a:solidFill>
                  <a:srgbClr val="202124"/>
                </a:solidFill>
                <a:highlight>
                  <a:srgbClr val="F8F9FA"/>
                </a:highlight>
                <a:latin typeface="Calibri"/>
                <a:ea typeface="Calibri"/>
                <a:cs typeface="Calibri"/>
                <a:sym typeface="Calibri"/>
              </a:rPr>
              <a:t>Si ambas filas tienen el mismo valor en la columna category_id, la combinación interna forma una nueva fila cuyas columnas son de las filas de las tablas production.categories y production.products de acuerdo con las columnas de la lista de selección e incluye esta nueva fila en la conjunto resultante.</a:t>
            </a:r>
            <a:endParaRPr sz="1600">
              <a:solidFill>
                <a:srgbClr val="434343"/>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600">
              <a:solidFill>
                <a:srgbClr val="434343"/>
              </a:solidFill>
              <a:latin typeface="Calibri"/>
              <a:ea typeface="Calibri"/>
              <a:cs typeface="Calibri"/>
              <a:sym typeface="Calibri"/>
            </a:endParaRPr>
          </a:p>
          <a:p>
            <a:pPr indent="-292100" lvl="0" marL="457200" marR="0" rtl="0" algn="l">
              <a:lnSpc>
                <a:spcPct val="115000"/>
              </a:lnSpc>
              <a:spcBef>
                <a:spcPts val="0"/>
              </a:spcBef>
              <a:spcAft>
                <a:spcPts val="0"/>
              </a:spcAft>
              <a:buClr>
                <a:srgbClr val="434343"/>
              </a:buClr>
              <a:buSzPts val="1000"/>
              <a:buFont typeface="Calibri"/>
              <a:buChar char="●"/>
            </a:pPr>
            <a:r>
              <a:rPr lang="es-AR" sz="1900">
                <a:solidFill>
                  <a:srgbClr val="202124"/>
                </a:solidFill>
                <a:highlight>
                  <a:srgbClr val="F8F9FA"/>
                </a:highlight>
                <a:latin typeface="Calibri"/>
                <a:ea typeface="Calibri"/>
                <a:cs typeface="Calibri"/>
                <a:sym typeface="Calibri"/>
              </a:rPr>
              <a:t>Si la fila de la tabla production.products no coincide con la fila de la tabla production.categories, la cláusula de unión interna simplemente ignora estas filas y no las incluye en el conjunto de resultados.</a:t>
            </a:r>
            <a:endParaRPr sz="1900">
              <a:solidFill>
                <a:srgbClr val="202124"/>
              </a:solidFill>
              <a:highlight>
                <a:srgbClr val="F8F9FA"/>
              </a:highlight>
              <a:latin typeface="Calibri"/>
              <a:ea typeface="Calibri"/>
              <a:cs typeface="Calibri"/>
              <a:sym typeface="Calibri"/>
            </a:endParaRPr>
          </a:p>
          <a:p>
            <a:pPr indent="0" lvl="0" marL="0" marR="0" rtl="0" algn="l">
              <a:lnSpc>
                <a:spcPct val="115000"/>
              </a:lnSpc>
              <a:spcBef>
                <a:spcPts val="0"/>
              </a:spcBef>
              <a:spcAft>
                <a:spcPts val="0"/>
              </a:spcAft>
              <a:buNone/>
            </a:pPr>
            <a:r>
              <a:t/>
            </a:r>
            <a:endParaRPr sz="1200">
              <a:solidFill>
                <a:srgbClr val="434343"/>
              </a:solidFill>
            </a:endParaRPr>
          </a:p>
          <a:p>
            <a:pPr indent="0" lvl="0" marL="0" marR="0" rtl="0" algn="l">
              <a:lnSpc>
                <a:spcPct val="100000"/>
              </a:lnSpc>
              <a:spcBef>
                <a:spcPts val="1200"/>
              </a:spcBef>
              <a:spcAft>
                <a:spcPts val="0"/>
              </a:spcAft>
              <a:buClr>
                <a:srgbClr val="000000"/>
              </a:buClr>
              <a:buSzPts val="2000"/>
              <a:buFont typeface="Arial"/>
              <a:buNone/>
            </a:pPr>
            <a:r>
              <a:t/>
            </a:r>
            <a:endParaRPr b="1" i="0" sz="1600" u="sng" cap="none" strike="noStrike">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u="none" cap="none" strike="noStrike">
              <a:solidFill>
                <a:srgbClr val="434343"/>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e6c1f8ce72_0_873"/>
          <p:cNvSpPr/>
          <p:nvPr/>
        </p:nvSpPr>
        <p:spPr>
          <a:xfrm>
            <a:off x="189900" y="431533"/>
            <a:ext cx="8954100" cy="5343300"/>
          </a:xfrm>
          <a:prstGeom prst="rect">
            <a:avLst/>
          </a:prstGeom>
          <a:noFill/>
          <a:ln>
            <a:noFill/>
          </a:ln>
        </p:spPr>
        <p:txBody>
          <a:bodyPr anchorCtr="0" anchor="t" bIns="45700" lIns="91425" spcFirstLastPara="1" rIns="91425" wrap="square" tIns="45700">
            <a:noAutofit/>
          </a:bodyPr>
          <a:lstStyle/>
          <a:p>
            <a:pPr indent="457200" lvl="0" marL="1828800" marR="0" rtl="0" algn="l">
              <a:lnSpc>
                <a:spcPct val="100000"/>
              </a:lnSpc>
              <a:spcBef>
                <a:spcPts val="0"/>
              </a:spcBef>
              <a:spcAft>
                <a:spcPts val="0"/>
              </a:spcAft>
              <a:buClr>
                <a:srgbClr val="000000"/>
              </a:buClr>
              <a:buSzPts val="1700"/>
              <a:buFont typeface="Arial"/>
              <a:buNone/>
            </a:pPr>
            <a:r>
              <a:rPr lang="es-AR" sz="3200">
                <a:solidFill>
                  <a:srgbClr val="434343"/>
                </a:solidFill>
                <a:latin typeface="Calibri"/>
                <a:ea typeface="Calibri"/>
                <a:cs typeface="Calibri"/>
                <a:sym typeface="Calibri"/>
              </a:rPr>
              <a:t>Cláusula </a:t>
            </a:r>
            <a:r>
              <a:rPr i="0" lang="es-AR" sz="3200" cap="none" strike="noStrike">
                <a:solidFill>
                  <a:srgbClr val="434343"/>
                </a:solidFill>
                <a:latin typeface="Calibri"/>
                <a:ea typeface="Calibri"/>
                <a:cs typeface="Calibri"/>
                <a:sym typeface="Calibri"/>
              </a:rPr>
              <a:t>GROUP BY</a:t>
            </a:r>
            <a:endParaRPr i="0" sz="3200" cap="none" strike="noStrike">
              <a:solidFill>
                <a:srgbClr val="434343"/>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800"/>
              <a:buFont typeface="Arial"/>
              <a:buNone/>
            </a:pPr>
            <a:r>
              <a:t/>
            </a:r>
            <a:endParaRPr sz="1900">
              <a:solidFill>
                <a:srgbClr val="202124"/>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800"/>
              <a:buFont typeface="Arial"/>
              <a:buNone/>
            </a:pPr>
            <a:r>
              <a:rPr lang="es-AR" sz="1900">
                <a:solidFill>
                  <a:srgbClr val="202124"/>
                </a:solidFill>
                <a:latin typeface="Calibri"/>
                <a:ea typeface="Calibri"/>
                <a:cs typeface="Calibri"/>
                <a:sym typeface="Calibri"/>
              </a:rPr>
              <a:t>La cláusula GROUP BY le permite organizar las filas de una consulta en grupos. Los grupos están determinados por las columnas que especifique en la cláusula GROUP BY.</a:t>
            </a:r>
            <a:endParaRPr sz="1900">
              <a:solidFill>
                <a:srgbClr val="202124"/>
              </a:solidFill>
              <a:latin typeface="Calibri"/>
              <a:ea typeface="Calibri"/>
              <a:cs typeface="Calibri"/>
              <a:sym typeface="Calibri"/>
            </a:endParaRPr>
          </a:p>
          <a:p>
            <a:pPr indent="0" lvl="0" marL="0" marR="38100" rtl="0" algn="l">
              <a:lnSpc>
                <a:spcPct val="128571"/>
              </a:lnSpc>
              <a:spcBef>
                <a:spcPts val="0"/>
              </a:spcBef>
              <a:spcAft>
                <a:spcPts val="0"/>
              </a:spcAft>
              <a:buNone/>
            </a:pPr>
            <a:r>
              <a:rPr lang="es-AR" sz="1900">
                <a:solidFill>
                  <a:srgbClr val="202124"/>
                </a:solidFill>
                <a:latin typeface="Calibri"/>
                <a:ea typeface="Calibri"/>
                <a:cs typeface="Calibri"/>
                <a:sym typeface="Calibri"/>
              </a:rPr>
              <a:t>A continuación se ilustra la sintaxis de la cláusula GROUP BY:</a:t>
            </a:r>
            <a:endParaRPr i="0" sz="18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i="0" lang="es-AR" sz="1800" u="none" cap="none" strike="noStrike">
                <a:solidFill>
                  <a:srgbClr val="434343"/>
                </a:solidFill>
                <a:latin typeface="Calibri"/>
                <a:ea typeface="Calibri"/>
                <a:cs typeface="Calibri"/>
                <a:sym typeface="Calibri"/>
              </a:rPr>
              <a:t>SELECT</a:t>
            </a:r>
            <a:endParaRPr i="0" sz="18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i="0" lang="es-AR" sz="1800" u="none" cap="none" strike="noStrike">
                <a:solidFill>
                  <a:srgbClr val="434343"/>
                </a:solidFill>
                <a:latin typeface="Calibri"/>
                <a:ea typeface="Calibri"/>
                <a:cs typeface="Calibri"/>
                <a:sym typeface="Calibri"/>
              </a:rPr>
              <a:t>    select_list</a:t>
            </a:r>
            <a:endParaRPr i="0" sz="18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i="0" lang="es-AR" sz="1800" u="none" cap="none" strike="noStrike">
                <a:solidFill>
                  <a:srgbClr val="434343"/>
                </a:solidFill>
                <a:latin typeface="Calibri"/>
                <a:ea typeface="Calibri"/>
                <a:cs typeface="Calibri"/>
                <a:sym typeface="Calibri"/>
              </a:rPr>
              <a:t>FROM</a:t>
            </a:r>
            <a:endParaRPr i="0" sz="18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i="0" lang="es-AR" sz="1800" u="none" cap="none" strike="noStrike">
                <a:solidFill>
                  <a:srgbClr val="434343"/>
                </a:solidFill>
                <a:latin typeface="Calibri"/>
                <a:ea typeface="Calibri"/>
                <a:cs typeface="Calibri"/>
                <a:sym typeface="Calibri"/>
              </a:rPr>
              <a:t>    table_name</a:t>
            </a:r>
            <a:endParaRPr i="0" sz="18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i="0" lang="es-AR" sz="1800" u="none" cap="none" strike="noStrike">
                <a:solidFill>
                  <a:srgbClr val="434343"/>
                </a:solidFill>
                <a:latin typeface="Calibri"/>
                <a:ea typeface="Calibri"/>
                <a:cs typeface="Calibri"/>
                <a:sym typeface="Calibri"/>
              </a:rPr>
              <a:t>GROUP BY</a:t>
            </a:r>
            <a:endParaRPr i="0" sz="18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i="0" lang="es-AR" sz="1800" u="none" cap="none" strike="noStrike">
                <a:solidFill>
                  <a:srgbClr val="434343"/>
                </a:solidFill>
                <a:latin typeface="Calibri"/>
                <a:ea typeface="Calibri"/>
                <a:cs typeface="Calibri"/>
                <a:sym typeface="Calibri"/>
              </a:rPr>
              <a:t>    column_name1,</a:t>
            </a:r>
            <a:endParaRPr i="0" sz="18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i="0" lang="es-AR" sz="1800" u="none" cap="none" strike="noStrike">
                <a:solidFill>
                  <a:srgbClr val="434343"/>
                </a:solidFill>
                <a:latin typeface="Calibri"/>
                <a:ea typeface="Calibri"/>
                <a:cs typeface="Calibri"/>
                <a:sym typeface="Calibri"/>
              </a:rPr>
              <a:t>    column_name2 ,...;</a:t>
            </a:r>
            <a:endParaRPr i="0" sz="18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1" i="0" sz="1700" u="sng"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sng" cap="none" strike="noStrike">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4343"/>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e6c1f8ce72_0_877"/>
          <p:cNvSpPr/>
          <p:nvPr/>
        </p:nvSpPr>
        <p:spPr>
          <a:xfrm>
            <a:off x="148575" y="558800"/>
            <a:ext cx="8925300" cy="6299100"/>
          </a:xfrm>
          <a:prstGeom prst="rect">
            <a:avLst/>
          </a:prstGeom>
          <a:noFill/>
          <a:ln>
            <a:noFill/>
          </a:ln>
        </p:spPr>
        <p:txBody>
          <a:bodyPr anchorCtr="0" anchor="t" bIns="45700" lIns="91425" spcFirstLastPara="1" rIns="91425" wrap="square" tIns="45700">
            <a:noAutofit/>
          </a:bodyPr>
          <a:lstStyle/>
          <a:p>
            <a:pPr indent="457200" lvl="0" marL="1828800" rtl="0" algn="l">
              <a:spcBef>
                <a:spcPts val="0"/>
              </a:spcBef>
              <a:spcAft>
                <a:spcPts val="0"/>
              </a:spcAft>
              <a:buClr>
                <a:srgbClr val="000000"/>
              </a:buClr>
              <a:buSzPts val="1700"/>
              <a:buFont typeface="Arial"/>
              <a:buNone/>
            </a:pPr>
            <a:r>
              <a:rPr lang="es-AR" sz="3100">
                <a:solidFill>
                  <a:srgbClr val="434343"/>
                </a:solidFill>
                <a:latin typeface="Calibri"/>
                <a:ea typeface="Calibri"/>
                <a:cs typeface="Calibri"/>
                <a:sym typeface="Calibri"/>
              </a:rPr>
              <a:t>Cláusula GROUP BY:</a:t>
            </a:r>
            <a:endParaRPr sz="2800">
              <a:solidFill>
                <a:srgbClr val="434343"/>
              </a:solidFill>
              <a:latin typeface="Calibri"/>
              <a:ea typeface="Calibri"/>
              <a:cs typeface="Calibri"/>
              <a:sym typeface="Calibri"/>
            </a:endParaRPr>
          </a:p>
          <a:p>
            <a:pPr indent="457200" lvl="0" marL="2286000" marR="0" rtl="0" algn="l">
              <a:lnSpc>
                <a:spcPct val="100000"/>
              </a:lnSpc>
              <a:spcBef>
                <a:spcPts val="0"/>
              </a:spcBef>
              <a:spcAft>
                <a:spcPts val="0"/>
              </a:spcAft>
              <a:buClr>
                <a:srgbClr val="000000"/>
              </a:buClr>
              <a:buSzPts val="1700"/>
              <a:buFont typeface="Arial"/>
              <a:buNone/>
            </a:pPr>
            <a:r>
              <a:t/>
            </a:r>
            <a:endParaRPr b="1" sz="1700" u="sng">
              <a:solidFill>
                <a:srgbClr val="434343"/>
              </a:solidFill>
              <a:latin typeface="Calibri"/>
              <a:ea typeface="Calibri"/>
              <a:cs typeface="Calibri"/>
              <a:sym typeface="Calibri"/>
            </a:endParaRPr>
          </a:p>
          <a:p>
            <a:pPr indent="0" lvl="0" marL="0" marR="38100" rtl="0" algn="l">
              <a:lnSpc>
                <a:spcPct val="128571"/>
              </a:lnSpc>
              <a:spcBef>
                <a:spcPts val="0"/>
              </a:spcBef>
              <a:spcAft>
                <a:spcPts val="0"/>
              </a:spcAft>
              <a:buNone/>
            </a:pPr>
            <a:r>
              <a:rPr lang="es-AR" sz="2100">
                <a:solidFill>
                  <a:srgbClr val="202124"/>
                </a:solidFill>
                <a:latin typeface="Calibri"/>
                <a:ea typeface="Calibri"/>
                <a:cs typeface="Calibri"/>
                <a:sym typeface="Calibri"/>
              </a:rPr>
              <a:t>En esta consulta, la cláusula GROUP BY produjo un grupo para cada combinación de los valores en las columnas enumeradas en la cláusula GROUP BY. Considere el siguiente ejemplo:</a:t>
            </a:r>
            <a:endParaRPr sz="2100">
              <a:solidFill>
                <a:srgbClr val="202124"/>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900"/>
              <a:buFont typeface="Arial"/>
              <a:buNone/>
            </a:pPr>
            <a:r>
              <a:rPr i="0" lang="es-AR" sz="1900" u="none" cap="none" strike="noStrike">
                <a:solidFill>
                  <a:srgbClr val="434343"/>
                </a:solidFill>
                <a:latin typeface="Calibri"/>
                <a:ea typeface="Calibri"/>
                <a:cs typeface="Calibri"/>
                <a:sym typeface="Calibri"/>
              </a:rPr>
              <a:t>SELECT    customer_id,    YEAR (order_date) order_year</a:t>
            </a:r>
            <a:endParaRPr i="0" sz="1900" u="none" cap="none" strike="noStrike">
              <a:solidFill>
                <a:srgbClr val="434343"/>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900"/>
              <a:buFont typeface="Arial"/>
              <a:buNone/>
            </a:pPr>
            <a:r>
              <a:rPr i="0" lang="es-AR" sz="1900" u="none" cap="none" strike="noStrike">
                <a:solidFill>
                  <a:srgbClr val="434343"/>
                </a:solidFill>
                <a:latin typeface="Calibri"/>
                <a:ea typeface="Calibri"/>
                <a:cs typeface="Calibri"/>
                <a:sym typeface="Calibri"/>
              </a:rPr>
              <a:t>FROM    sales.orders</a:t>
            </a:r>
            <a:endParaRPr i="0" sz="1900" u="none" cap="none" strike="noStrike">
              <a:solidFill>
                <a:srgbClr val="434343"/>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900"/>
              <a:buFont typeface="Arial"/>
              <a:buNone/>
            </a:pPr>
            <a:r>
              <a:rPr i="0" lang="es-AR" sz="1900" u="none" cap="none" strike="noStrike">
                <a:solidFill>
                  <a:srgbClr val="434343"/>
                </a:solidFill>
                <a:latin typeface="Calibri"/>
                <a:ea typeface="Calibri"/>
                <a:cs typeface="Calibri"/>
                <a:sym typeface="Calibri"/>
              </a:rPr>
              <a:t>WHERE    customer_id IN (1, 2)</a:t>
            </a:r>
            <a:endParaRPr i="0" sz="1900" u="none" cap="none" strike="noStrike">
              <a:solidFill>
                <a:srgbClr val="434343"/>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900"/>
              <a:buFont typeface="Arial"/>
              <a:buNone/>
            </a:pPr>
            <a:r>
              <a:rPr i="0" lang="es-AR" sz="1900" u="none" cap="none" strike="noStrike">
                <a:solidFill>
                  <a:srgbClr val="434343"/>
                </a:solidFill>
                <a:latin typeface="Calibri"/>
                <a:ea typeface="Calibri"/>
                <a:cs typeface="Calibri"/>
                <a:sym typeface="Calibri"/>
              </a:rPr>
              <a:t>ORDER BY    customer_id;</a:t>
            </a:r>
            <a:endParaRPr i="0" sz="1500" u="none" cap="none" strike="noStrike">
              <a:solidFill>
                <a:srgbClr val="434343"/>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500"/>
              <a:buFont typeface="Arial"/>
              <a:buNone/>
            </a:pPr>
            <a:r>
              <a:rPr i="0" lang="es-AR" sz="1500" u="none" cap="none" strike="noStrike">
                <a:solidFill>
                  <a:srgbClr val="434343"/>
                </a:solidFill>
                <a:latin typeface="Calibri"/>
                <a:ea typeface="Calibri"/>
                <a:cs typeface="Calibri"/>
                <a:sym typeface="Calibri"/>
              </a:rPr>
              <a:t>“No tiene la cláusula GROUP BY, agregar antes de ORDER BY”</a:t>
            </a:r>
            <a:endParaRPr i="0" sz="1500" u="none" cap="none" strike="noStrike">
              <a:solidFill>
                <a:srgbClr val="434343"/>
              </a:solidFill>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1900"/>
              <a:buFont typeface="Arial"/>
              <a:buNone/>
            </a:pPr>
            <a:r>
              <a:t/>
            </a:r>
            <a:endParaRPr b="0" i="0" sz="1900" u="none" cap="none" strike="noStrike">
              <a:solidFill>
                <a:srgbClr val="434343"/>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e6c1f8ce72_0_881"/>
          <p:cNvSpPr/>
          <p:nvPr/>
        </p:nvSpPr>
        <p:spPr>
          <a:xfrm>
            <a:off x="483450" y="483450"/>
            <a:ext cx="8561700" cy="6167100"/>
          </a:xfrm>
          <a:prstGeom prst="rect">
            <a:avLst/>
          </a:prstGeom>
          <a:noFill/>
          <a:ln>
            <a:noFill/>
          </a:ln>
        </p:spPr>
        <p:txBody>
          <a:bodyPr anchorCtr="0" anchor="t" bIns="45700" lIns="91425" spcFirstLastPara="1" rIns="91425" wrap="square" tIns="45700">
            <a:noAutofit/>
          </a:bodyPr>
          <a:lstStyle/>
          <a:p>
            <a:pPr indent="457200" lvl="0" marL="1371600" marR="0" rtl="0" algn="l">
              <a:lnSpc>
                <a:spcPct val="100000"/>
              </a:lnSpc>
              <a:spcBef>
                <a:spcPts val="0"/>
              </a:spcBef>
              <a:spcAft>
                <a:spcPts val="0"/>
              </a:spcAft>
              <a:buClr>
                <a:srgbClr val="000000"/>
              </a:buClr>
              <a:buSzPts val="2000"/>
              <a:buFont typeface="Arial"/>
              <a:buNone/>
            </a:pPr>
            <a:r>
              <a:rPr i="0" lang="es-AR" sz="2700" cap="none" strike="noStrike">
                <a:solidFill>
                  <a:srgbClr val="434343"/>
                </a:solidFill>
                <a:latin typeface="Calibri"/>
                <a:ea typeface="Calibri"/>
                <a:cs typeface="Calibri"/>
                <a:sym typeface="Calibri"/>
              </a:rPr>
              <a:t>GROUP BY </a:t>
            </a:r>
            <a:r>
              <a:rPr lang="es-AR" sz="2700">
                <a:solidFill>
                  <a:srgbClr val="434343"/>
                </a:solidFill>
                <a:latin typeface="Calibri"/>
                <a:ea typeface="Calibri"/>
                <a:cs typeface="Calibri"/>
                <a:sym typeface="Calibri"/>
              </a:rPr>
              <a:t>cláusula y funciones agregadas</a:t>
            </a:r>
            <a:endParaRPr i="0" sz="2700"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sng" cap="none" strike="noStrike">
              <a:solidFill>
                <a:srgbClr val="434343"/>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000"/>
              <a:buFont typeface="Arial"/>
              <a:buNone/>
            </a:pPr>
            <a:r>
              <a:rPr lang="es-AR" sz="2100">
                <a:solidFill>
                  <a:srgbClr val="202124"/>
                </a:solidFill>
                <a:latin typeface="Calibri"/>
                <a:ea typeface="Calibri"/>
                <a:cs typeface="Calibri"/>
                <a:sym typeface="Calibri"/>
              </a:rPr>
              <a:t>En la práctica, la cláusula GROUP BY se utiliza a menudo con funciones agregadas para generar informes resumidos.</a:t>
            </a:r>
            <a:endParaRPr sz="2100">
              <a:solidFill>
                <a:srgbClr val="202124"/>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000"/>
              <a:buFont typeface="Arial"/>
              <a:buNone/>
            </a:pPr>
            <a:r>
              <a:rPr lang="es-AR" sz="2100">
                <a:solidFill>
                  <a:srgbClr val="202124"/>
                </a:solidFill>
                <a:latin typeface="Calibri"/>
                <a:ea typeface="Calibri"/>
                <a:cs typeface="Calibri"/>
                <a:sym typeface="Calibri"/>
              </a:rPr>
              <a:t>Una función agregada realiza un cálculo en un grupo y devuelve un valor único por grupo. Por ejemplo, COUNT () devuelve el número de filas de cada grupo. Otras funciones agregadas comúnmente utilizadas son SUM (), AVG () (promedio), MIN () (mínimo), MAX () (máximo).</a:t>
            </a:r>
            <a:endParaRPr sz="2100">
              <a:solidFill>
                <a:srgbClr val="202124"/>
              </a:solidFill>
              <a:latin typeface="Calibri"/>
              <a:ea typeface="Calibri"/>
              <a:cs typeface="Calibri"/>
              <a:sym typeface="Calibri"/>
            </a:endParaRPr>
          </a:p>
          <a:p>
            <a:pPr indent="0" lvl="0" marL="0" marR="38100" rtl="0" algn="l">
              <a:lnSpc>
                <a:spcPct val="128571"/>
              </a:lnSpc>
              <a:spcBef>
                <a:spcPts val="0"/>
              </a:spcBef>
              <a:spcAft>
                <a:spcPts val="0"/>
              </a:spcAft>
              <a:buNone/>
            </a:pPr>
            <a:r>
              <a:rPr lang="es-AR" sz="2100">
                <a:solidFill>
                  <a:srgbClr val="202124"/>
                </a:solidFill>
                <a:latin typeface="Calibri"/>
                <a:ea typeface="Calibri"/>
                <a:cs typeface="Calibri"/>
                <a:sym typeface="Calibri"/>
              </a:rPr>
              <a:t>La cláusula GROUP BY organiza las filas en grupos y una función agregada devuelve el resumen (recuento, mínimo, máximo, promedio, suma, etc.) para cada grupo.</a:t>
            </a:r>
            <a:endParaRPr sz="2100">
              <a:solidFill>
                <a:srgbClr val="202124"/>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000"/>
              <a:buFont typeface="Arial"/>
              <a:buNone/>
            </a:pPr>
            <a:r>
              <a:t/>
            </a:r>
            <a:endParaRPr sz="2000">
              <a:solidFill>
                <a:srgbClr val="434343"/>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000"/>
              <a:buFont typeface="Arial"/>
              <a:buNone/>
            </a:pPr>
            <a:r>
              <a:t/>
            </a:r>
            <a:endParaRPr b="1" i="0" sz="2000" u="sng"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sng" cap="none" strike="noStrike">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4343"/>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e6c1f8ce72_0_885"/>
          <p:cNvSpPr/>
          <p:nvPr/>
        </p:nvSpPr>
        <p:spPr>
          <a:xfrm>
            <a:off x="177201" y="351267"/>
            <a:ext cx="8868000" cy="6299100"/>
          </a:xfrm>
          <a:prstGeom prst="rect">
            <a:avLst/>
          </a:prstGeom>
          <a:noFill/>
          <a:ln>
            <a:noFill/>
          </a:ln>
        </p:spPr>
        <p:txBody>
          <a:bodyPr anchorCtr="0" anchor="t" bIns="45700" lIns="91425" spcFirstLastPara="1" rIns="91425" wrap="square" tIns="45700">
            <a:noAutofit/>
          </a:bodyPr>
          <a:lstStyle/>
          <a:p>
            <a:pPr indent="457200" lvl="0" marL="1371600" rtl="0" algn="l">
              <a:spcBef>
                <a:spcPts val="0"/>
              </a:spcBef>
              <a:spcAft>
                <a:spcPts val="0"/>
              </a:spcAft>
              <a:buClr>
                <a:srgbClr val="000000"/>
              </a:buClr>
              <a:buSzPts val="2000"/>
              <a:buFont typeface="Arial"/>
              <a:buNone/>
            </a:pPr>
            <a:r>
              <a:rPr lang="es-AR" sz="2900">
                <a:solidFill>
                  <a:srgbClr val="434343"/>
                </a:solidFill>
                <a:latin typeface="Calibri"/>
                <a:ea typeface="Calibri"/>
                <a:cs typeface="Calibri"/>
                <a:sym typeface="Calibri"/>
              </a:rPr>
              <a:t>GROUP BY cláusula y funciones agregadas</a:t>
            </a:r>
            <a:endParaRPr sz="2800">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sng" cap="none" strike="noStrike">
              <a:solidFill>
                <a:srgbClr val="434343"/>
              </a:solidFill>
              <a:latin typeface="Calibri"/>
              <a:ea typeface="Calibri"/>
              <a:cs typeface="Calibri"/>
              <a:sym typeface="Calibri"/>
            </a:endParaRPr>
          </a:p>
          <a:p>
            <a:pPr indent="0" lvl="0" marL="0" marR="38100" rtl="0" algn="l">
              <a:lnSpc>
                <a:spcPct val="128571"/>
              </a:lnSpc>
              <a:spcBef>
                <a:spcPts val="0"/>
              </a:spcBef>
              <a:spcAft>
                <a:spcPts val="0"/>
              </a:spcAft>
              <a:buNone/>
            </a:pPr>
            <a:r>
              <a:t/>
            </a:r>
            <a:endParaRPr sz="2100">
              <a:solidFill>
                <a:schemeClr val="dk1"/>
              </a:solidFill>
              <a:latin typeface="Calibri"/>
              <a:ea typeface="Calibri"/>
              <a:cs typeface="Calibri"/>
              <a:sym typeface="Calibri"/>
            </a:endParaRPr>
          </a:p>
          <a:p>
            <a:pPr indent="0" lvl="0" marL="0" marR="38100" rtl="0" algn="l">
              <a:lnSpc>
                <a:spcPct val="128571"/>
              </a:lnSpc>
              <a:spcBef>
                <a:spcPts val="0"/>
              </a:spcBef>
              <a:spcAft>
                <a:spcPts val="0"/>
              </a:spcAft>
              <a:buNone/>
            </a:pPr>
            <a:r>
              <a:rPr lang="es-AR" sz="2100">
                <a:solidFill>
                  <a:schemeClr val="dk1"/>
                </a:solidFill>
                <a:latin typeface="Calibri"/>
                <a:ea typeface="Calibri"/>
                <a:cs typeface="Calibri"/>
                <a:sym typeface="Calibri"/>
              </a:rPr>
              <a:t>Por ejemplo, la siguiente consulta devuelve el número de pedidos realizados por el cliente por año:</a:t>
            </a:r>
            <a:endParaRPr sz="2000">
              <a:solidFill>
                <a:schemeClr val="dk1"/>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000"/>
              <a:buFont typeface="Arial"/>
              <a:buNone/>
            </a:pPr>
            <a:r>
              <a:rPr i="0" lang="es-AR" sz="2000" u="none" cap="none" strike="noStrike">
                <a:solidFill>
                  <a:srgbClr val="434343"/>
                </a:solidFill>
                <a:latin typeface="Calibri"/>
                <a:ea typeface="Calibri"/>
                <a:cs typeface="Calibri"/>
                <a:sym typeface="Calibri"/>
              </a:rPr>
              <a:t>   </a:t>
            </a:r>
            <a:endParaRPr i="0" sz="20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i="0" lang="es-AR" sz="2000" u="none" cap="none" strike="noStrike">
                <a:solidFill>
                  <a:srgbClr val="434343"/>
                </a:solidFill>
                <a:latin typeface="Calibri"/>
                <a:ea typeface="Calibri"/>
                <a:cs typeface="Calibri"/>
                <a:sym typeface="Calibri"/>
              </a:rPr>
              <a:t>SELECT customer_id,  YEAR (order_date) order_year,    </a:t>
            </a:r>
            <a:r>
              <a:rPr b="1" i="0" lang="es-AR" sz="2000" u="none" cap="none" strike="noStrike">
                <a:solidFill>
                  <a:srgbClr val="434343"/>
                </a:solidFill>
                <a:latin typeface="Calibri"/>
                <a:ea typeface="Calibri"/>
                <a:cs typeface="Calibri"/>
                <a:sym typeface="Calibri"/>
              </a:rPr>
              <a:t>COUNT (order_id) order_placed</a:t>
            </a:r>
            <a:endParaRPr b="1" i="0" sz="20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i="0" lang="es-AR" sz="2000" u="none" cap="none" strike="noStrike">
                <a:solidFill>
                  <a:srgbClr val="434343"/>
                </a:solidFill>
                <a:latin typeface="Calibri"/>
                <a:ea typeface="Calibri"/>
                <a:cs typeface="Calibri"/>
                <a:sym typeface="Calibri"/>
              </a:rPr>
              <a:t>FROM  sales.orders</a:t>
            </a:r>
            <a:endParaRPr i="0" sz="20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i="0" lang="es-AR" sz="2000" u="none" cap="none" strike="noStrike">
                <a:solidFill>
                  <a:srgbClr val="434343"/>
                </a:solidFill>
                <a:latin typeface="Calibri"/>
                <a:ea typeface="Calibri"/>
                <a:cs typeface="Calibri"/>
                <a:sym typeface="Calibri"/>
              </a:rPr>
              <a:t>WHERE  customer_id IN (1, 2)</a:t>
            </a:r>
            <a:endParaRPr i="0" sz="20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i="0" lang="es-AR" sz="2000" u="none" cap="none" strike="noStrike">
                <a:solidFill>
                  <a:srgbClr val="434343"/>
                </a:solidFill>
                <a:latin typeface="Calibri"/>
                <a:ea typeface="Calibri"/>
                <a:cs typeface="Calibri"/>
                <a:sym typeface="Calibri"/>
              </a:rPr>
              <a:t>GROUP BY  customer_id,  YEAR (order_date)</a:t>
            </a:r>
            <a:endParaRPr i="0" sz="20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i="0" lang="es-AR" sz="2000" u="none" cap="none" strike="noStrike">
                <a:solidFill>
                  <a:srgbClr val="434343"/>
                </a:solidFill>
                <a:latin typeface="Calibri"/>
                <a:ea typeface="Calibri"/>
                <a:cs typeface="Calibri"/>
                <a:sym typeface="Calibri"/>
              </a:rPr>
              <a:t>ORDER BY  customer_id; </a:t>
            </a:r>
            <a:endParaRPr i="0" sz="20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sng" cap="none" strike="noStrike">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434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57"/>
          <p:cNvPicPr preferRelativeResize="0"/>
          <p:nvPr/>
        </p:nvPicPr>
        <p:blipFill rotWithShape="1">
          <a:blip r:embed="rId3">
            <a:alphaModFix/>
          </a:blip>
          <a:srcRect b="8607" l="29753" r="28126" t="31075"/>
          <a:stretch/>
        </p:blipFill>
        <p:spPr>
          <a:xfrm>
            <a:off x="864275" y="1362925"/>
            <a:ext cx="7877223" cy="5021100"/>
          </a:xfrm>
          <a:prstGeom prst="rect">
            <a:avLst/>
          </a:prstGeom>
          <a:noFill/>
          <a:ln>
            <a:noFill/>
          </a:ln>
        </p:spPr>
      </p:pic>
      <p:sp>
        <p:nvSpPr>
          <p:cNvPr id="106" name="Google Shape;106;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s-AR" sz="4100"/>
              <a:t>Sentencia SELECT</a:t>
            </a:r>
            <a:endParaRPr sz="41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e6c1f8ce72_0_889"/>
          <p:cNvSpPr/>
          <p:nvPr/>
        </p:nvSpPr>
        <p:spPr>
          <a:xfrm>
            <a:off x="84176" y="351267"/>
            <a:ext cx="8961000" cy="6299100"/>
          </a:xfrm>
          <a:prstGeom prst="rect">
            <a:avLst/>
          </a:prstGeom>
          <a:noFill/>
          <a:ln>
            <a:noFill/>
          </a:ln>
        </p:spPr>
        <p:txBody>
          <a:bodyPr anchorCtr="0" anchor="t" bIns="45700" lIns="91425" spcFirstLastPara="1" rIns="91425" wrap="square" tIns="45700">
            <a:noAutofit/>
          </a:bodyPr>
          <a:lstStyle/>
          <a:p>
            <a:pPr indent="457200" lvl="0" marL="1371600" marR="0" rtl="0" algn="l">
              <a:lnSpc>
                <a:spcPct val="100000"/>
              </a:lnSpc>
              <a:spcBef>
                <a:spcPts val="0"/>
              </a:spcBef>
              <a:spcAft>
                <a:spcPts val="0"/>
              </a:spcAft>
              <a:buNone/>
            </a:pPr>
            <a:r>
              <a:rPr lang="es-AR" sz="2700">
                <a:solidFill>
                  <a:srgbClr val="434343"/>
                </a:solidFill>
                <a:latin typeface="Calibri"/>
                <a:ea typeface="Calibri"/>
                <a:cs typeface="Calibri"/>
                <a:sym typeface="Calibri"/>
              </a:rPr>
              <a:t>Usando la cláusula GROUP BY con COUNT ()</a:t>
            </a:r>
            <a:endParaRPr sz="2700">
              <a:solidFill>
                <a:srgbClr val="434343"/>
              </a:solidFill>
              <a:latin typeface="Calibri"/>
              <a:ea typeface="Calibri"/>
              <a:cs typeface="Calibri"/>
              <a:sym typeface="Calibri"/>
            </a:endParaRPr>
          </a:p>
          <a:p>
            <a:pPr indent="457200" lvl="0" marL="1371600" marR="0" rtl="0" algn="l">
              <a:lnSpc>
                <a:spcPct val="100000"/>
              </a:lnSpc>
              <a:spcBef>
                <a:spcPts val="0"/>
              </a:spcBef>
              <a:spcAft>
                <a:spcPts val="0"/>
              </a:spcAft>
              <a:buNone/>
            </a:pPr>
            <a:r>
              <a:rPr lang="es-AR" sz="2700">
                <a:solidFill>
                  <a:srgbClr val="434343"/>
                </a:solidFill>
                <a:latin typeface="Calibri"/>
                <a:ea typeface="Calibri"/>
                <a:cs typeface="Calibri"/>
                <a:sym typeface="Calibri"/>
              </a:rPr>
              <a:t>ejemplo de función</a:t>
            </a:r>
            <a:endParaRPr sz="2700">
              <a:solidFill>
                <a:srgbClr val="434343"/>
              </a:solidFill>
              <a:latin typeface="Calibri"/>
              <a:ea typeface="Calibri"/>
              <a:cs typeface="Calibri"/>
              <a:sym typeface="Calibri"/>
            </a:endParaRPr>
          </a:p>
          <a:p>
            <a:pPr indent="0" lvl="0" marL="0" marR="0" rtl="0" algn="l">
              <a:lnSpc>
                <a:spcPct val="115000"/>
              </a:lnSpc>
              <a:spcBef>
                <a:spcPts val="1200"/>
              </a:spcBef>
              <a:spcAft>
                <a:spcPts val="0"/>
              </a:spcAft>
              <a:buNone/>
            </a:pPr>
            <a:r>
              <a:rPr lang="es-AR" sz="2700">
                <a:solidFill>
                  <a:srgbClr val="202124"/>
                </a:solidFill>
                <a:latin typeface="Calibri"/>
                <a:ea typeface="Calibri"/>
                <a:cs typeface="Calibri"/>
                <a:sym typeface="Calibri"/>
              </a:rPr>
              <a:t>La siguiente consulta devuelve el número de clientes en cada ciudad:</a:t>
            </a:r>
            <a:endParaRPr sz="2600">
              <a:solidFill>
                <a:srgbClr val="434343"/>
              </a:solidFill>
              <a:latin typeface="Calibri"/>
              <a:ea typeface="Calibri"/>
              <a:cs typeface="Calibri"/>
              <a:sym typeface="Calibri"/>
            </a:endParaRPr>
          </a:p>
          <a:p>
            <a:pPr indent="0" lvl="0" marL="0" marR="0" rtl="0" algn="l">
              <a:lnSpc>
                <a:spcPct val="115000"/>
              </a:lnSpc>
              <a:spcBef>
                <a:spcPts val="1200"/>
              </a:spcBef>
              <a:spcAft>
                <a:spcPts val="0"/>
              </a:spcAft>
              <a:buNone/>
            </a:pPr>
            <a:r>
              <a:t/>
            </a:r>
            <a:endParaRPr sz="2600">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i="0" lang="es-AR" sz="2600" u="none" cap="none" strike="noStrike">
                <a:solidFill>
                  <a:srgbClr val="434343"/>
                </a:solidFill>
                <a:latin typeface="Calibri"/>
                <a:ea typeface="Calibri"/>
                <a:cs typeface="Calibri"/>
                <a:sym typeface="Calibri"/>
              </a:rPr>
              <a:t>SELECT   city,  COUNT (customer_id) customer_count</a:t>
            </a:r>
            <a:endParaRPr i="0" sz="26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i="0" lang="es-AR" sz="2600" u="none" cap="none" strike="noStrike">
                <a:solidFill>
                  <a:srgbClr val="434343"/>
                </a:solidFill>
                <a:latin typeface="Calibri"/>
                <a:ea typeface="Calibri"/>
                <a:cs typeface="Calibri"/>
                <a:sym typeface="Calibri"/>
              </a:rPr>
              <a:t>FROM    sales.customers</a:t>
            </a:r>
            <a:endParaRPr i="0" sz="26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i="0" lang="es-AR" sz="2600" u="none" cap="none" strike="noStrike">
                <a:solidFill>
                  <a:srgbClr val="434343"/>
                </a:solidFill>
                <a:latin typeface="Calibri"/>
                <a:ea typeface="Calibri"/>
                <a:cs typeface="Calibri"/>
                <a:sym typeface="Calibri"/>
              </a:rPr>
              <a:t>GROUP BY    city</a:t>
            </a:r>
            <a:endParaRPr i="0" sz="26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i="0" lang="es-AR" sz="2600" u="none" cap="none" strike="noStrike">
                <a:solidFill>
                  <a:srgbClr val="434343"/>
                </a:solidFill>
                <a:latin typeface="Calibri"/>
                <a:ea typeface="Calibri"/>
                <a:cs typeface="Calibri"/>
                <a:sym typeface="Calibri"/>
              </a:rPr>
              <a:t>ORDER BY    city;</a:t>
            </a:r>
            <a:endParaRPr i="0" sz="26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sng" cap="none" strike="noStrike">
              <a:solidFill>
                <a:srgbClr val="434343"/>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e6c1f8ce72_0_373"/>
          <p:cNvSpPr/>
          <p:nvPr/>
        </p:nvSpPr>
        <p:spPr>
          <a:xfrm>
            <a:off x="416400" y="179050"/>
            <a:ext cx="8518800" cy="628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Arial"/>
              <a:buNone/>
            </a:pPr>
            <a:r>
              <a:rPr b="1" lang="es-AR" sz="4400">
                <a:solidFill>
                  <a:srgbClr val="434343"/>
                </a:solidFill>
                <a:latin typeface="Georgia"/>
                <a:ea typeface="Georgia"/>
                <a:cs typeface="Georgia"/>
                <a:sym typeface="Georgia"/>
              </a:rPr>
              <a:t>            </a:t>
            </a:r>
            <a:r>
              <a:rPr i="0" lang="es-AR" sz="4000" u="none" cap="none" strike="noStrike">
                <a:solidFill>
                  <a:srgbClr val="434343"/>
                </a:solidFill>
                <a:latin typeface="Calibri"/>
                <a:ea typeface="Calibri"/>
                <a:cs typeface="Calibri"/>
                <a:sym typeface="Calibri"/>
              </a:rPr>
              <a:t>Sub Consultas</a:t>
            </a:r>
            <a:endParaRPr i="0" sz="40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434343"/>
              </a:solidFill>
              <a:latin typeface="Georgia"/>
              <a:ea typeface="Georgia"/>
              <a:cs typeface="Georgia"/>
              <a:sym typeface="Georgia"/>
            </a:endParaRPr>
          </a:p>
          <a:p>
            <a:pPr indent="0" lvl="0" marL="0" marR="0" rtl="0" algn="l">
              <a:lnSpc>
                <a:spcPct val="100000"/>
              </a:lnSpc>
              <a:spcBef>
                <a:spcPts val="0"/>
              </a:spcBef>
              <a:spcAft>
                <a:spcPts val="0"/>
              </a:spcAft>
              <a:buClr>
                <a:srgbClr val="FFFFFF"/>
              </a:buClr>
              <a:buSzPts val="1800"/>
              <a:buFont typeface="Arial"/>
              <a:buNone/>
            </a:pPr>
            <a:r>
              <a:rPr i="0" lang="es-AR" sz="2200" u="none" cap="none" strike="noStrike">
                <a:solidFill>
                  <a:srgbClr val="434343"/>
                </a:solidFill>
                <a:latin typeface="Calibri"/>
                <a:ea typeface="Calibri"/>
                <a:cs typeface="Calibri"/>
                <a:sym typeface="Calibri"/>
              </a:rPr>
              <a:t>Permiten utilizar los resultados de una consulta como parte de otra. </a:t>
            </a:r>
            <a:endParaRPr i="0" sz="22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22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800"/>
              <a:buFont typeface="Arial"/>
              <a:buNone/>
            </a:pPr>
            <a:r>
              <a:rPr i="0" lang="es-AR" sz="2200" u="none" cap="none" strike="noStrike">
                <a:solidFill>
                  <a:srgbClr val="434343"/>
                </a:solidFill>
                <a:latin typeface="Calibri"/>
                <a:ea typeface="Calibri"/>
                <a:cs typeface="Calibri"/>
                <a:sym typeface="Calibri"/>
              </a:rPr>
              <a:t>Esta característica es menos conocida que las composiciones de SQL pero juegan un papel importante por 3 razones:</a:t>
            </a:r>
            <a:endParaRPr i="0" sz="2200" u="none" cap="none" strike="noStrike">
              <a:solidFill>
                <a:srgbClr val="434343"/>
              </a:solidFill>
              <a:latin typeface="Calibri"/>
              <a:ea typeface="Calibri"/>
              <a:cs typeface="Calibri"/>
              <a:sym typeface="Calibri"/>
            </a:endParaRPr>
          </a:p>
          <a:p>
            <a:pPr indent="-393700" lvl="0" marL="457200" rtl="0" algn="l">
              <a:spcBef>
                <a:spcPts val="640"/>
              </a:spcBef>
              <a:spcAft>
                <a:spcPts val="0"/>
              </a:spcAft>
              <a:buClr>
                <a:srgbClr val="434343"/>
              </a:buClr>
              <a:buSzPts val="2600"/>
              <a:buFont typeface="Georgia"/>
              <a:buChar char="•"/>
            </a:pPr>
            <a:r>
              <a:rPr lang="es-AR" sz="2000">
                <a:solidFill>
                  <a:srgbClr val="434343"/>
                </a:solidFill>
                <a:latin typeface="Georgia"/>
                <a:ea typeface="Georgia"/>
                <a:cs typeface="Georgia"/>
                <a:sym typeface="Georgia"/>
              </a:rPr>
              <a:t>Una sentencia SQL con una subconsulta es frecuentemente el modo más natural de expresar una consulta, ya que se asemeja más a la descripción de la consulta en lenguaje natural.</a:t>
            </a:r>
            <a:endParaRPr>
              <a:solidFill>
                <a:srgbClr val="434343"/>
              </a:solidFill>
              <a:latin typeface="Georgia"/>
              <a:ea typeface="Georgia"/>
              <a:cs typeface="Georgia"/>
              <a:sym typeface="Georgia"/>
            </a:endParaRPr>
          </a:p>
          <a:p>
            <a:pPr indent="-228600" lvl="0" marL="457200" rtl="0" algn="l">
              <a:spcBef>
                <a:spcPts val="640"/>
              </a:spcBef>
              <a:spcAft>
                <a:spcPts val="0"/>
              </a:spcAft>
              <a:buClr>
                <a:schemeClr val="dk1"/>
              </a:buClr>
              <a:buSzPts val="2600"/>
              <a:buFont typeface="Arial"/>
              <a:buNone/>
            </a:pPr>
            <a:r>
              <a:t/>
            </a:r>
            <a:endParaRPr sz="2000">
              <a:solidFill>
                <a:srgbClr val="434343"/>
              </a:solidFill>
              <a:latin typeface="Georgia"/>
              <a:ea typeface="Georgia"/>
              <a:cs typeface="Georgia"/>
              <a:sym typeface="Georgia"/>
            </a:endParaRPr>
          </a:p>
          <a:p>
            <a:pPr indent="-393700" lvl="0" marL="457200" rtl="0" algn="l">
              <a:spcBef>
                <a:spcPts val="0"/>
              </a:spcBef>
              <a:spcAft>
                <a:spcPts val="0"/>
              </a:spcAft>
              <a:buClr>
                <a:srgbClr val="434343"/>
              </a:buClr>
              <a:buSzPts val="2600"/>
              <a:buFont typeface="Georgia"/>
              <a:buChar char="•"/>
            </a:pPr>
            <a:r>
              <a:rPr lang="es-AR" sz="2000">
                <a:solidFill>
                  <a:srgbClr val="434343"/>
                </a:solidFill>
                <a:latin typeface="Georgia"/>
                <a:ea typeface="Georgia"/>
                <a:cs typeface="Georgia"/>
                <a:sym typeface="Georgia"/>
              </a:rPr>
              <a:t>Las subconsultas hacen más fácil la escritura de sentencias SELECT, ya que permiten “descomponer una consulta en partes” y luego “recomponer las partes”.</a:t>
            </a:r>
            <a:endParaRPr>
              <a:solidFill>
                <a:srgbClr val="434343"/>
              </a:solidFill>
              <a:latin typeface="Georgia"/>
              <a:ea typeface="Georgia"/>
              <a:cs typeface="Georgia"/>
              <a:sym typeface="Georgia"/>
            </a:endParaRPr>
          </a:p>
          <a:p>
            <a:pPr indent="0" lvl="0" marL="63500" rtl="0" algn="l">
              <a:spcBef>
                <a:spcPts val="0"/>
              </a:spcBef>
              <a:spcAft>
                <a:spcPts val="0"/>
              </a:spcAft>
              <a:buClr>
                <a:schemeClr val="dk1"/>
              </a:buClr>
              <a:buSzPts val="2000"/>
              <a:buFont typeface="Arial"/>
              <a:buNone/>
            </a:pPr>
            <a:r>
              <a:t/>
            </a:r>
            <a:endParaRPr sz="2000">
              <a:solidFill>
                <a:srgbClr val="434343"/>
              </a:solidFill>
              <a:latin typeface="Georgia"/>
              <a:ea typeface="Georgia"/>
              <a:cs typeface="Georgia"/>
              <a:sym typeface="Georgia"/>
            </a:endParaRPr>
          </a:p>
          <a:p>
            <a:pPr indent="-431800" lvl="0" marL="457200" rtl="0" algn="l">
              <a:spcBef>
                <a:spcPts val="0"/>
              </a:spcBef>
              <a:spcAft>
                <a:spcPts val="0"/>
              </a:spcAft>
              <a:buClr>
                <a:srgbClr val="434343"/>
              </a:buClr>
              <a:buSzPts val="3200"/>
              <a:buFont typeface="Georgia"/>
              <a:buChar char="•"/>
            </a:pPr>
            <a:r>
              <a:rPr lang="es-AR" sz="2000">
                <a:solidFill>
                  <a:srgbClr val="434343"/>
                </a:solidFill>
                <a:latin typeface="Georgia"/>
                <a:ea typeface="Georgia"/>
                <a:cs typeface="Georgia"/>
                <a:sym typeface="Georgia"/>
              </a:rPr>
              <a:t>Hay algunas consultas que no pueden ser expresadas sin utilizar subconsultas.</a:t>
            </a:r>
            <a:endParaRPr sz="2200">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434343"/>
              </a:solidFill>
              <a:latin typeface="Georgia"/>
              <a:ea typeface="Georgia"/>
              <a:cs typeface="Georgia"/>
              <a:sym typeface="Georgi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e6c1f8ce72_0_386"/>
          <p:cNvSpPr/>
          <p:nvPr/>
        </p:nvSpPr>
        <p:spPr>
          <a:xfrm>
            <a:off x="119950" y="436267"/>
            <a:ext cx="8843400" cy="3933300"/>
          </a:xfrm>
          <a:prstGeom prst="rect">
            <a:avLst/>
          </a:prstGeom>
          <a:noFill/>
          <a:ln>
            <a:noFill/>
          </a:ln>
        </p:spPr>
        <p:txBody>
          <a:bodyPr anchorCtr="0" anchor="t" bIns="45700" lIns="91425" spcFirstLastPara="1" rIns="91425" wrap="square" tIns="45700">
            <a:noAutofit/>
          </a:bodyPr>
          <a:lstStyle/>
          <a:p>
            <a:pPr indent="457200" lvl="0" marL="1371600" marR="0" rtl="0" algn="l">
              <a:lnSpc>
                <a:spcPct val="100000"/>
              </a:lnSpc>
              <a:spcBef>
                <a:spcPts val="0"/>
              </a:spcBef>
              <a:spcAft>
                <a:spcPts val="0"/>
              </a:spcAft>
              <a:buClr>
                <a:srgbClr val="FFFFFF"/>
              </a:buClr>
              <a:buSzPts val="2000"/>
              <a:buFont typeface="Arial"/>
              <a:buNone/>
            </a:pPr>
            <a:r>
              <a:rPr lang="es-AR" sz="3100">
                <a:solidFill>
                  <a:srgbClr val="434343"/>
                </a:solidFill>
                <a:latin typeface="Calibri"/>
                <a:ea typeface="Calibri"/>
                <a:cs typeface="Calibri"/>
                <a:sym typeface="Calibri"/>
              </a:rPr>
              <a:t>Subconsultas</a:t>
            </a:r>
            <a:endParaRPr sz="2400">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sz="2400">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400" u="none" cap="none" strike="noStrike">
                <a:solidFill>
                  <a:srgbClr val="434343"/>
                </a:solidFill>
                <a:latin typeface="Calibri"/>
                <a:ea typeface="Calibri"/>
                <a:cs typeface="Calibri"/>
                <a:sym typeface="Calibri"/>
              </a:rPr>
              <a:t>La subconsulta está siempre encerrada entre paréntesis, pero por otra parte tiene el formato familiar a una sentencia SELECT, con una cláusula FROM y cláusulas opcionales WHERE, GROUP BY y HAVING. </a:t>
            </a:r>
            <a:endParaRPr i="0" sz="24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400" u="none" cap="none" strike="noStrike">
                <a:solidFill>
                  <a:srgbClr val="434343"/>
                </a:solidFill>
                <a:latin typeface="Calibri"/>
                <a:ea typeface="Calibri"/>
                <a:cs typeface="Calibri"/>
                <a:sym typeface="Calibri"/>
              </a:rPr>
              <a:t>El formato de estas cláusulas en una subconsulta es idéntico al que tienen en una sentencia SELECT, y efectúa sus funciones normales cuando se utilizan dentro de una subconsulta.</a:t>
            </a:r>
            <a:endParaRPr i="0" sz="2200" u="none" cap="none" strike="noStrike">
              <a:solidFill>
                <a:srgbClr val="434343"/>
              </a:solidFill>
              <a:latin typeface="Calibri"/>
              <a:ea typeface="Calibri"/>
              <a:cs typeface="Calibri"/>
              <a:sym typeface="Calibri"/>
            </a:endParaRPr>
          </a:p>
        </p:txBody>
      </p:sp>
      <p:sp>
        <p:nvSpPr>
          <p:cNvPr id="355" name="Google Shape;355;ge6c1f8ce72_0_386"/>
          <p:cNvSpPr txBox="1"/>
          <p:nvPr/>
        </p:nvSpPr>
        <p:spPr>
          <a:xfrm>
            <a:off x="2468100" y="4280575"/>
            <a:ext cx="6675900" cy="2162700"/>
          </a:xfrm>
          <a:prstGeom prst="rect">
            <a:avLst/>
          </a:prstGeom>
          <a:solidFill>
            <a:srgbClr val="CFE2F3"/>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AR" sz="1900" u="none" cap="none" strike="noStrike">
                <a:solidFill>
                  <a:schemeClr val="dk1"/>
                </a:solidFill>
                <a:latin typeface="Arial"/>
                <a:ea typeface="Arial"/>
                <a:cs typeface="Arial"/>
                <a:sym typeface="Arial"/>
              </a:rPr>
              <a:t>SELECT column_name </a:t>
            </a:r>
            <a:r>
              <a:rPr b="0" i="0" lang="es-AR" sz="1900" u="none" cap="none" strike="noStrike">
                <a:solidFill>
                  <a:srgbClr val="666600"/>
                </a:solidFill>
                <a:latin typeface="Arial"/>
                <a:ea typeface="Arial"/>
                <a:cs typeface="Arial"/>
                <a:sym typeface="Arial"/>
              </a:rPr>
              <a:t>[,</a:t>
            </a:r>
            <a:r>
              <a:rPr b="0" i="0" lang="es-AR" sz="1900" u="none" cap="none" strike="noStrike">
                <a:solidFill>
                  <a:schemeClr val="dk1"/>
                </a:solidFill>
                <a:latin typeface="Arial"/>
                <a:ea typeface="Arial"/>
                <a:cs typeface="Arial"/>
                <a:sym typeface="Arial"/>
              </a:rPr>
              <a:t> column_name </a:t>
            </a:r>
            <a:r>
              <a:rPr b="0" i="0" lang="es-AR" sz="1900" u="none" cap="none" strike="noStrike">
                <a:solidFill>
                  <a:srgbClr val="666600"/>
                </a:solidFill>
                <a:latin typeface="Arial"/>
                <a:ea typeface="Arial"/>
                <a:cs typeface="Arial"/>
                <a:sym typeface="Arial"/>
              </a:rPr>
              <a:t>]</a:t>
            </a:r>
            <a:r>
              <a:rPr b="0" i="0" lang="es-AR" sz="1900" u="none" cap="none" strike="noStrike">
                <a:solidFill>
                  <a:schemeClr val="dk1"/>
                </a:solidFill>
                <a:latin typeface="Arial"/>
                <a:ea typeface="Arial"/>
                <a:cs typeface="Arial"/>
                <a:sym typeface="Arial"/>
              </a:rPr>
              <a:t>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900" u="none" cap="none" strike="noStrike">
                <a:solidFill>
                  <a:schemeClr val="dk1"/>
                </a:solidFill>
                <a:latin typeface="Arial"/>
                <a:ea typeface="Arial"/>
                <a:cs typeface="Arial"/>
                <a:sym typeface="Arial"/>
              </a:rPr>
              <a:t>FROM   table1 </a:t>
            </a:r>
            <a:r>
              <a:rPr b="0" i="0" lang="es-AR" sz="1900" u="none" cap="none" strike="noStrike">
                <a:solidFill>
                  <a:srgbClr val="666600"/>
                </a:solidFill>
                <a:latin typeface="Arial"/>
                <a:ea typeface="Arial"/>
                <a:cs typeface="Arial"/>
                <a:sym typeface="Arial"/>
              </a:rPr>
              <a:t>[,</a:t>
            </a:r>
            <a:r>
              <a:rPr b="0" i="0" lang="es-AR" sz="1900" u="none" cap="none" strike="noStrike">
                <a:solidFill>
                  <a:schemeClr val="dk1"/>
                </a:solidFill>
                <a:latin typeface="Arial"/>
                <a:ea typeface="Arial"/>
                <a:cs typeface="Arial"/>
                <a:sym typeface="Arial"/>
              </a:rPr>
              <a:t> table2 </a:t>
            </a:r>
            <a:r>
              <a:rPr b="0" i="0" lang="es-AR" sz="1900" u="none" cap="none" strike="noStrike">
                <a:solidFill>
                  <a:srgbClr val="666600"/>
                </a:solidFill>
                <a:latin typeface="Arial"/>
                <a:ea typeface="Arial"/>
                <a:cs typeface="Arial"/>
                <a:sym typeface="Arial"/>
              </a:rPr>
              <a:t>]</a:t>
            </a:r>
            <a:r>
              <a:rPr b="0" i="0" lang="es-AR" sz="1900" u="none" cap="none" strike="noStrike">
                <a:solidFill>
                  <a:schemeClr val="dk1"/>
                </a:solidFill>
                <a:latin typeface="Arial"/>
                <a:ea typeface="Arial"/>
                <a:cs typeface="Arial"/>
                <a:sym typeface="Arial"/>
              </a:rPr>
              <a:t>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900" u="none" cap="none" strike="noStrike">
                <a:solidFill>
                  <a:schemeClr val="dk1"/>
                </a:solidFill>
                <a:latin typeface="Arial"/>
                <a:ea typeface="Arial"/>
                <a:cs typeface="Arial"/>
                <a:sym typeface="Arial"/>
              </a:rPr>
              <a:t>WHERE  column_name OPERADOR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900" u="none" cap="none" strike="noStrike">
                <a:solidFill>
                  <a:schemeClr val="dk1"/>
                </a:solidFill>
                <a:latin typeface="Arial"/>
                <a:ea typeface="Arial"/>
                <a:cs typeface="Arial"/>
                <a:sym typeface="Arial"/>
              </a:rPr>
              <a:t>	</a:t>
            </a:r>
            <a:r>
              <a:rPr b="0" i="0" lang="es-AR" sz="1900" u="none" cap="none" strike="noStrike">
                <a:solidFill>
                  <a:srgbClr val="666600"/>
                </a:solidFill>
                <a:latin typeface="Arial"/>
                <a:ea typeface="Arial"/>
                <a:cs typeface="Arial"/>
                <a:sym typeface="Arial"/>
              </a:rPr>
              <a:t>(</a:t>
            </a:r>
            <a:r>
              <a:rPr b="0" i="0" lang="es-AR" sz="1900" u="none" cap="none" strike="noStrike">
                <a:solidFill>
                  <a:schemeClr val="dk1"/>
                </a:solidFill>
                <a:latin typeface="Arial"/>
                <a:ea typeface="Arial"/>
                <a:cs typeface="Arial"/>
                <a:sym typeface="Arial"/>
              </a:rPr>
              <a:t>SELECT column_name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900" u="none" cap="none" strike="noStrike">
                <a:solidFill>
                  <a:schemeClr val="dk1"/>
                </a:solidFill>
                <a:latin typeface="Arial"/>
                <a:ea typeface="Arial"/>
                <a:cs typeface="Arial"/>
                <a:sym typeface="Arial"/>
              </a:rPr>
              <a:t>	FROM table1 </a:t>
            </a:r>
            <a:r>
              <a:rPr b="0" i="0" lang="es-AR" sz="1900" u="none" cap="none" strike="noStrike">
                <a:solidFill>
                  <a:srgbClr val="666600"/>
                </a:solidFill>
                <a:latin typeface="Arial"/>
                <a:ea typeface="Arial"/>
                <a:cs typeface="Arial"/>
                <a:sym typeface="Arial"/>
              </a:rPr>
              <a:t>[,</a:t>
            </a:r>
            <a:r>
              <a:rPr b="0" i="0" lang="es-AR" sz="1900" u="none" cap="none" strike="noStrike">
                <a:solidFill>
                  <a:schemeClr val="dk1"/>
                </a:solidFill>
                <a:latin typeface="Arial"/>
                <a:ea typeface="Arial"/>
                <a:cs typeface="Arial"/>
                <a:sym typeface="Arial"/>
              </a:rPr>
              <a:t> table2 </a:t>
            </a:r>
            <a:r>
              <a:rPr b="0" i="0" lang="es-AR" sz="1900" u="none" cap="none" strike="noStrike">
                <a:solidFill>
                  <a:srgbClr val="666600"/>
                </a:solidFill>
                <a:latin typeface="Arial"/>
                <a:ea typeface="Arial"/>
                <a:cs typeface="Arial"/>
                <a:sym typeface="Arial"/>
              </a:rPr>
              <a:t>]</a:t>
            </a:r>
            <a:r>
              <a:rPr b="0" i="0" lang="es-AR" sz="1900" u="none" cap="none" strike="noStrike">
                <a:solidFill>
                  <a:schemeClr val="dk1"/>
                </a:solidFill>
                <a:latin typeface="Arial"/>
                <a:ea typeface="Arial"/>
                <a:cs typeface="Arial"/>
                <a:sym typeface="Arial"/>
              </a:rPr>
              <a:t> </a:t>
            </a:r>
            <a:endParaRPr b="0" i="0" sz="1900" u="none" cap="none" strike="noStrike">
              <a:solidFill>
                <a:schemeClr val="dk1"/>
              </a:solidFill>
              <a:latin typeface="Arial"/>
              <a:ea typeface="Arial"/>
              <a:cs typeface="Arial"/>
              <a:sym typeface="Arial"/>
            </a:endParaRPr>
          </a:p>
          <a:p>
            <a:pPr indent="0" lvl="0" marL="63500" marR="25400" rtl="0" algn="l">
              <a:lnSpc>
                <a:spcPct val="115000"/>
              </a:lnSpc>
              <a:spcBef>
                <a:spcPts val="0"/>
              </a:spcBef>
              <a:spcAft>
                <a:spcPts val="0"/>
              </a:spcAft>
              <a:buClr>
                <a:srgbClr val="000000"/>
              </a:buClr>
              <a:buSzPts val="1600"/>
              <a:buFont typeface="Arial"/>
              <a:buNone/>
            </a:pPr>
            <a:r>
              <a:rPr b="0" i="0" lang="es-AR" sz="1900" u="none" cap="none" strike="noStrike">
                <a:solidFill>
                  <a:schemeClr val="dk1"/>
                </a:solidFill>
                <a:latin typeface="Arial"/>
                <a:ea typeface="Arial"/>
                <a:cs typeface="Arial"/>
                <a:sym typeface="Arial"/>
              </a:rPr>
              <a:t>	</a:t>
            </a:r>
            <a:r>
              <a:rPr b="0" i="0" lang="es-AR" sz="1900" u="none" cap="none" strike="noStrike">
                <a:solidFill>
                  <a:srgbClr val="666600"/>
                </a:solidFill>
                <a:latin typeface="Arial"/>
                <a:ea typeface="Arial"/>
                <a:cs typeface="Arial"/>
                <a:sym typeface="Arial"/>
              </a:rPr>
              <a:t>[</a:t>
            </a:r>
            <a:r>
              <a:rPr b="0" i="0" lang="es-AR" sz="1900" u="none" cap="none" strike="noStrike">
                <a:solidFill>
                  <a:schemeClr val="dk1"/>
                </a:solidFill>
                <a:latin typeface="Arial"/>
                <a:ea typeface="Arial"/>
                <a:cs typeface="Arial"/>
                <a:sym typeface="Arial"/>
              </a:rPr>
              <a:t>WHERE</a:t>
            </a:r>
            <a:r>
              <a:rPr b="0" i="0" lang="es-AR" sz="1900" u="none" cap="none" strike="noStrike">
                <a:solidFill>
                  <a:srgbClr val="666600"/>
                </a:solidFill>
                <a:latin typeface="Arial"/>
                <a:ea typeface="Arial"/>
                <a:cs typeface="Arial"/>
                <a:sym typeface="Arial"/>
              </a:rPr>
              <a:t>])</a:t>
            </a:r>
            <a:endParaRPr b="0" i="0" sz="1900" u="none" cap="none" strike="noStrike">
              <a:solidFill>
                <a:srgbClr val="6666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e6c1f8ce72_0_381"/>
          <p:cNvSpPr/>
          <p:nvPr/>
        </p:nvSpPr>
        <p:spPr>
          <a:xfrm>
            <a:off x="112800" y="243700"/>
            <a:ext cx="8941500" cy="363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Arial"/>
              <a:buNone/>
            </a:pPr>
            <a:r>
              <a:rPr lang="es-AR" sz="3200">
                <a:solidFill>
                  <a:srgbClr val="434343"/>
                </a:solidFill>
                <a:latin typeface="Calibri"/>
                <a:ea typeface="Calibri"/>
                <a:cs typeface="Calibri"/>
                <a:sym typeface="Calibri"/>
              </a:rPr>
              <a:t>Subconsultas: Ut</a:t>
            </a:r>
            <a:r>
              <a:rPr i="0" lang="es-AR" sz="3200" u="none" cap="none" strike="noStrike">
                <a:solidFill>
                  <a:srgbClr val="434343"/>
                </a:solidFill>
                <a:latin typeface="Calibri"/>
                <a:ea typeface="Calibri"/>
                <a:cs typeface="Calibri"/>
                <a:sym typeface="Calibri"/>
              </a:rPr>
              <a:t>ilización</a:t>
            </a:r>
            <a:endParaRPr i="0" sz="3200" u="none" cap="none" strike="noStrike">
              <a:solidFill>
                <a:srgbClr val="434343"/>
              </a:solidFill>
              <a:latin typeface="Calibri"/>
              <a:ea typeface="Calibri"/>
              <a:cs typeface="Calibri"/>
              <a:sym typeface="Calibri"/>
            </a:endParaRPr>
          </a:p>
          <a:p>
            <a:pPr indent="0" lvl="0" marL="0" marR="0" rtl="0" algn="ctr">
              <a:lnSpc>
                <a:spcPct val="100000"/>
              </a:lnSpc>
              <a:spcBef>
                <a:spcPts val="0"/>
              </a:spcBef>
              <a:spcAft>
                <a:spcPts val="0"/>
              </a:spcAft>
              <a:buClr>
                <a:srgbClr val="FFFFFF"/>
              </a:buClr>
              <a:buSzPts val="2000"/>
              <a:buFont typeface="Arial"/>
              <a:buNone/>
            </a:pPr>
            <a:r>
              <a:t/>
            </a:r>
            <a:endParaRPr sz="3200">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000" u="none" cap="none" strike="noStrike">
                <a:solidFill>
                  <a:srgbClr val="434343"/>
                </a:solidFill>
                <a:latin typeface="Calibri"/>
                <a:ea typeface="Calibri"/>
                <a:cs typeface="Calibri"/>
                <a:sym typeface="Calibri"/>
              </a:rPr>
              <a:t>Una subconsulta es una consulta que aparece dentro de la cláusula WHERE o HAVING de otra sentencia SQL. </a:t>
            </a:r>
            <a:endParaRPr i="0" sz="20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i="0" sz="13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000" u="none" cap="none" strike="noStrike">
                <a:solidFill>
                  <a:srgbClr val="434343"/>
                </a:solidFill>
                <a:latin typeface="Calibri"/>
                <a:ea typeface="Calibri"/>
                <a:cs typeface="Calibri"/>
                <a:sym typeface="Calibri"/>
              </a:rPr>
              <a:t>Las subconsultas proporcionan un modo eficaz y natural de gestionar peticiones de consultas que se expresan en términos de los resultados de otras consultas.</a:t>
            </a:r>
            <a:endParaRPr i="0" sz="1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sng"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400"/>
              <a:buFont typeface="Arial"/>
              <a:buNone/>
            </a:pPr>
            <a:r>
              <a:t/>
            </a:r>
            <a:endParaRPr i="0" sz="4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434343"/>
              </a:solidFill>
              <a:latin typeface="Georgia"/>
              <a:ea typeface="Georgia"/>
              <a:cs typeface="Georgia"/>
              <a:sym typeface="Georgia"/>
            </a:endParaRPr>
          </a:p>
        </p:txBody>
      </p:sp>
      <p:pic>
        <p:nvPicPr>
          <p:cNvPr id="361" name="Google Shape;361;ge6c1f8ce72_0_381"/>
          <p:cNvPicPr preferRelativeResize="0"/>
          <p:nvPr/>
        </p:nvPicPr>
        <p:blipFill rotWithShape="1">
          <a:blip r:embed="rId3">
            <a:alphaModFix/>
          </a:blip>
          <a:srcRect b="0" l="0" r="0" t="0"/>
          <a:stretch/>
        </p:blipFill>
        <p:spPr>
          <a:xfrm>
            <a:off x="370250" y="3208652"/>
            <a:ext cx="8534200" cy="1643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e6c1f8ce72_0_391"/>
          <p:cNvSpPr/>
          <p:nvPr/>
        </p:nvSpPr>
        <p:spPr>
          <a:xfrm>
            <a:off x="198650" y="621400"/>
            <a:ext cx="8831700" cy="592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000"/>
              <a:buFont typeface="Arial"/>
              <a:buNone/>
            </a:pPr>
            <a:r>
              <a:rPr b="1" lang="es-AR" sz="2000">
                <a:solidFill>
                  <a:srgbClr val="434343"/>
                </a:solidFill>
                <a:latin typeface="Montserrat"/>
                <a:ea typeface="Montserrat"/>
                <a:cs typeface="Montserrat"/>
                <a:sym typeface="Montserrat"/>
              </a:rPr>
              <a:t>                                   </a:t>
            </a:r>
            <a:r>
              <a:rPr b="1" lang="es-AR" sz="2800">
                <a:solidFill>
                  <a:srgbClr val="434343"/>
                </a:solidFill>
                <a:latin typeface="Montserrat"/>
                <a:ea typeface="Montserrat"/>
                <a:cs typeface="Montserrat"/>
                <a:sym typeface="Montserrat"/>
              </a:rPr>
              <a:t>     </a:t>
            </a:r>
            <a:r>
              <a:rPr b="1" lang="es-AR" sz="3200">
                <a:solidFill>
                  <a:srgbClr val="434343"/>
                </a:solidFill>
                <a:latin typeface="Calibri"/>
                <a:ea typeface="Calibri"/>
                <a:cs typeface="Calibri"/>
                <a:sym typeface="Calibri"/>
              </a:rPr>
              <a:t> </a:t>
            </a:r>
            <a:r>
              <a:rPr lang="es-AR" sz="3200" cap="none" strike="noStrike">
                <a:solidFill>
                  <a:srgbClr val="434343"/>
                </a:solidFill>
                <a:latin typeface="Calibri"/>
                <a:ea typeface="Calibri"/>
                <a:cs typeface="Calibri"/>
                <a:sym typeface="Calibri"/>
              </a:rPr>
              <a:t>Subconsultas</a:t>
            </a:r>
            <a:endParaRPr sz="3200"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i="0" sz="2400" u="sng"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1800"/>
              <a:buFont typeface="Arial"/>
              <a:buNone/>
            </a:pPr>
            <a:r>
              <a:rPr i="0" lang="es-AR" sz="2200" u="none" cap="none" strike="noStrike">
                <a:solidFill>
                  <a:srgbClr val="434343"/>
                </a:solidFill>
                <a:latin typeface="Calibri"/>
                <a:ea typeface="Calibri"/>
                <a:cs typeface="Calibri"/>
                <a:sym typeface="Calibri"/>
              </a:rPr>
              <a:t>Sin embargo hay algunas diferencias entre una subconsulta y una sentencia select:</a:t>
            </a:r>
            <a:endParaRPr i="0" sz="1600" u="none" cap="none" strike="noStrike">
              <a:solidFill>
                <a:srgbClr val="434343"/>
              </a:solidFill>
              <a:latin typeface="Calibri"/>
              <a:ea typeface="Calibri"/>
              <a:cs typeface="Calibri"/>
              <a:sym typeface="Calibri"/>
            </a:endParaRPr>
          </a:p>
          <a:p>
            <a:pPr indent="-419100" lvl="0" marL="457200" marR="0" rtl="0" algn="l">
              <a:lnSpc>
                <a:spcPct val="100000"/>
              </a:lnSpc>
              <a:spcBef>
                <a:spcPts val="640"/>
              </a:spcBef>
              <a:spcAft>
                <a:spcPts val="0"/>
              </a:spcAft>
              <a:buClr>
                <a:srgbClr val="434343"/>
              </a:buClr>
              <a:buSzPts val="3000"/>
              <a:buFont typeface="Calibri"/>
              <a:buChar char="•"/>
            </a:pPr>
            <a:r>
              <a:rPr i="0" lang="es-AR" sz="2200" u="none" cap="none" strike="noStrike">
                <a:solidFill>
                  <a:srgbClr val="434343"/>
                </a:solidFill>
                <a:latin typeface="Calibri"/>
                <a:ea typeface="Calibri"/>
                <a:cs typeface="Calibri"/>
                <a:sym typeface="Calibri"/>
              </a:rPr>
              <a:t>Una subconsulta debe producir una única columna de datos como resultado.</a:t>
            </a:r>
            <a:endParaRPr i="0" sz="1600" u="none" cap="none" strike="noStrike">
              <a:solidFill>
                <a:srgbClr val="434343"/>
              </a:solidFill>
              <a:latin typeface="Calibri"/>
              <a:ea typeface="Calibri"/>
              <a:cs typeface="Calibri"/>
              <a:sym typeface="Calibri"/>
            </a:endParaRPr>
          </a:p>
          <a:p>
            <a:pPr indent="0" lvl="0" marL="50800" marR="0" rtl="0" algn="l">
              <a:lnSpc>
                <a:spcPct val="100000"/>
              </a:lnSpc>
              <a:spcBef>
                <a:spcPts val="640"/>
              </a:spcBef>
              <a:spcAft>
                <a:spcPts val="0"/>
              </a:spcAft>
              <a:buClr>
                <a:srgbClr val="000000"/>
              </a:buClr>
              <a:buSzPts val="900"/>
              <a:buFont typeface="Arial"/>
              <a:buNone/>
            </a:pPr>
            <a:r>
              <a:t/>
            </a:r>
            <a:endParaRPr i="0" sz="1300" u="none" cap="none" strike="noStrike">
              <a:solidFill>
                <a:srgbClr val="434343"/>
              </a:solidFill>
              <a:latin typeface="Calibri"/>
              <a:ea typeface="Calibri"/>
              <a:cs typeface="Calibri"/>
              <a:sym typeface="Calibri"/>
            </a:endParaRPr>
          </a:p>
          <a:p>
            <a:pPr indent="-419100" lvl="0" marL="457200" marR="0" rtl="0" algn="l">
              <a:lnSpc>
                <a:spcPct val="100000"/>
              </a:lnSpc>
              <a:spcBef>
                <a:spcPts val="0"/>
              </a:spcBef>
              <a:spcAft>
                <a:spcPts val="0"/>
              </a:spcAft>
              <a:buClr>
                <a:srgbClr val="434343"/>
              </a:buClr>
              <a:buSzPts val="3000"/>
              <a:buFont typeface="Calibri"/>
              <a:buChar char="•"/>
            </a:pPr>
            <a:r>
              <a:rPr i="0" lang="es-AR" sz="2200" u="none" cap="none" strike="noStrike">
                <a:solidFill>
                  <a:srgbClr val="434343"/>
                </a:solidFill>
                <a:latin typeface="Calibri"/>
                <a:ea typeface="Calibri"/>
                <a:cs typeface="Calibri"/>
                <a:sym typeface="Calibri"/>
              </a:rPr>
              <a:t>La cláusula ORDER BY no puede ser especificada en la subconsulta.</a:t>
            </a:r>
            <a:endParaRPr i="0" sz="1600" u="none" cap="none" strike="noStrike">
              <a:solidFill>
                <a:srgbClr val="434343"/>
              </a:solidFill>
              <a:latin typeface="Calibri"/>
              <a:ea typeface="Calibri"/>
              <a:cs typeface="Calibri"/>
              <a:sym typeface="Calibri"/>
            </a:endParaRPr>
          </a:p>
          <a:p>
            <a:pPr indent="0" lvl="0" marL="50800" marR="0" rtl="0" algn="l">
              <a:lnSpc>
                <a:spcPct val="100000"/>
              </a:lnSpc>
              <a:spcBef>
                <a:spcPts val="0"/>
              </a:spcBef>
              <a:spcAft>
                <a:spcPts val="0"/>
              </a:spcAft>
              <a:buClr>
                <a:srgbClr val="000000"/>
              </a:buClr>
              <a:buSzPts val="900"/>
              <a:buFont typeface="Arial"/>
              <a:buNone/>
            </a:pPr>
            <a:r>
              <a:t/>
            </a:r>
            <a:endParaRPr i="0" sz="1300" u="none" cap="none" strike="noStrike">
              <a:solidFill>
                <a:srgbClr val="434343"/>
              </a:solidFill>
              <a:latin typeface="Calibri"/>
              <a:ea typeface="Calibri"/>
              <a:cs typeface="Calibri"/>
              <a:sym typeface="Calibri"/>
            </a:endParaRPr>
          </a:p>
          <a:p>
            <a:pPr indent="-419100" lvl="0" marL="457200" marR="0" rtl="0" algn="l">
              <a:lnSpc>
                <a:spcPct val="100000"/>
              </a:lnSpc>
              <a:spcBef>
                <a:spcPts val="0"/>
              </a:spcBef>
              <a:spcAft>
                <a:spcPts val="0"/>
              </a:spcAft>
              <a:buClr>
                <a:srgbClr val="434343"/>
              </a:buClr>
              <a:buSzPts val="3000"/>
              <a:buFont typeface="Calibri"/>
              <a:buChar char="•"/>
            </a:pPr>
            <a:r>
              <a:rPr i="0" lang="es-AR" sz="2200" u="none" cap="none" strike="noStrike">
                <a:solidFill>
                  <a:srgbClr val="434343"/>
                </a:solidFill>
                <a:latin typeface="Calibri"/>
                <a:ea typeface="Calibri"/>
                <a:cs typeface="Calibri"/>
                <a:sym typeface="Calibri"/>
              </a:rPr>
              <a:t>Una subconsulta no puede ser la UNION de varias sentencias SELECT diferentes.</a:t>
            </a:r>
            <a:endParaRPr i="0" sz="1600" u="none" cap="none" strike="noStrike">
              <a:solidFill>
                <a:srgbClr val="434343"/>
              </a:solidFill>
              <a:latin typeface="Calibri"/>
              <a:ea typeface="Calibri"/>
              <a:cs typeface="Calibri"/>
              <a:sym typeface="Calibri"/>
            </a:endParaRPr>
          </a:p>
          <a:p>
            <a:pPr indent="0" lvl="0" marL="50800" marR="0" rtl="0" algn="l">
              <a:lnSpc>
                <a:spcPct val="100000"/>
              </a:lnSpc>
              <a:spcBef>
                <a:spcPts val="0"/>
              </a:spcBef>
              <a:spcAft>
                <a:spcPts val="0"/>
              </a:spcAft>
              <a:buClr>
                <a:srgbClr val="000000"/>
              </a:buClr>
              <a:buSzPts val="900"/>
              <a:buFont typeface="Arial"/>
              <a:buNone/>
            </a:pPr>
            <a:r>
              <a:t/>
            </a:r>
            <a:endParaRPr i="0" sz="1300" u="none" cap="none" strike="noStrike">
              <a:solidFill>
                <a:srgbClr val="434343"/>
              </a:solidFill>
              <a:latin typeface="Calibri"/>
              <a:ea typeface="Calibri"/>
              <a:cs typeface="Calibri"/>
              <a:sym typeface="Calibri"/>
            </a:endParaRPr>
          </a:p>
          <a:p>
            <a:pPr indent="-419100" lvl="0" marL="457200" marR="0" rtl="0" algn="l">
              <a:lnSpc>
                <a:spcPct val="100000"/>
              </a:lnSpc>
              <a:spcBef>
                <a:spcPts val="0"/>
              </a:spcBef>
              <a:spcAft>
                <a:spcPts val="0"/>
              </a:spcAft>
              <a:buClr>
                <a:srgbClr val="434343"/>
              </a:buClr>
              <a:buSzPts val="3000"/>
              <a:buFont typeface="Calibri"/>
              <a:buChar char="•"/>
            </a:pPr>
            <a:r>
              <a:rPr i="0" lang="es-AR" sz="2200" u="none" cap="none" strike="noStrike">
                <a:solidFill>
                  <a:srgbClr val="434343"/>
                </a:solidFill>
                <a:latin typeface="Calibri"/>
                <a:ea typeface="Calibri"/>
                <a:cs typeface="Calibri"/>
                <a:sym typeface="Calibri"/>
              </a:rPr>
              <a:t>Los nombres de columna que aparecen en una subconsulta puede referirse a columnas de tablas de la columna principal.</a:t>
            </a:r>
            <a:endParaRPr i="0" sz="16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400" u="sng"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400"/>
              <a:buFont typeface="Arial"/>
              <a:buNone/>
            </a:pPr>
            <a:r>
              <a:t/>
            </a:r>
            <a:endParaRPr i="0" sz="48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4343"/>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e6c1f8ce72_0_395"/>
          <p:cNvSpPr/>
          <p:nvPr/>
        </p:nvSpPr>
        <p:spPr>
          <a:xfrm>
            <a:off x="447650" y="243700"/>
            <a:ext cx="8606700" cy="5683500"/>
          </a:xfrm>
          <a:prstGeom prst="rect">
            <a:avLst/>
          </a:prstGeom>
          <a:noFill/>
          <a:ln>
            <a:noFill/>
          </a:ln>
        </p:spPr>
        <p:txBody>
          <a:bodyPr anchorCtr="0" anchor="t" bIns="45700" lIns="91425" spcFirstLastPara="1" rIns="91425" wrap="square" tIns="45700">
            <a:noAutofit/>
          </a:bodyPr>
          <a:lstStyle/>
          <a:p>
            <a:pPr indent="0" lvl="0" marL="1828800" marR="0" rtl="0" algn="l">
              <a:lnSpc>
                <a:spcPct val="100000"/>
              </a:lnSpc>
              <a:spcBef>
                <a:spcPts val="0"/>
              </a:spcBef>
              <a:spcAft>
                <a:spcPts val="0"/>
              </a:spcAft>
              <a:buClr>
                <a:srgbClr val="FFFFFF"/>
              </a:buClr>
              <a:buSzPts val="2000"/>
              <a:buFont typeface="Arial"/>
              <a:buNone/>
            </a:pPr>
            <a:r>
              <a:rPr lang="es-AR" sz="2800">
                <a:solidFill>
                  <a:srgbClr val="434343"/>
                </a:solidFill>
                <a:latin typeface="Calibri"/>
                <a:ea typeface="Calibri"/>
                <a:cs typeface="Calibri"/>
                <a:sym typeface="Calibri"/>
              </a:rPr>
              <a:t>Subconsultas: </a:t>
            </a:r>
            <a:r>
              <a:rPr i="0" lang="es-AR" sz="2800" u="none" cap="none" strike="noStrike">
                <a:solidFill>
                  <a:srgbClr val="434343"/>
                </a:solidFill>
                <a:latin typeface="Calibri"/>
                <a:ea typeface="Calibri"/>
                <a:cs typeface="Calibri"/>
                <a:sym typeface="Calibri"/>
              </a:rPr>
              <a:t>Subconsultas en la cláusula WHERE</a:t>
            </a:r>
            <a:endParaRPr sz="2000">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300" u="none" cap="none" strike="noStrike">
                <a:solidFill>
                  <a:srgbClr val="434343"/>
                </a:solidFill>
                <a:latin typeface="Calibri"/>
                <a:ea typeface="Calibri"/>
                <a:cs typeface="Calibri"/>
                <a:sym typeface="Calibri"/>
              </a:rPr>
              <a:t>Las subconsultas suelen ser utilizadas principalmente en la cláusula WHERE de una sentencia sql. </a:t>
            </a:r>
            <a:endParaRPr i="0" sz="23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i="0" sz="23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300" u="none" cap="none" strike="noStrike">
                <a:solidFill>
                  <a:srgbClr val="434343"/>
                </a:solidFill>
                <a:latin typeface="Calibri"/>
                <a:ea typeface="Calibri"/>
                <a:cs typeface="Calibri"/>
                <a:sym typeface="Calibri"/>
              </a:rPr>
              <a:t>Cuando aparece una subconsulta en la cláusula WHERE, ésta funciona como parte del proceso de selección de filas. </a:t>
            </a:r>
            <a:endParaRPr i="0" sz="23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i="0" sz="23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300" u="none" cap="none" strike="noStrike">
                <a:solidFill>
                  <a:srgbClr val="434343"/>
                </a:solidFill>
                <a:latin typeface="Calibri"/>
                <a:ea typeface="Calibri"/>
                <a:cs typeface="Calibri"/>
                <a:sym typeface="Calibri"/>
              </a:rPr>
              <a:t>Ejemplo:</a:t>
            </a:r>
            <a:endParaRPr i="0" sz="17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sng"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4343"/>
              </a:solidFill>
              <a:latin typeface="Arial"/>
              <a:ea typeface="Arial"/>
              <a:cs typeface="Arial"/>
              <a:sym typeface="Arial"/>
            </a:endParaRPr>
          </a:p>
        </p:txBody>
      </p:sp>
      <p:pic>
        <p:nvPicPr>
          <p:cNvPr id="372" name="Google Shape;372;ge6c1f8ce72_0_395"/>
          <p:cNvPicPr preferRelativeResize="0"/>
          <p:nvPr/>
        </p:nvPicPr>
        <p:blipFill rotWithShape="1">
          <a:blip r:embed="rId3">
            <a:alphaModFix/>
          </a:blip>
          <a:srcRect b="63608" l="23786" r="20207" t="20590"/>
          <a:stretch/>
        </p:blipFill>
        <p:spPr>
          <a:xfrm>
            <a:off x="1478253" y="4149201"/>
            <a:ext cx="7348499" cy="1473108"/>
          </a:xfrm>
          <a:prstGeom prst="rect">
            <a:avLst/>
          </a:prstGeom>
          <a:noFill/>
          <a:ln>
            <a:noFill/>
          </a:ln>
        </p:spPr>
      </p:pic>
      <p:sp>
        <p:nvSpPr>
          <p:cNvPr id="373" name="Google Shape;373;ge6c1f8ce72_0_395"/>
          <p:cNvSpPr/>
          <p:nvPr/>
        </p:nvSpPr>
        <p:spPr>
          <a:xfrm>
            <a:off x="1478252" y="5873115"/>
            <a:ext cx="7348500" cy="69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latin typeface="Calibri"/>
                <a:ea typeface="Calibri"/>
                <a:cs typeface="Calibri"/>
                <a:sym typeface="Calibri"/>
              </a:rPr>
              <a:t>El ejemplo lista los nombres y apellidos de los estudiantes que tienen asignado el libro matriz más antiguo en la base de datos.</a:t>
            </a:r>
            <a:endParaRPr b="0" i="0" sz="1400" u="none" cap="none" strike="noStrike">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e6c1f8ce72_0_401"/>
          <p:cNvSpPr/>
          <p:nvPr/>
        </p:nvSpPr>
        <p:spPr>
          <a:xfrm>
            <a:off x="184350" y="243700"/>
            <a:ext cx="8870100" cy="7920000"/>
          </a:xfrm>
          <a:prstGeom prst="rect">
            <a:avLst/>
          </a:prstGeom>
          <a:noFill/>
          <a:ln>
            <a:noFill/>
          </a:ln>
        </p:spPr>
        <p:txBody>
          <a:bodyPr anchorCtr="0" anchor="t" bIns="45700" lIns="91425" spcFirstLastPara="1" rIns="91425" wrap="square" tIns="45700">
            <a:noAutofit/>
          </a:bodyPr>
          <a:lstStyle/>
          <a:p>
            <a:pPr indent="0" lvl="0" marL="1828800" marR="0" rtl="0" algn="l">
              <a:lnSpc>
                <a:spcPct val="100000"/>
              </a:lnSpc>
              <a:spcBef>
                <a:spcPts val="0"/>
              </a:spcBef>
              <a:spcAft>
                <a:spcPts val="0"/>
              </a:spcAft>
              <a:buClr>
                <a:srgbClr val="FFFFFF"/>
              </a:buClr>
              <a:buSzPts val="2000"/>
              <a:buFont typeface="Arial"/>
              <a:buNone/>
            </a:pPr>
            <a:r>
              <a:rPr lang="es-AR" sz="2800">
                <a:solidFill>
                  <a:srgbClr val="434343"/>
                </a:solidFill>
                <a:latin typeface="Calibri"/>
                <a:ea typeface="Calibri"/>
                <a:cs typeface="Calibri"/>
                <a:sym typeface="Calibri"/>
              </a:rPr>
              <a:t>Subconsultas: C</a:t>
            </a:r>
            <a:r>
              <a:rPr i="0" lang="es-AR" sz="2800" u="none" cap="none" strike="noStrike">
                <a:solidFill>
                  <a:srgbClr val="434343"/>
                </a:solidFill>
                <a:latin typeface="Calibri"/>
                <a:ea typeface="Calibri"/>
                <a:cs typeface="Calibri"/>
                <a:sym typeface="Calibri"/>
              </a:rPr>
              <a:t>ondiciones de búsqueda en subconsultas</a:t>
            </a:r>
            <a:endParaRPr i="0" sz="28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2000"/>
              <a:buFont typeface="Arial"/>
              <a:buNone/>
            </a:pPr>
            <a:r>
              <a:t/>
            </a:r>
            <a:endParaRPr sz="2800">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000" u="none" cap="none" strike="noStrike">
                <a:solidFill>
                  <a:srgbClr val="434343"/>
                </a:solidFill>
                <a:latin typeface="Calibri"/>
                <a:ea typeface="Calibri"/>
                <a:cs typeface="Calibri"/>
                <a:sym typeface="Calibri"/>
              </a:rPr>
              <a:t>Una subconsulta forma parte de una condición de búsqueda en la cláusula WHERE o HAVING.</a:t>
            </a:r>
            <a:endParaRPr i="0" sz="1400" u="none" cap="none" strike="noStrike">
              <a:solidFill>
                <a:srgbClr val="434343"/>
              </a:solidFill>
              <a:latin typeface="Calibri"/>
              <a:ea typeface="Calibri"/>
              <a:cs typeface="Calibri"/>
              <a:sym typeface="Calibri"/>
            </a:endParaRPr>
          </a:p>
          <a:p>
            <a:pPr indent="-387350" lvl="0" marL="457200" marR="0" rtl="0" algn="l">
              <a:lnSpc>
                <a:spcPct val="100000"/>
              </a:lnSpc>
              <a:spcBef>
                <a:spcPts val="640"/>
              </a:spcBef>
              <a:spcAft>
                <a:spcPts val="0"/>
              </a:spcAft>
              <a:buClr>
                <a:srgbClr val="434343"/>
              </a:buClr>
              <a:buSzPts val="2500"/>
              <a:buFont typeface="Arial"/>
              <a:buChar char="•"/>
            </a:pPr>
            <a:r>
              <a:rPr b="1" i="0" lang="es-AR" sz="2000" u="none" cap="none" strike="noStrike">
                <a:solidFill>
                  <a:srgbClr val="434343"/>
                </a:solidFill>
                <a:latin typeface="Calibri"/>
                <a:ea typeface="Calibri"/>
                <a:cs typeface="Calibri"/>
                <a:sym typeface="Calibri"/>
              </a:rPr>
              <a:t>Test de comparación subconsulta</a:t>
            </a:r>
            <a:r>
              <a:rPr i="0" lang="es-AR" sz="2000" u="none" cap="none" strike="noStrike">
                <a:solidFill>
                  <a:srgbClr val="434343"/>
                </a:solidFill>
                <a:latin typeface="Calibri"/>
                <a:ea typeface="Calibri"/>
                <a:cs typeface="Calibri"/>
                <a:sym typeface="Calibri"/>
              </a:rPr>
              <a:t>. Compara el valor de una expresión con un valor único producido por una subconsulta.</a:t>
            </a:r>
            <a:endParaRPr i="0" sz="1400" u="none" cap="none" strike="noStrike">
              <a:solidFill>
                <a:srgbClr val="434343"/>
              </a:solidFill>
              <a:latin typeface="Calibri"/>
              <a:ea typeface="Calibri"/>
              <a:cs typeface="Calibri"/>
              <a:sym typeface="Calibri"/>
            </a:endParaRPr>
          </a:p>
          <a:p>
            <a:pPr indent="-387350" lvl="0" marL="457200" marR="0" rtl="0" algn="l">
              <a:lnSpc>
                <a:spcPct val="100000"/>
              </a:lnSpc>
              <a:spcBef>
                <a:spcPts val="0"/>
              </a:spcBef>
              <a:spcAft>
                <a:spcPts val="0"/>
              </a:spcAft>
              <a:buClr>
                <a:srgbClr val="434343"/>
              </a:buClr>
              <a:buSzPts val="2500"/>
              <a:buFont typeface="Arial"/>
              <a:buChar char="•"/>
            </a:pPr>
            <a:r>
              <a:rPr b="1" i="0" lang="es-AR" sz="2000" u="none" cap="none" strike="noStrike">
                <a:solidFill>
                  <a:srgbClr val="434343"/>
                </a:solidFill>
                <a:latin typeface="Calibri"/>
                <a:ea typeface="Calibri"/>
                <a:cs typeface="Calibri"/>
                <a:sym typeface="Calibri"/>
              </a:rPr>
              <a:t>Test de pertenencia a conjunto subconsulta.</a:t>
            </a:r>
            <a:r>
              <a:rPr i="0" lang="es-AR" sz="2000" u="none" cap="none" strike="noStrike">
                <a:solidFill>
                  <a:srgbClr val="434343"/>
                </a:solidFill>
                <a:latin typeface="Calibri"/>
                <a:ea typeface="Calibri"/>
                <a:cs typeface="Calibri"/>
                <a:sym typeface="Calibri"/>
              </a:rPr>
              <a:t> Comprueba si el valor de una expresión coincide con uno del conjunto de valores producidos por una subconsulta. </a:t>
            </a:r>
            <a:endParaRPr i="0" sz="1400" u="none" cap="none" strike="noStrike">
              <a:solidFill>
                <a:srgbClr val="434343"/>
              </a:solidFill>
              <a:latin typeface="Calibri"/>
              <a:ea typeface="Calibri"/>
              <a:cs typeface="Calibri"/>
              <a:sym typeface="Calibri"/>
            </a:endParaRPr>
          </a:p>
          <a:p>
            <a:pPr indent="-387350" lvl="0" marL="457200" marR="0" rtl="0" algn="l">
              <a:lnSpc>
                <a:spcPct val="100000"/>
              </a:lnSpc>
              <a:spcBef>
                <a:spcPts val="0"/>
              </a:spcBef>
              <a:spcAft>
                <a:spcPts val="0"/>
              </a:spcAft>
              <a:buClr>
                <a:srgbClr val="434343"/>
              </a:buClr>
              <a:buSzPts val="2500"/>
              <a:buFont typeface="Arial"/>
              <a:buChar char="•"/>
            </a:pPr>
            <a:r>
              <a:rPr b="1" i="0" lang="es-AR" sz="2000" u="none" cap="none" strike="noStrike">
                <a:solidFill>
                  <a:srgbClr val="434343"/>
                </a:solidFill>
                <a:latin typeface="Calibri"/>
                <a:ea typeface="Calibri"/>
                <a:cs typeface="Calibri"/>
                <a:sym typeface="Calibri"/>
              </a:rPr>
              <a:t>Test de existencia.</a:t>
            </a:r>
            <a:r>
              <a:rPr i="0" lang="es-AR" sz="2000" u="none" cap="none" strike="noStrike">
                <a:solidFill>
                  <a:srgbClr val="434343"/>
                </a:solidFill>
                <a:latin typeface="Calibri"/>
                <a:ea typeface="Calibri"/>
                <a:cs typeface="Calibri"/>
                <a:sym typeface="Calibri"/>
              </a:rPr>
              <a:t> Examina si una subconsulta produce alguna fila de resultados.</a:t>
            </a:r>
            <a:endParaRPr i="0" sz="1400" u="none" cap="none" strike="noStrike">
              <a:solidFill>
                <a:srgbClr val="434343"/>
              </a:solidFill>
              <a:latin typeface="Calibri"/>
              <a:ea typeface="Calibri"/>
              <a:cs typeface="Calibri"/>
              <a:sym typeface="Calibri"/>
            </a:endParaRPr>
          </a:p>
          <a:p>
            <a:pPr indent="-387350" lvl="0" marL="457200" marR="0" rtl="0" algn="l">
              <a:lnSpc>
                <a:spcPct val="100000"/>
              </a:lnSpc>
              <a:spcBef>
                <a:spcPts val="0"/>
              </a:spcBef>
              <a:spcAft>
                <a:spcPts val="0"/>
              </a:spcAft>
              <a:buClr>
                <a:srgbClr val="434343"/>
              </a:buClr>
              <a:buSzPts val="2500"/>
              <a:buFont typeface="Arial"/>
              <a:buChar char="•"/>
            </a:pPr>
            <a:r>
              <a:rPr b="1" i="0" lang="es-AR" sz="2000" u="none" cap="none" strike="noStrike">
                <a:solidFill>
                  <a:srgbClr val="434343"/>
                </a:solidFill>
                <a:latin typeface="Calibri"/>
                <a:ea typeface="Calibri"/>
                <a:cs typeface="Calibri"/>
                <a:sym typeface="Calibri"/>
              </a:rPr>
              <a:t>Test de comparación cuantificada. </a:t>
            </a:r>
            <a:r>
              <a:rPr i="0" lang="es-AR" sz="2000" u="none" cap="none" strike="noStrike">
                <a:solidFill>
                  <a:srgbClr val="434343"/>
                </a:solidFill>
                <a:latin typeface="Calibri"/>
                <a:ea typeface="Calibri"/>
                <a:cs typeface="Calibri"/>
                <a:sym typeface="Calibri"/>
              </a:rPr>
              <a:t>Compara el valor de una expresión con cada uno del conjunto de valores producido por una subconsulta.</a:t>
            </a:r>
            <a:endParaRPr i="0" sz="1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sng" cap="none" strike="noStrike">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4343"/>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e6c1f8ce72_0_405"/>
          <p:cNvSpPr/>
          <p:nvPr/>
        </p:nvSpPr>
        <p:spPr>
          <a:xfrm>
            <a:off x="200550" y="351200"/>
            <a:ext cx="8742900" cy="615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s-AR" sz="1700">
                <a:solidFill>
                  <a:srgbClr val="434343"/>
                </a:solidFill>
                <a:latin typeface="Montserrat"/>
                <a:ea typeface="Montserrat"/>
                <a:cs typeface="Montserrat"/>
                <a:sym typeface="Montserrat"/>
              </a:rPr>
              <a:t>                    </a:t>
            </a:r>
            <a:r>
              <a:rPr lang="es-AR" sz="2600">
                <a:solidFill>
                  <a:srgbClr val="434343"/>
                </a:solidFill>
                <a:latin typeface="Calibri"/>
                <a:ea typeface="Calibri"/>
                <a:cs typeface="Calibri"/>
                <a:sym typeface="Calibri"/>
              </a:rPr>
              <a:t>      Subconsultas: </a:t>
            </a:r>
            <a:r>
              <a:rPr i="0" lang="es-AR" sz="2600" u="none" cap="none" strike="noStrike">
                <a:solidFill>
                  <a:srgbClr val="434343"/>
                </a:solidFill>
                <a:latin typeface="Calibri"/>
                <a:ea typeface="Calibri"/>
                <a:cs typeface="Calibri"/>
                <a:sym typeface="Calibri"/>
              </a:rPr>
              <a:t>Test de comparación subconsulta (=,        </a:t>
            </a:r>
            <a:endParaRPr i="0" sz="26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lang="es-AR" sz="2600">
                <a:solidFill>
                  <a:srgbClr val="434343"/>
                </a:solidFill>
                <a:latin typeface="Calibri"/>
                <a:ea typeface="Calibri"/>
                <a:cs typeface="Calibri"/>
                <a:sym typeface="Calibri"/>
              </a:rPr>
              <a:t>                       </a:t>
            </a:r>
            <a:r>
              <a:rPr i="0" lang="es-AR" sz="2600" u="none" cap="none" strike="noStrike">
                <a:solidFill>
                  <a:srgbClr val="434343"/>
                </a:solidFill>
                <a:latin typeface="Calibri"/>
                <a:ea typeface="Calibri"/>
                <a:cs typeface="Calibri"/>
                <a:sym typeface="Calibri"/>
              </a:rPr>
              <a:t>&lt;&gt;, &lt;,&gt;, &lt;=,&gt;=).</a:t>
            </a:r>
            <a:endParaRPr i="0" sz="26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sz="2600">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300" u="none" cap="none" strike="noStrike">
                <a:solidFill>
                  <a:srgbClr val="434343"/>
                </a:solidFill>
                <a:latin typeface="Calibri"/>
                <a:ea typeface="Calibri"/>
                <a:cs typeface="Calibri"/>
                <a:sym typeface="Calibri"/>
              </a:rPr>
              <a:t>Compara el valor de una expresión con el valor producido por una subconsulta y devuelve TRUE si la comparación es cierta. </a:t>
            </a:r>
            <a:endParaRPr i="0" sz="23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300" u="none" cap="none" strike="noStrike">
                <a:solidFill>
                  <a:srgbClr val="434343"/>
                </a:solidFill>
                <a:latin typeface="Calibri"/>
                <a:ea typeface="Calibri"/>
                <a:cs typeface="Calibri"/>
                <a:sym typeface="Calibri"/>
              </a:rPr>
              <a:t>Este test se utiliza para comparar un valor de la fila que está siendo examinado con un valor único producido por una subconsulta, como en el siguiente ejemplo:</a:t>
            </a:r>
            <a:endParaRPr i="0" sz="17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300" u="sng"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AR" sz="2100" u="none" cap="none" strike="noStrike">
                <a:solidFill>
                  <a:srgbClr val="434343"/>
                </a:solidFill>
                <a:latin typeface="Calibri"/>
                <a:ea typeface="Calibri"/>
                <a:cs typeface="Calibri"/>
                <a:sym typeface="Calibri"/>
              </a:rPr>
              <a:t>El ejemplo lista los nombres y apellidos </a:t>
            </a:r>
            <a:endParaRPr b="1" i="0" sz="21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AR" sz="2100" u="none" cap="none" strike="noStrike">
                <a:solidFill>
                  <a:srgbClr val="434343"/>
                </a:solidFill>
                <a:latin typeface="Calibri"/>
                <a:ea typeface="Calibri"/>
                <a:cs typeface="Calibri"/>
                <a:sym typeface="Calibri"/>
              </a:rPr>
              <a:t>de los estudiantes que tienen asignado </a:t>
            </a:r>
            <a:endParaRPr b="1" i="0" sz="21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AR" sz="2100" u="none" cap="none" strike="noStrike">
                <a:solidFill>
                  <a:srgbClr val="434343"/>
                </a:solidFill>
                <a:latin typeface="Calibri"/>
                <a:ea typeface="Calibri"/>
                <a:cs typeface="Calibri"/>
                <a:sym typeface="Calibri"/>
              </a:rPr>
              <a:t>el libro matriz más antiguo en la base de datos.</a:t>
            </a:r>
            <a:endParaRPr i="0" sz="17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400"/>
              <a:buFont typeface="Arial"/>
              <a:buNone/>
            </a:pPr>
            <a:r>
              <a:t/>
            </a:r>
            <a:endParaRPr i="0" sz="47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2100" u="none" cap="none" strike="noStrike">
              <a:solidFill>
                <a:srgbClr val="434343"/>
              </a:solidFill>
              <a:latin typeface="Calibri"/>
              <a:ea typeface="Calibri"/>
              <a:cs typeface="Calibri"/>
              <a:sym typeface="Calibri"/>
            </a:endParaRPr>
          </a:p>
        </p:txBody>
      </p:sp>
      <p:pic>
        <p:nvPicPr>
          <p:cNvPr id="384" name="Google Shape;384;ge6c1f8ce72_0_405"/>
          <p:cNvPicPr preferRelativeResize="0"/>
          <p:nvPr/>
        </p:nvPicPr>
        <p:blipFill rotWithShape="1">
          <a:blip r:embed="rId3">
            <a:alphaModFix/>
          </a:blip>
          <a:srcRect b="63609" l="23786" r="20207" t="21870"/>
          <a:stretch/>
        </p:blipFill>
        <p:spPr>
          <a:xfrm>
            <a:off x="1571451" y="5344191"/>
            <a:ext cx="7348499" cy="1353767"/>
          </a:xfrm>
          <a:prstGeom prst="rect">
            <a:avLst/>
          </a:prstGeom>
          <a:noFill/>
          <a:ln>
            <a:noFill/>
          </a:ln>
        </p:spPr>
      </p:pic>
      <p:pic>
        <p:nvPicPr>
          <p:cNvPr id="385" name="Google Shape;385;ge6c1f8ce72_0_405"/>
          <p:cNvPicPr preferRelativeResize="0"/>
          <p:nvPr/>
        </p:nvPicPr>
        <p:blipFill rotWithShape="1">
          <a:blip r:embed="rId4">
            <a:alphaModFix/>
          </a:blip>
          <a:srcRect b="26709" l="0" r="76501" t="55694"/>
          <a:stretch/>
        </p:blipFill>
        <p:spPr>
          <a:xfrm>
            <a:off x="6004218" y="3249751"/>
            <a:ext cx="2915730" cy="145948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e6c1f8ce72_0_411"/>
          <p:cNvSpPr/>
          <p:nvPr/>
        </p:nvSpPr>
        <p:spPr>
          <a:xfrm>
            <a:off x="148575" y="243700"/>
            <a:ext cx="8905800" cy="496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s-AR" sz="2000">
                <a:solidFill>
                  <a:srgbClr val="434343"/>
                </a:solidFill>
                <a:latin typeface="Montserrat"/>
                <a:ea typeface="Montserrat"/>
                <a:cs typeface="Montserrat"/>
                <a:sym typeface="Montserrat"/>
              </a:rPr>
              <a:t> </a:t>
            </a:r>
            <a:r>
              <a:rPr b="1" lang="es-AR" sz="2000">
                <a:solidFill>
                  <a:srgbClr val="434343"/>
                </a:solidFill>
                <a:latin typeface="Calibri"/>
                <a:ea typeface="Calibri"/>
                <a:cs typeface="Calibri"/>
                <a:sym typeface="Calibri"/>
              </a:rPr>
              <a:t>                      </a:t>
            </a:r>
            <a:r>
              <a:rPr lang="es-AR" sz="2700">
                <a:solidFill>
                  <a:srgbClr val="434343"/>
                </a:solidFill>
                <a:latin typeface="Calibri"/>
                <a:ea typeface="Calibri"/>
                <a:cs typeface="Calibri"/>
                <a:sym typeface="Calibri"/>
              </a:rPr>
              <a:t>   Subconsultas: </a:t>
            </a:r>
            <a:r>
              <a:rPr i="0" lang="es-AR" sz="2700" cap="none" strike="noStrike">
                <a:solidFill>
                  <a:srgbClr val="434343"/>
                </a:solidFill>
                <a:latin typeface="Calibri"/>
                <a:ea typeface="Calibri"/>
                <a:cs typeface="Calibri"/>
                <a:sym typeface="Calibri"/>
              </a:rPr>
              <a:t>Test de pertenencia a un conjunto          </a:t>
            </a:r>
            <a:endParaRPr i="0" sz="2700"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lang="es-AR" sz="2700">
                <a:solidFill>
                  <a:srgbClr val="434343"/>
                </a:solidFill>
                <a:latin typeface="Calibri"/>
                <a:ea typeface="Calibri"/>
                <a:cs typeface="Calibri"/>
                <a:sym typeface="Calibri"/>
              </a:rPr>
              <a:t>                    </a:t>
            </a:r>
            <a:r>
              <a:rPr i="0" lang="es-AR" sz="2700" cap="none" strike="noStrike">
                <a:solidFill>
                  <a:srgbClr val="434343"/>
                </a:solidFill>
                <a:latin typeface="Calibri"/>
                <a:ea typeface="Calibri"/>
                <a:cs typeface="Calibri"/>
                <a:sym typeface="Calibri"/>
              </a:rPr>
              <a:t>(IN)</a:t>
            </a:r>
            <a:endParaRPr i="0" sz="2700"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sz="2400">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000" u="none" cap="none" strike="noStrike">
                <a:solidFill>
                  <a:srgbClr val="434343"/>
                </a:solidFill>
                <a:latin typeface="Calibri"/>
                <a:ea typeface="Calibri"/>
                <a:cs typeface="Calibri"/>
                <a:sym typeface="Calibri"/>
              </a:rPr>
              <a:t>Compara un único valor de datos con una columna de valores producida por una subconsulta y devuelve el resultado TRUE si el valor coincide con uno de los valores de la columna. </a:t>
            </a:r>
            <a:endParaRPr i="0" sz="20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000" u="none" cap="none" strike="noStrike">
                <a:solidFill>
                  <a:srgbClr val="434343"/>
                </a:solidFill>
                <a:latin typeface="Calibri"/>
                <a:ea typeface="Calibri"/>
                <a:cs typeface="Calibri"/>
                <a:sym typeface="Calibri"/>
              </a:rPr>
              <a:t>Este test se utiliza cuando se necesita comparar un valor de la fila que está siendo examinada con un conjunto de valores producidos por una subconsulta como se muestra en el ejemplo:</a:t>
            </a:r>
            <a:endParaRPr i="0" sz="1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sng" cap="none" strike="noStrike">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4343"/>
              </a:solidFill>
              <a:latin typeface="Arial"/>
              <a:ea typeface="Arial"/>
              <a:cs typeface="Arial"/>
              <a:sym typeface="Arial"/>
            </a:endParaRPr>
          </a:p>
        </p:txBody>
      </p:sp>
      <p:pic>
        <p:nvPicPr>
          <p:cNvPr id="391" name="Google Shape;391;ge6c1f8ce72_0_411"/>
          <p:cNvPicPr preferRelativeResize="0"/>
          <p:nvPr/>
        </p:nvPicPr>
        <p:blipFill rotWithShape="1">
          <a:blip r:embed="rId3">
            <a:alphaModFix/>
          </a:blip>
          <a:srcRect b="58270" l="23697" r="18335" t="21151"/>
          <a:stretch/>
        </p:blipFill>
        <p:spPr>
          <a:xfrm>
            <a:off x="842805" y="4013400"/>
            <a:ext cx="7760902" cy="1957732"/>
          </a:xfrm>
          <a:prstGeom prst="rect">
            <a:avLst/>
          </a:prstGeom>
          <a:noFill/>
          <a:ln>
            <a:noFill/>
          </a:ln>
        </p:spPr>
      </p:pic>
      <p:sp>
        <p:nvSpPr>
          <p:cNvPr id="392" name="Google Shape;392;ge6c1f8ce72_0_411"/>
          <p:cNvSpPr/>
          <p:nvPr/>
        </p:nvSpPr>
        <p:spPr>
          <a:xfrm>
            <a:off x="1434352" y="5936939"/>
            <a:ext cx="7503600" cy="69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434343"/>
                </a:solidFill>
                <a:latin typeface="Calibri"/>
                <a:ea typeface="Calibri"/>
                <a:cs typeface="Calibri"/>
                <a:sym typeface="Calibri"/>
              </a:rPr>
              <a:t>El ejemplo lista los nombres y apellidos de los estudiantes que tienen una nota menor a 6 en el año 2019.</a:t>
            </a:r>
            <a:endParaRPr b="0" i="0" sz="1400" u="none" cap="none" strike="noStrike">
              <a:solidFill>
                <a:srgbClr val="434343"/>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e6c1f8ce72_0_417"/>
          <p:cNvSpPr/>
          <p:nvPr/>
        </p:nvSpPr>
        <p:spPr>
          <a:xfrm>
            <a:off x="91325" y="626700"/>
            <a:ext cx="8963100" cy="427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s-AR" sz="2000">
                <a:solidFill>
                  <a:srgbClr val="434343"/>
                </a:solidFill>
                <a:latin typeface="Montserrat"/>
                <a:ea typeface="Montserrat"/>
                <a:cs typeface="Montserrat"/>
                <a:sym typeface="Montserrat"/>
              </a:rPr>
              <a:t>                        </a:t>
            </a:r>
            <a:r>
              <a:rPr b="1" lang="es-AR" sz="2300">
                <a:solidFill>
                  <a:srgbClr val="434343"/>
                </a:solidFill>
                <a:latin typeface="Montserrat"/>
                <a:ea typeface="Montserrat"/>
                <a:cs typeface="Montserrat"/>
                <a:sym typeface="Montserrat"/>
              </a:rPr>
              <a:t>  </a:t>
            </a:r>
            <a:r>
              <a:rPr lang="es-AR" sz="2800">
                <a:solidFill>
                  <a:srgbClr val="434343"/>
                </a:solidFill>
                <a:latin typeface="Calibri"/>
                <a:ea typeface="Calibri"/>
                <a:cs typeface="Calibri"/>
                <a:sym typeface="Calibri"/>
              </a:rPr>
              <a:t>Subconsultas: </a:t>
            </a:r>
            <a:r>
              <a:rPr i="0" lang="es-AR" sz="2800" cap="none" strike="noStrike">
                <a:solidFill>
                  <a:srgbClr val="434343"/>
                </a:solidFill>
                <a:latin typeface="Calibri"/>
                <a:ea typeface="Calibri"/>
                <a:cs typeface="Calibri"/>
                <a:sym typeface="Calibri"/>
              </a:rPr>
              <a:t>Test de existencias (EXIST)</a:t>
            </a:r>
            <a:endParaRPr i="0" sz="2800"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sz="2400">
              <a:solidFill>
                <a:srgbClr val="434343"/>
              </a:solidFill>
              <a:latin typeface="Caveat"/>
              <a:ea typeface="Caveat"/>
              <a:cs typeface="Caveat"/>
              <a:sym typeface="Caveat"/>
            </a:endParaRPr>
          </a:p>
          <a:p>
            <a:pPr indent="0" lvl="0" marL="0" marR="0" rtl="0" algn="l">
              <a:lnSpc>
                <a:spcPct val="100000"/>
              </a:lnSpc>
              <a:spcBef>
                <a:spcPts val="640"/>
              </a:spcBef>
              <a:spcAft>
                <a:spcPts val="0"/>
              </a:spcAft>
              <a:buClr>
                <a:srgbClr val="000000"/>
              </a:buClr>
              <a:buSzPts val="2000"/>
              <a:buFont typeface="Arial"/>
              <a:buNone/>
            </a:pPr>
            <a:r>
              <a:rPr b="0" i="0" lang="es-AR" sz="2000" u="none" cap="none" strike="noStrike">
                <a:solidFill>
                  <a:srgbClr val="434343"/>
                </a:solidFill>
                <a:latin typeface="Arial"/>
                <a:ea typeface="Arial"/>
                <a:cs typeface="Arial"/>
                <a:sym typeface="Arial"/>
              </a:rPr>
              <a:t>El test de existencia (EXIST) comprueba si una subconsulta produce alguna fila de resultados. </a:t>
            </a:r>
            <a:endParaRPr b="0" i="0" sz="2000" u="none" cap="none" strike="noStrike">
              <a:solidFill>
                <a:srgbClr val="434343"/>
              </a:solidFill>
              <a:latin typeface="Arial"/>
              <a:ea typeface="Arial"/>
              <a:cs typeface="Arial"/>
              <a:sym typeface="Arial"/>
            </a:endParaRPr>
          </a:p>
          <a:p>
            <a:pPr indent="0" lvl="0" marL="0" marR="0" rtl="0" algn="l">
              <a:lnSpc>
                <a:spcPct val="100000"/>
              </a:lnSpc>
              <a:spcBef>
                <a:spcPts val="640"/>
              </a:spcBef>
              <a:spcAft>
                <a:spcPts val="0"/>
              </a:spcAft>
              <a:buClr>
                <a:srgbClr val="000000"/>
              </a:buClr>
              <a:buSzPts val="2000"/>
              <a:buFont typeface="Arial"/>
              <a:buNone/>
            </a:pPr>
            <a:r>
              <a:rPr b="0" i="0" lang="es-AR" sz="2000" u="none" cap="none" strike="noStrike">
                <a:solidFill>
                  <a:srgbClr val="434343"/>
                </a:solidFill>
                <a:latin typeface="Arial"/>
                <a:ea typeface="Arial"/>
                <a:cs typeface="Arial"/>
                <a:sym typeface="Arial"/>
              </a:rPr>
              <a:t>No hay test de comparación que se asemeje a este test, solamente se utiliza con subconsultas.</a:t>
            </a:r>
            <a:endParaRPr b="0" i="0" sz="1400" u="none" cap="none" strike="noStrike">
              <a:solidFill>
                <a:srgbClr val="434343"/>
              </a:solidFill>
              <a:latin typeface="Arial"/>
              <a:ea typeface="Arial"/>
              <a:cs typeface="Arial"/>
              <a:sym typeface="Arial"/>
            </a:endParaRPr>
          </a:p>
          <a:p>
            <a:pPr indent="0" lvl="0" marL="0" marR="0" rtl="0" algn="l">
              <a:lnSpc>
                <a:spcPct val="100000"/>
              </a:lnSpc>
              <a:spcBef>
                <a:spcPts val="640"/>
              </a:spcBef>
              <a:spcAft>
                <a:spcPts val="0"/>
              </a:spcAft>
              <a:buClr>
                <a:srgbClr val="000000"/>
              </a:buClr>
              <a:buSzPts val="2000"/>
              <a:buFont typeface="Arial"/>
              <a:buNone/>
            </a:pPr>
            <a:r>
              <a:rPr b="0" i="0" lang="es-AR" sz="2000" u="none" cap="none" strike="noStrike">
                <a:solidFill>
                  <a:srgbClr val="434343"/>
                </a:solidFill>
                <a:latin typeface="Arial"/>
                <a:ea typeface="Arial"/>
                <a:cs typeface="Arial"/>
                <a:sym typeface="Arial"/>
              </a:rPr>
              <a:t>Ejemplo:</a:t>
            </a:r>
            <a:endParaRPr b="0" i="0" sz="1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sng" cap="none" strike="noStrike">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4343"/>
              </a:solidFill>
              <a:latin typeface="Arial"/>
              <a:ea typeface="Arial"/>
              <a:cs typeface="Arial"/>
              <a:sym typeface="Arial"/>
            </a:endParaRPr>
          </a:p>
        </p:txBody>
      </p:sp>
      <p:pic>
        <p:nvPicPr>
          <p:cNvPr id="398" name="Google Shape;398;ge6c1f8ce72_0_417"/>
          <p:cNvPicPr preferRelativeResize="0"/>
          <p:nvPr/>
        </p:nvPicPr>
        <p:blipFill rotWithShape="1">
          <a:blip r:embed="rId3">
            <a:alphaModFix/>
          </a:blip>
          <a:srcRect b="64330" l="24181" r="24510" t="22089"/>
          <a:stretch/>
        </p:blipFill>
        <p:spPr>
          <a:xfrm>
            <a:off x="1511601" y="4342752"/>
            <a:ext cx="7542751" cy="1418634"/>
          </a:xfrm>
          <a:prstGeom prst="rect">
            <a:avLst/>
          </a:prstGeom>
          <a:noFill/>
          <a:ln>
            <a:noFill/>
          </a:ln>
        </p:spPr>
      </p:pic>
      <p:pic>
        <p:nvPicPr>
          <p:cNvPr id="399" name="Google Shape;399;ge6c1f8ce72_0_417"/>
          <p:cNvPicPr preferRelativeResize="0"/>
          <p:nvPr/>
        </p:nvPicPr>
        <p:blipFill rotWithShape="1">
          <a:blip r:embed="rId4">
            <a:alphaModFix/>
          </a:blip>
          <a:srcRect b="48166" l="0" r="78362" t="43013"/>
          <a:stretch/>
        </p:blipFill>
        <p:spPr>
          <a:xfrm>
            <a:off x="4687053" y="3103928"/>
            <a:ext cx="3947183" cy="1143200"/>
          </a:xfrm>
          <a:prstGeom prst="rect">
            <a:avLst/>
          </a:prstGeom>
          <a:noFill/>
          <a:ln>
            <a:noFill/>
          </a:ln>
        </p:spPr>
      </p:pic>
      <p:sp>
        <p:nvSpPr>
          <p:cNvPr id="400" name="Google Shape;400;ge6c1f8ce72_0_417"/>
          <p:cNvSpPr/>
          <p:nvPr/>
        </p:nvSpPr>
        <p:spPr>
          <a:xfrm>
            <a:off x="1613647" y="5948892"/>
            <a:ext cx="7359900" cy="69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434343"/>
                </a:solidFill>
                <a:latin typeface="Calibri"/>
                <a:ea typeface="Calibri"/>
                <a:cs typeface="Calibri"/>
                <a:sym typeface="Calibri"/>
              </a:rPr>
              <a:t>El ejemplo lista los nombres de las localidades en donde residen las personas registradas en la base de datos.</a:t>
            </a:r>
            <a:endParaRPr b="0" i="0" sz="1400" u="none" cap="none" strike="noStrike">
              <a:solidFill>
                <a:srgbClr val="43434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s-AR" sz="3600"/>
              <a:t>Resultados de Consultas</a:t>
            </a:r>
            <a:endParaRPr sz="3600"/>
          </a:p>
        </p:txBody>
      </p:sp>
      <p:sp>
        <p:nvSpPr>
          <p:cNvPr id="113" name="Google Shape;113;p5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1800"/>
              <a:buNone/>
            </a:pPr>
            <a:r>
              <a:rPr lang="es-AR" sz="2400"/>
              <a:t>El resultado de una consulta es siempre una tabla de datos, semejante a las tablas de la base de datos.</a:t>
            </a:r>
            <a:endParaRPr sz="2400"/>
          </a:p>
          <a:p>
            <a:pPr indent="0" lvl="0" marL="0" rtl="0" algn="l">
              <a:lnSpc>
                <a:spcPct val="100000"/>
              </a:lnSpc>
              <a:spcBef>
                <a:spcPts val="640"/>
              </a:spcBef>
              <a:spcAft>
                <a:spcPts val="0"/>
              </a:spcAft>
              <a:buSzPts val="1800"/>
              <a:buNone/>
            </a:pPr>
            <a:r>
              <a:rPr lang="es-AR" sz="2400"/>
              <a:t>Las consultas más sencillas solicitan columnas de datos de una única tabla en la base de datos.</a:t>
            </a:r>
            <a:endParaRPr sz="2400"/>
          </a:p>
          <a:p>
            <a:pPr indent="0" lvl="0" marL="0" rtl="0" algn="l">
              <a:lnSpc>
                <a:spcPct val="100000"/>
              </a:lnSpc>
              <a:spcBef>
                <a:spcPts val="640"/>
              </a:spcBef>
              <a:spcAft>
                <a:spcPts val="0"/>
              </a:spcAft>
              <a:buSzPts val="1800"/>
              <a:buNone/>
            </a:pPr>
            <a:r>
              <a:rPr lang="es-AR" sz="2400"/>
              <a:t>  </a:t>
            </a:r>
            <a:endParaRPr sz="2400"/>
          </a:p>
        </p:txBody>
      </p:sp>
      <p:pic>
        <p:nvPicPr>
          <p:cNvPr id="114" name="Google Shape;114;p58"/>
          <p:cNvPicPr preferRelativeResize="0"/>
          <p:nvPr/>
        </p:nvPicPr>
        <p:blipFill rotWithShape="1">
          <a:blip r:embed="rId3">
            <a:alphaModFix/>
          </a:blip>
          <a:srcRect b="48900" l="22026" r="39293" t="20901"/>
          <a:stretch/>
        </p:blipFill>
        <p:spPr>
          <a:xfrm>
            <a:off x="942534" y="3699804"/>
            <a:ext cx="7603025" cy="275702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e6c1f8ce72_0_424"/>
          <p:cNvSpPr/>
          <p:nvPr/>
        </p:nvSpPr>
        <p:spPr>
          <a:xfrm>
            <a:off x="108300" y="463133"/>
            <a:ext cx="8927400" cy="691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s-AR" sz="2000">
                <a:solidFill>
                  <a:srgbClr val="434343"/>
                </a:solidFill>
                <a:latin typeface="Montserrat"/>
                <a:ea typeface="Montserrat"/>
                <a:cs typeface="Montserrat"/>
                <a:sym typeface="Montserrat"/>
              </a:rPr>
              <a:t>                   </a:t>
            </a:r>
            <a:r>
              <a:rPr b="1" lang="es-AR" sz="2000">
                <a:solidFill>
                  <a:srgbClr val="434343"/>
                </a:solidFill>
                <a:latin typeface="Calibri"/>
                <a:ea typeface="Calibri"/>
                <a:cs typeface="Calibri"/>
                <a:sym typeface="Calibri"/>
              </a:rPr>
              <a:t>      </a:t>
            </a:r>
            <a:r>
              <a:rPr lang="es-AR" sz="2800">
                <a:solidFill>
                  <a:srgbClr val="434343"/>
                </a:solidFill>
                <a:latin typeface="Calibri"/>
                <a:ea typeface="Calibri"/>
                <a:cs typeface="Calibri"/>
                <a:sym typeface="Calibri"/>
              </a:rPr>
              <a:t> Subconsultas: </a:t>
            </a:r>
            <a:r>
              <a:rPr i="0" lang="es-AR" sz="2800" u="none" cap="none" strike="noStrike">
                <a:solidFill>
                  <a:srgbClr val="434343"/>
                </a:solidFill>
                <a:latin typeface="Calibri"/>
                <a:ea typeface="Calibri"/>
                <a:cs typeface="Calibri"/>
                <a:sym typeface="Calibri"/>
              </a:rPr>
              <a:t>Test cuantificados (ANY y ALL)</a:t>
            </a:r>
            <a:endParaRPr i="0" sz="36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sz="2000">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000" u="none" cap="none" strike="noStrike">
                <a:solidFill>
                  <a:srgbClr val="434343"/>
                </a:solidFill>
                <a:latin typeface="Calibri"/>
                <a:ea typeface="Calibri"/>
                <a:cs typeface="Calibri"/>
                <a:sym typeface="Calibri"/>
              </a:rPr>
              <a:t>La versión subconsulta del test IN comprueba si un valor de dato es igual a algún valor en la comuna de los resultados de la subconsulta. </a:t>
            </a:r>
            <a:endParaRPr i="0" sz="20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i="0" sz="20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000" u="none" cap="none" strike="noStrike">
                <a:solidFill>
                  <a:srgbClr val="434343"/>
                </a:solidFill>
                <a:latin typeface="Calibri"/>
                <a:ea typeface="Calibri"/>
                <a:cs typeface="Calibri"/>
                <a:sym typeface="Calibri"/>
              </a:rPr>
              <a:t>SQL proporciona dos test cuantificados que extienden esta noción a otros operadores de comparación, tales como mayor que (&gt;) y menor que (&lt;). </a:t>
            </a:r>
            <a:endParaRPr i="0" sz="20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i="0" sz="20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000" u="none" cap="none" strike="noStrike">
                <a:solidFill>
                  <a:srgbClr val="434343"/>
                </a:solidFill>
                <a:latin typeface="Calibri"/>
                <a:ea typeface="Calibri"/>
                <a:cs typeface="Calibri"/>
                <a:sym typeface="Calibri"/>
              </a:rPr>
              <a:t>Ambos test comparan un valor de dato con la columna de valores producidos por una subconsulta.</a:t>
            </a:r>
            <a:endParaRPr i="0" sz="1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sng" cap="none" strike="noStrike">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4343"/>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e6c1f8ce72_0_428"/>
          <p:cNvSpPr/>
          <p:nvPr/>
        </p:nvSpPr>
        <p:spPr>
          <a:xfrm>
            <a:off x="141425" y="243700"/>
            <a:ext cx="8913000" cy="515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s-AR" sz="2000">
                <a:solidFill>
                  <a:srgbClr val="434343"/>
                </a:solidFill>
                <a:latin typeface="Montserrat"/>
                <a:ea typeface="Montserrat"/>
                <a:cs typeface="Montserrat"/>
                <a:sym typeface="Montserrat"/>
              </a:rPr>
              <a:t>                              </a:t>
            </a:r>
            <a:r>
              <a:rPr lang="es-AR" sz="2800">
                <a:solidFill>
                  <a:srgbClr val="434343"/>
                </a:solidFill>
                <a:latin typeface="Calibri"/>
                <a:ea typeface="Calibri"/>
                <a:cs typeface="Calibri"/>
                <a:sym typeface="Calibri"/>
              </a:rPr>
              <a:t> </a:t>
            </a:r>
            <a:r>
              <a:rPr i="0" lang="es-AR" sz="2800" cap="none" strike="noStrike">
                <a:solidFill>
                  <a:srgbClr val="434343"/>
                </a:solidFill>
                <a:latin typeface="Calibri"/>
                <a:ea typeface="Calibri"/>
                <a:cs typeface="Calibri"/>
                <a:sym typeface="Calibri"/>
              </a:rPr>
              <a:t>Subconsultas: El test ANY.</a:t>
            </a:r>
            <a:endParaRPr i="0" sz="2800"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sz="2400">
              <a:solidFill>
                <a:srgbClr val="434343"/>
              </a:solidFill>
              <a:latin typeface="Caveat"/>
              <a:ea typeface="Caveat"/>
              <a:cs typeface="Caveat"/>
              <a:sym typeface="Caveat"/>
            </a:endParaRPr>
          </a:p>
          <a:p>
            <a:pPr indent="0" lvl="0" marL="0" marR="0" rtl="0" algn="l">
              <a:lnSpc>
                <a:spcPct val="100000"/>
              </a:lnSpc>
              <a:spcBef>
                <a:spcPts val="640"/>
              </a:spcBef>
              <a:spcAft>
                <a:spcPts val="0"/>
              </a:spcAft>
              <a:buClr>
                <a:srgbClr val="000000"/>
              </a:buClr>
              <a:buSzPts val="2000"/>
              <a:buFont typeface="Arial"/>
              <a:buNone/>
            </a:pPr>
            <a:r>
              <a:rPr i="0" lang="es-AR" sz="2000" u="none" cap="none" strike="noStrike">
                <a:solidFill>
                  <a:srgbClr val="434343"/>
                </a:solidFill>
                <a:latin typeface="Calibri"/>
                <a:ea typeface="Calibri"/>
                <a:cs typeface="Calibri"/>
                <a:sym typeface="Calibri"/>
              </a:rPr>
              <a:t>Se utiliza conjuntamente con uno de los 6 operadores de comparación (=, &lt;&gt;, &lt;,&gt;, &lt;=,&gt;=) para comparar un único valor de test con una columna de valores producidos por una subconsulta. </a:t>
            </a:r>
            <a:endParaRPr i="0" sz="20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t/>
            </a:r>
            <a:endParaRPr sz="2000">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000" u="none" cap="none" strike="noStrike">
                <a:solidFill>
                  <a:srgbClr val="434343"/>
                </a:solidFill>
                <a:latin typeface="Calibri"/>
                <a:ea typeface="Calibri"/>
                <a:cs typeface="Calibri"/>
                <a:sym typeface="Calibri"/>
              </a:rPr>
              <a:t>Si alguna de las comparaciones individuales producen un resultado TRUE, el test ANY devuelve un resultado TRUE.</a:t>
            </a:r>
            <a:endParaRPr i="0" sz="14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sng" cap="none" strike="noStrike">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4343"/>
              </a:solidFill>
              <a:latin typeface="Arial"/>
              <a:ea typeface="Arial"/>
              <a:cs typeface="Arial"/>
              <a:sym typeface="Arial"/>
            </a:endParaRPr>
          </a:p>
        </p:txBody>
      </p:sp>
      <p:pic>
        <p:nvPicPr>
          <p:cNvPr id="411" name="Google Shape;411;ge6c1f8ce72_0_428"/>
          <p:cNvPicPr preferRelativeResize="0"/>
          <p:nvPr/>
        </p:nvPicPr>
        <p:blipFill rotWithShape="1">
          <a:blip r:embed="rId3">
            <a:alphaModFix/>
          </a:blip>
          <a:srcRect b="34203" l="0" r="71705" t="48892"/>
          <a:stretch/>
        </p:blipFill>
        <p:spPr>
          <a:xfrm>
            <a:off x="1980390" y="3630468"/>
            <a:ext cx="6355575" cy="269783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e6c1f8ce72_0_433"/>
          <p:cNvSpPr/>
          <p:nvPr/>
        </p:nvSpPr>
        <p:spPr>
          <a:xfrm>
            <a:off x="119952" y="351267"/>
            <a:ext cx="8925300" cy="629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s-AR" sz="2000">
                <a:solidFill>
                  <a:srgbClr val="434343"/>
                </a:solidFill>
                <a:latin typeface="Montserrat"/>
                <a:ea typeface="Montserrat"/>
                <a:cs typeface="Montserrat"/>
                <a:sym typeface="Montserrat"/>
              </a:rPr>
              <a:t>                          </a:t>
            </a:r>
            <a:r>
              <a:rPr lang="es-AR" sz="2900">
                <a:solidFill>
                  <a:srgbClr val="434343"/>
                </a:solidFill>
                <a:latin typeface="Calibri"/>
                <a:ea typeface="Calibri"/>
                <a:cs typeface="Calibri"/>
                <a:sym typeface="Calibri"/>
              </a:rPr>
              <a:t>    Subconsultas: </a:t>
            </a:r>
            <a:r>
              <a:rPr i="0" lang="es-AR" sz="2900" u="none" cap="none" strike="noStrike">
                <a:solidFill>
                  <a:srgbClr val="434343"/>
                </a:solidFill>
                <a:latin typeface="Calibri"/>
                <a:ea typeface="Calibri"/>
                <a:cs typeface="Calibri"/>
                <a:sym typeface="Calibri"/>
              </a:rPr>
              <a:t>El test ALL</a:t>
            </a:r>
            <a:endParaRPr sz="3300">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sz="3300">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500" u="none" cap="none" strike="noStrike">
                <a:solidFill>
                  <a:srgbClr val="434343"/>
                </a:solidFill>
                <a:latin typeface="Calibri"/>
                <a:ea typeface="Calibri"/>
                <a:cs typeface="Calibri"/>
                <a:sym typeface="Calibri"/>
              </a:rPr>
              <a:t>Al igual que el test ANY, el test ALL se utiliza conjuntamente con uno de los 6 operadores de comparación para comparar un único valor de test con una columna de valores de datos producidos por una subconsulta. </a:t>
            </a:r>
            <a:endParaRPr i="0" sz="25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500" u="none" cap="none" strike="noStrike">
                <a:solidFill>
                  <a:srgbClr val="434343"/>
                </a:solidFill>
                <a:latin typeface="Calibri"/>
                <a:ea typeface="Calibri"/>
                <a:cs typeface="Calibri"/>
                <a:sym typeface="Calibri"/>
              </a:rPr>
              <a:t>Para efectuar el test, SQL utiliza el operador de comparación especificado para comparar el valor del test con TODOS y cada uno de los valores de la columna. </a:t>
            </a:r>
            <a:endParaRPr i="0" sz="2500" u="none" cap="none" strike="noStrike">
              <a:solidFill>
                <a:srgbClr val="434343"/>
              </a:solidFill>
              <a:latin typeface="Calibri"/>
              <a:ea typeface="Calibri"/>
              <a:cs typeface="Calibri"/>
              <a:sym typeface="Calibri"/>
            </a:endParaRPr>
          </a:p>
          <a:p>
            <a:pPr indent="0" lvl="0" marL="0" marR="0" rtl="0" algn="l">
              <a:lnSpc>
                <a:spcPct val="100000"/>
              </a:lnSpc>
              <a:spcBef>
                <a:spcPts val="640"/>
              </a:spcBef>
              <a:spcAft>
                <a:spcPts val="0"/>
              </a:spcAft>
              <a:buClr>
                <a:srgbClr val="000000"/>
              </a:buClr>
              <a:buSzPts val="2000"/>
              <a:buFont typeface="Arial"/>
              <a:buNone/>
            </a:pPr>
            <a:r>
              <a:rPr i="0" lang="es-AR" sz="2500" u="none" cap="none" strike="noStrike">
                <a:solidFill>
                  <a:srgbClr val="434343"/>
                </a:solidFill>
                <a:latin typeface="Calibri"/>
                <a:ea typeface="Calibri"/>
                <a:cs typeface="Calibri"/>
                <a:sym typeface="Calibri"/>
              </a:rPr>
              <a:t>Si todas las comparaciones individuales producen un resultado TRUE, el test ALL devuelve TRUE.</a:t>
            </a:r>
            <a:endParaRPr i="0" sz="19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500" u="sng"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400"/>
              <a:buFont typeface="Arial"/>
              <a:buNone/>
            </a:pPr>
            <a:r>
              <a:t/>
            </a:r>
            <a:endParaRPr i="0" sz="49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4343"/>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ge80d595f14_1_0"/>
          <p:cNvPicPr preferRelativeResize="0"/>
          <p:nvPr/>
        </p:nvPicPr>
        <p:blipFill rotWithShape="1">
          <a:blip r:embed="rId3">
            <a:alphaModFix/>
          </a:blip>
          <a:srcRect b="0" l="0" r="0" t="0"/>
          <a:stretch/>
        </p:blipFill>
        <p:spPr>
          <a:xfrm>
            <a:off x="2529550" y="1456675"/>
            <a:ext cx="4286376" cy="42863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9"/>
          <p:cNvSpPr txBox="1"/>
          <p:nvPr>
            <p:ph type="title"/>
          </p:nvPr>
        </p:nvSpPr>
        <p:spPr>
          <a:xfrm>
            <a:off x="1616300" y="274650"/>
            <a:ext cx="70707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s-AR" sz="3600"/>
              <a:t>Selección de TODAS las columnas</a:t>
            </a:r>
            <a:endParaRPr sz="3600"/>
          </a:p>
        </p:txBody>
      </p:sp>
      <p:sp>
        <p:nvSpPr>
          <p:cNvPr id="121" name="Google Shape;121;p5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1800"/>
              <a:buNone/>
            </a:pPr>
            <a:r>
              <a:rPr lang="es-AR" sz="2400"/>
              <a:t>Si deseamos visualizar el contenido de todas las columnas de una tabla podemos hacer uso del carácter </a:t>
            </a:r>
            <a:r>
              <a:rPr b="1" lang="es-AR" sz="2400"/>
              <a:t>*</a:t>
            </a:r>
            <a:r>
              <a:rPr lang="es-AR" sz="2400"/>
              <a:t> como sigue:</a:t>
            </a:r>
            <a:endParaRPr sz="2400"/>
          </a:p>
        </p:txBody>
      </p:sp>
      <p:pic>
        <p:nvPicPr>
          <p:cNvPr id="122" name="Google Shape;122;p59"/>
          <p:cNvPicPr preferRelativeResize="0"/>
          <p:nvPr/>
        </p:nvPicPr>
        <p:blipFill rotWithShape="1">
          <a:blip r:embed="rId3">
            <a:alphaModFix/>
          </a:blip>
          <a:srcRect b="41728" l="22286" r="48501" t="20432"/>
          <a:stretch/>
        </p:blipFill>
        <p:spPr>
          <a:xfrm>
            <a:off x="1616295" y="2442029"/>
            <a:ext cx="6427027" cy="383832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0"/>
          <p:cNvSpPr txBox="1"/>
          <p:nvPr>
            <p:ph type="title"/>
          </p:nvPr>
        </p:nvSpPr>
        <p:spPr>
          <a:xfrm>
            <a:off x="913255" y="371455"/>
            <a:ext cx="6858000" cy="1115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s-AR"/>
              <a:t>Filas Duplicadas</a:t>
            </a:r>
            <a:endParaRPr/>
          </a:p>
        </p:txBody>
      </p:sp>
      <p:sp>
        <p:nvSpPr>
          <p:cNvPr id="129" name="Google Shape;129;p60"/>
          <p:cNvSpPr txBox="1"/>
          <p:nvPr>
            <p:ph idx="1" type="body"/>
          </p:nvPr>
        </p:nvSpPr>
        <p:spPr>
          <a:xfrm>
            <a:off x="84413" y="1385147"/>
            <a:ext cx="8975100" cy="2818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1800"/>
              <a:buNone/>
            </a:pPr>
            <a:r>
              <a:rPr lang="es-AR" sz="2200"/>
              <a:t>Si una consulta incluye la clave primaria de una tabla en su lista de selección, entonces cada fila de resultados será única. Sin embargo, si no se incluye la clave primaria en los resultados, pueden producirse filas duplicadas. Para evitarlo, utilizaremos la palabra clave </a:t>
            </a:r>
            <a:r>
              <a:rPr b="1" lang="es-AR" sz="2200"/>
              <a:t>DISTINCT</a:t>
            </a:r>
            <a:r>
              <a:rPr lang="es-AR" sz="2200"/>
              <a:t>.</a:t>
            </a:r>
            <a:endParaRPr sz="2200"/>
          </a:p>
          <a:p>
            <a:pPr indent="0" lvl="0" marL="0" rtl="0" algn="l">
              <a:lnSpc>
                <a:spcPct val="100000"/>
              </a:lnSpc>
              <a:spcBef>
                <a:spcPts val="640"/>
              </a:spcBef>
              <a:spcAft>
                <a:spcPts val="0"/>
              </a:spcAft>
              <a:buSzPts val="1800"/>
              <a:buNone/>
            </a:pPr>
            <a:r>
              <a:rPr b="1" lang="es-AR" sz="2200"/>
              <a:t>Ej. hallar los años que deben cursar los estudiantes en la escuela.</a:t>
            </a:r>
            <a:endParaRPr b="1" sz="2200"/>
          </a:p>
        </p:txBody>
      </p:sp>
      <p:pic>
        <p:nvPicPr>
          <p:cNvPr id="130" name="Google Shape;130;p60"/>
          <p:cNvPicPr preferRelativeResize="0"/>
          <p:nvPr/>
        </p:nvPicPr>
        <p:blipFill rotWithShape="1">
          <a:blip r:embed="rId3">
            <a:alphaModFix/>
          </a:blip>
          <a:srcRect b="51843" l="22275" r="45866" t="20964"/>
          <a:stretch/>
        </p:blipFill>
        <p:spPr>
          <a:xfrm>
            <a:off x="1036475" y="3803997"/>
            <a:ext cx="6902224" cy="23282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800"/>
              <a:buNone/>
            </a:pPr>
            <a:r>
              <a:rPr lang="es-AR"/>
              <a:t>Cláusula</a:t>
            </a:r>
            <a:r>
              <a:rPr lang="es-AR"/>
              <a:t> </a:t>
            </a:r>
            <a:r>
              <a:rPr lang="es-AR"/>
              <a:t>WHERE</a:t>
            </a:r>
            <a:endParaRPr/>
          </a:p>
        </p:txBody>
      </p:sp>
      <p:sp>
        <p:nvSpPr>
          <p:cNvPr id="137" name="Google Shape;137;p6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1800"/>
              <a:buNone/>
            </a:pPr>
            <a:r>
              <a:rPr lang="es-AR"/>
              <a:t>Las consultas SQL que recuperan todas las filas de una tabla son útiles para inspeccionar y elaborar informes sobre la base de datos, pero para poco más. Generalmente se deseará seleccionar solamente parte de las filas de una tabla, y sólo se incluirán esas filas en los resultados.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s-AR"/>
              <a:t>Cláusula WHERE</a:t>
            </a:r>
            <a:endParaRPr/>
          </a:p>
        </p:txBody>
      </p:sp>
      <p:sp>
        <p:nvSpPr>
          <p:cNvPr id="144" name="Google Shape;144;p6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1800"/>
              <a:buNone/>
            </a:pPr>
            <a:r>
              <a:rPr lang="es-AR" sz="2400"/>
              <a:t>La cláusula </a:t>
            </a:r>
            <a:r>
              <a:rPr b="1" lang="es-AR" sz="2400"/>
              <a:t>WHERE </a:t>
            </a:r>
            <a:r>
              <a:rPr lang="es-AR" sz="2400"/>
              <a:t>consta de la palabra clave </a:t>
            </a:r>
            <a:r>
              <a:rPr b="1" lang="es-AR" sz="2400"/>
              <a:t>WHERE </a:t>
            </a:r>
            <a:r>
              <a:rPr lang="es-AR" sz="2400"/>
              <a:t>seguida de una condición de búsqueda que especifica las filas a recuperar. Conceptualmente, SLQ recorre cada fila de la tabla una a una y aplica la condición de búsqueda a la fila.</a:t>
            </a:r>
            <a:endParaRPr sz="2400"/>
          </a:p>
          <a:p>
            <a:pPr indent="0" lvl="0" marL="0" rtl="0" algn="l">
              <a:lnSpc>
                <a:spcPct val="100000"/>
              </a:lnSpc>
              <a:spcBef>
                <a:spcPts val="640"/>
              </a:spcBef>
              <a:spcAft>
                <a:spcPts val="0"/>
              </a:spcAft>
              <a:buSzPts val="1800"/>
              <a:buNone/>
            </a:pPr>
            <a:r>
              <a:rPr lang="es-AR" sz="2400"/>
              <a:t>Por cada fila, la condición de búsqueda puede producir uno de los tres resultados:</a:t>
            </a:r>
            <a:endParaRPr sz="2400"/>
          </a:p>
          <a:p>
            <a:pPr indent="-393700" lvl="0" marL="457200" rtl="0" algn="l">
              <a:lnSpc>
                <a:spcPct val="100000"/>
              </a:lnSpc>
              <a:spcBef>
                <a:spcPts val="640"/>
              </a:spcBef>
              <a:spcAft>
                <a:spcPts val="0"/>
              </a:spcAft>
              <a:buSzPts val="2600"/>
              <a:buChar char="•"/>
            </a:pPr>
            <a:r>
              <a:rPr lang="es-AR" sz="2400"/>
              <a:t>Si la condición es </a:t>
            </a:r>
            <a:r>
              <a:rPr b="1" lang="es-AR" sz="2400"/>
              <a:t>TRUE </a:t>
            </a:r>
            <a:r>
              <a:rPr lang="es-AR" sz="2400"/>
              <a:t>(cierta), la fila se incluye en los resultados de la columna.</a:t>
            </a:r>
            <a:endParaRPr sz="2400"/>
          </a:p>
          <a:p>
            <a:pPr indent="-393700" lvl="0" marL="457200" rtl="0" algn="l">
              <a:lnSpc>
                <a:spcPct val="100000"/>
              </a:lnSpc>
              <a:spcBef>
                <a:spcPts val="0"/>
              </a:spcBef>
              <a:spcAft>
                <a:spcPts val="0"/>
              </a:spcAft>
              <a:buSzPts val="2600"/>
              <a:buChar char="•"/>
            </a:pPr>
            <a:r>
              <a:rPr lang="es-AR" sz="2400"/>
              <a:t>Si la condición es </a:t>
            </a:r>
            <a:r>
              <a:rPr b="1" lang="es-AR" sz="2400"/>
              <a:t>FALSE </a:t>
            </a:r>
            <a:r>
              <a:rPr lang="es-AR" sz="2400"/>
              <a:t> (falsa), la fila se excluye de los resultados de la consulta.</a:t>
            </a:r>
            <a:endParaRPr sz="2400"/>
          </a:p>
          <a:p>
            <a:pPr indent="-393700" lvl="0" marL="457200" rtl="0" algn="l">
              <a:lnSpc>
                <a:spcPct val="100000"/>
              </a:lnSpc>
              <a:spcBef>
                <a:spcPts val="0"/>
              </a:spcBef>
              <a:spcAft>
                <a:spcPts val="0"/>
              </a:spcAft>
              <a:buSzPts val="2600"/>
              <a:buChar char="•"/>
            </a:pPr>
            <a:r>
              <a:rPr lang="es-AR" sz="2400"/>
              <a:t>Si la condición es </a:t>
            </a:r>
            <a:r>
              <a:rPr b="1" lang="es-AR" sz="2400"/>
              <a:t>NULL </a:t>
            </a:r>
            <a:r>
              <a:rPr lang="es-AR" sz="2400"/>
              <a:t>(desconocido), la fila también se excluye de los resultados de la consulta.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2020-08-07T19:44:07Z</dcterms:created>
  <dc:creator>user</dc:creator>
</cp:coreProperties>
</file>