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3IZlZI8U/znXj5adeVXuqYfg/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728acf6a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728acf6a4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4728acf6a4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83c47cd5d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83c47cd5d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383c47cd5d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83c47cd5d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83c47cd5d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383c47cd5d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9ec30039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9ec30039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39ec30039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728acf6a4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728acf6a4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4728acf6a4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9ec30039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9ec300398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39ec300398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9ec300398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9ec30039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39ec300398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83c47cd5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83c47cd5d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1383c47cd5d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83c47cd5d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83c47cd5d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1383c47cd5d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83c47cd5d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83c47cd5d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383c47cd5d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83c47cd5d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83c47cd5d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383c47cd5d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83c47cd5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83c47cd5d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383c47cd5d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83c47cd5d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83c47cd5d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383c47cd5d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728acf6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728acf6a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4728acf6a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cxnSp>
        <p:nvCxnSpPr>
          <p:cNvPr id="14" name="Google Shape;14;gb636e46a1d_0_302"/>
          <p:cNvCxnSpPr/>
          <p:nvPr/>
        </p:nvCxnSpPr>
        <p:spPr>
          <a:xfrm flipH="1" rot="10800000">
            <a:off x="6936475" y="5075050"/>
            <a:ext cx="4653000" cy="9600"/>
          </a:xfrm>
          <a:prstGeom prst="straightConnector1">
            <a:avLst/>
          </a:prstGeom>
          <a:noFill/>
          <a:ln cap="flat" cmpd="sng" w="38100">
            <a:solidFill>
              <a:srgbClr val="FFFFFF"/>
            </a:solidFill>
            <a:prstDash val="solid"/>
            <a:round/>
            <a:headEnd len="sm" w="sm" type="none"/>
            <a:tailEnd len="sm" w="sm" type="none"/>
          </a:ln>
        </p:spPr>
      </p:cxnSp>
      <p:sp>
        <p:nvSpPr>
          <p:cNvPr id="15" name="Google Shape;15;gb636e46a1d_0_302"/>
          <p:cNvSpPr txBox="1"/>
          <p:nvPr>
            <p:ph type="ctrTitle"/>
          </p:nvPr>
        </p:nvSpPr>
        <p:spPr>
          <a:xfrm>
            <a:off x="4060877" y="2699459"/>
            <a:ext cx="7711200" cy="1943100"/>
          </a:xfrm>
          <a:prstGeom prst="rect">
            <a:avLst/>
          </a:prstGeom>
          <a:noFill/>
          <a:ln>
            <a:noFill/>
          </a:ln>
        </p:spPr>
        <p:txBody>
          <a:bodyPr anchorCtr="0" anchor="b" bIns="91425" lIns="91425" spcFirstLastPara="1" rIns="91425" wrap="square" tIns="91425">
            <a:normAutofit/>
          </a:bodyPr>
          <a:lstStyle>
            <a:lvl1pPr lvl="0"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1pPr>
            <a:lvl2pPr lvl="1"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2pPr>
            <a:lvl3pPr lvl="2"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3pPr>
            <a:lvl4pPr lvl="3"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4pPr>
            <a:lvl5pPr lvl="4"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5pPr>
            <a:lvl6pPr lvl="5"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6pPr>
            <a:lvl7pPr lvl="6"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7pPr>
            <a:lvl8pPr lvl="7"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8pPr>
            <a:lvl9pPr lvl="8" algn="r">
              <a:lnSpc>
                <a:spcPct val="100000"/>
              </a:lnSpc>
              <a:spcBef>
                <a:spcPts val="0"/>
              </a:spcBef>
              <a:spcAft>
                <a:spcPts val="0"/>
              </a:spcAft>
              <a:buClr>
                <a:srgbClr val="FFFFFF"/>
              </a:buClr>
              <a:buSzPts val="5000"/>
              <a:buFont typeface="Roboto"/>
              <a:buNone/>
              <a:defRPr b="1" sz="5000">
                <a:solidFill>
                  <a:srgbClr val="FFFFFF"/>
                </a:solidFill>
                <a:latin typeface="Roboto"/>
                <a:ea typeface="Roboto"/>
                <a:cs typeface="Roboto"/>
                <a:sym typeface="Roboto"/>
              </a:defRPr>
            </a:lvl9pPr>
          </a:lstStyle>
          <a:p/>
        </p:txBody>
      </p:sp>
      <p:sp>
        <p:nvSpPr>
          <p:cNvPr id="16" name="Google Shape;16;gb636e46a1d_0_302"/>
          <p:cNvSpPr txBox="1"/>
          <p:nvPr>
            <p:ph idx="1" type="subTitle"/>
          </p:nvPr>
        </p:nvSpPr>
        <p:spPr>
          <a:xfrm>
            <a:off x="3844875" y="5227225"/>
            <a:ext cx="7927200" cy="12120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Clr>
                <a:srgbClr val="FFFFFF"/>
              </a:buClr>
              <a:buSzPts val="3500"/>
              <a:buNone/>
              <a:defRPr sz="3500">
                <a:solidFill>
                  <a:srgbClr val="FFFFFF"/>
                </a:solidFill>
              </a:defRPr>
            </a:lvl1pPr>
            <a:lvl2pPr lvl="1" algn="r">
              <a:lnSpc>
                <a:spcPct val="100000"/>
              </a:lnSpc>
              <a:spcBef>
                <a:spcPts val="0"/>
              </a:spcBef>
              <a:spcAft>
                <a:spcPts val="0"/>
              </a:spcAft>
              <a:buClr>
                <a:srgbClr val="FFFFFF"/>
              </a:buClr>
              <a:buSzPts val="3500"/>
              <a:buNone/>
              <a:defRPr sz="3500">
                <a:solidFill>
                  <a:srgbClr val="FFFFFF"/>
                </a:solidFill>
              </a:defRPr>
            </a:lvl2pPr>
            <a:lvl3pPr lvl="2" algn="r">
              <a:lnSpc>
                <a:spcPct val="100000"/>
              </a:lnSpc>
              <a:spcBef>
                <a:spcPts val="0"/>
              </a:spcBef>
              <a:spcAft>
                <a:spcPts val="0"/>
              </a:spcAft>
              <a:buClr>
                <a:srgbClr val="FFFFFF"/>
              </a:buClr>
              <a:buSzPts val="3500"/>
              <a:buNone/>
              <a:defRPr sz="3500">
                <a:solidFill>
                  <a:srgbClr val="FFFFFF"/>
                </a:solidFill>
              </a:defRPr>
            </a:lvl3pPr>
            <a:lvl4pPr lvl="3" algn="r">
              <a:lnSpc>
                <a:spcPct val="100000"/>
              </a:lnSpc>
              <a:spcBef>
                <a:spcPts val="0"/>
              </a:spcBef>
              <a:spcAft>
                <a:spcPts val="0"/>
              </a:spcAft>
              <a:buClr>
                <a:srgbClr val="FFFFFF"/>
              </a:buClr>
              <a:buSzPts val="3500"/>
              <a:buNone/>
              <a:defRPr sz="3500">
                <a:solidFill>
                  <a:srgbClr val="FFFFFF"/>
                </a:solidFill>
              </a:defRPr>
            </a:lvl4pPr>
            <a:lvl5pPr lvl="4" algn="r">
              <a:lnSpc>
                <a:spcPct val="100000"/>
              </a:lnSpc>
              <a:spcBef>
                <a:spcPts val="0"/>
              </a:spcBef>
              <a:spcAft>
                <a:spcPts val="0"/>
              </a:spcAft>
              <a:buClr>
                <a:srgbClr val="FFFFFF"/>
              </a:buClr>
              <a:buSzPts val="3500"/>
              <a:buNone/>
              <a:defRPr sz="3500">
                <a:solidFill>
                  <a:srgbClr val="FFFFFF"/>
                </a:solidFill>
              </a:defRPr>
            </a:lvl5pPr>
            <a:lvl6pPr lvl="5" algn="r">
              <a:lnSpc>
                <a:spcPct val="100000"/>
              </a:lnSpc>
              <a:spcBef>
                <a:spcPts val="0"/>
              </a:spcBef>
              <a:spcAft>
                <a:spcPts val="0"/>
              </a:spcAft>
              <a:buClr>
                <a:srgbClr val="FFFFFF"/>
              </a:buClr>
              <a:buSzPts val="3500"/>
              <a:buNone/>
              <a:defRPr sz="3500">
                <a:solidFill>
                  <a:srgbClr val="FFFFFF"/>
                </a:solidFill>
              </a:defRPr>
            </a:lvl6pPr>
            <a:lvl7pPr lvl="6" algn="r">
              <a:lnSpc>
                <a:spcPct val="100000"/>
              </a:lnSpc>
              <a:spcBef>
                <a:spcPts val="0"/>
              </a:spcBef>
              <a:spcAft>
                <a:spcPts val="0"/>
              </a:spcAft>
              <a:buClr>
                <a:srgbClr val="FFFFFF"/>
              </a:buClr>
              <a:buSzPts val="3500"/>
              <a:buNone/>
              <a:defRPr sz="3500">
                <a:solidFill>
                  <a:srgbClr val="FFFFFF"/>
                </a:solidFill>
              </a:defRPr>
            </a:lvl7pPr>
            <a:lvl8pPr lvl="7" algn="r">
              <a:lnSpc>
                <a:spcPct val="100000"/>
              </a:lnSpc>
              <a:spcBef>
                <a:spcPts val="0"/>
              </a:spcBef>
              <a:spcAft>
                <a:spcPts val="0"/>
              </a:spcAft>
              <a:buClr>
                <a:srgbClr val="FFFFFF"/>
              </a:buClr>
              <a:buSzPts val="3500"/>
              <a:buNone/>
              <a:defRPr sz="3500">
                <a:solidFill>
                  <a:srgbClr val="FFFFFF"/>
                </a:solidFill>
              </a:defRPr>
            </a:lvl8pPr>
            <a:lvl9pPr lvl="8" algn="r">
              <a:lnSpc>
                <a:spcPct val="100000"/>
              </a:lnSpc>
              <a:spcBef>
                <a:spcPts val="0"/>
              </a:spcBef>
              <a:spcAft>
                <a:spcPts val="0"/>
              </a:spcAft>
              <a:buClr>
                <a:srgbClr val="FFFFFF"/>
              </a:buClr>
              <a:buSzPts val="3500"/>
              <a:buNone/>
              <a:defRPr sz="3500">
                <a:solidFill>
                  <a:srgbClr val="FFFFFF"/>
                </a:solidFill>
              </a:defRPr>
            </a:lvl9pPr>
          </a:lstStyle>
          <a:p/>
        </p:txBody>
      </p:sp>
      <p:sp>
        <p:nvSpPr>
          <p:cNvPr id="17" name="Google Shape;17;gb636e46a1d_0_302"/>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gb636e46a1d_0_33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gb636e46a1d_0_333"/>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 name="Shape 21"/>
        <p:cNvGrpSpPr/>
        <p:nvPr/>
      </p:nvGrpSpPr>
      <p:grpSpPr>
        <a:xfrm>
          <a:off x="0" y="0"/>
          <a:ext cx="0" cy="0"/>
          <a:chOff x="0" y="0"/>
          <a:chExt cx="0" cy="0"/>
        </a:xfrm>
      </p:grpSpPr>
      <p:sp>
        <p:nvSpPr>
          <p:cNvPr id="22" name="Google Shape;22;gb636e46a1d_0_324"/>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3" name="Google Shape;23;gb636e46a1d_0_324"/>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24" name="Google Shape;24;gb636e46a1d_0_324"/>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25" name="Google Shape;25;gb636e46a1d_0_32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gb636e46a1d_0_336"/>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b636e46a1d_0_336"/>
          <p:cNvSpPr txBox="1"/>
          <p:nvPr>
            <p:ph type="title"/>
          </p:nvPr>
        </p:nvSpPr>
        <p:spPr>
          <a:xfrm>
            <a:off x="653667" y="600200"/>
            <a:ext cx="78384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29" name="Google Shape;29;gb636e46a1d_0_336"/>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0" name="Shape 30"/>
        <p:cNvGrpSpPr/>
        <p:nvPr/>
      </p:nvGrpSpPr>
      <p:grpSpPr>
        <a:xfrm>
          <a:off x="0" y="0"/>
          <a:ext cx="0" cy="0"/>
          <a:chOff x="0" y="0"/>
          <a:chExt cx="0" cy="0"/>
        </a:xfrm>
      </p:grpSpPr>
      <p:cxnSp>
        <p:nvCxnSpPr>
          <p:cNvPr id="31" name="Google Shape;31;gb636e46a1d_0_309"/>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gb636e46a1d_0_309"/>
          <p:cNvSpPr txBox="1"/>
          <p:nvPr>
            <p:ph type="title"/>
          </p:nvPr>
        </p:nvSpPr>
        <p:spPr>
          <a:xfrm>
            <a:off x="641000" y="2353267"/>
            <a:ext cx="10962900" cy="1209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3" name="Google Shape;33;gb636e46a1d_0_309"/>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tack" type="twoColTx">
  <p:cSld name="TITLE_AND_TWO_COLUMNS">
    <p:bg>
      <p:bgPr>
        <a:blipFill>
          <a:blip r:embed="rId2">
            <a:alphaModFix/>
          </a:blip>
          <a:stretch>
            <a:fillRect/>
          </a:stretch>
        </a:blipFill>
      </p:bgPr>
    </p:bg>
    <p:spTree>
      <p:nvGrpSpPr>
        <p:cNvPr id="34" name="Shape 34"/>
        <p:cNvGrpSpPr/>
        <p:nvPr/>
      </p:nvGrpSpPr>
      <p:grpSpPr>
        <a:xfrm>
          <a:off x="0" y="0"/>
          <a:ext cx="0" cy="0"/>
          <a:chOff x="0" y="0"/>
          <a:chExt cx="0" cy="0"/>
        </a:xfrm>
      </p:grpSpPr>
      <p:cxnSp>
        <p:nvCxnSpPr>
          <p:cNvPr id="35" name="Google Shape;35;gb636e46a1d_0_313"/>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b636e46a1d_0_313"/>
          <p:cNvSpPr txBox="1"/>
          <p:nvPr>
            <p:ph type="title"/>
          </p:nvPr>
        </p:nvSpPr>
        <p:spPr>
          <a:xfrm>
            <a:off x="2448175" y="610700"/>
            <a:ext cx="9226500" cy="91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gb636e46a1d_0_313"/>
          <p:cNvSpPr txBox="1"/>
          <p:nvPr>
            <p:ph idx="1" type="body"/>
          </p:nvPr>
        </p:nvSpPr>
        <p:spPr>
          <a:xfrm>
            <a:off x="6341600" y="1986433"/>
            <a:ext cx="5333100" cy="410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gb636e46a1d_0_313"/>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gb636e46a1d_0_3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gb636e46a1d_0_318"/>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1200"/>
              </a:spcBef>
              <a:spcAft>
                <a:spcPts val="0"/>
              </a:spcAft>
              <a:buClr>
                <a:schemeClr val="dk1"/>
              </a:buClr>
              <a:buSzPts val="1800"/>
              <a:buChar char="○"/>
              <a:defRPr/>
            </a:lvl2pPr>
            <a:lvl3pPr indent="-342900" lvl="2" marL="1371600" algn="l">
              <a:lnSpc>
                <a:spcPct val="115000"/>
              </a:lnSpc>
              <a:spcBef>
                <a:spcPts val="1200"/>
              </a:spcBef>
              <a:spcAft>
                <a:spcPts val="0"/>
              </a:spcAft>
              <a:buClr>
                <a:schemeClr val="dk1"/>
              </a:buClr>
              <a:buSzPts val="1800"/>
              <a:buChar char="■"/>
              <a:defRPr/>
            </a:lvl3pPr>
            <a:lvl4pPr indent="-342900" lvl="3" marL="1828800" algn="l">
              <a:lnSpc>
                <a:spcPct val="115000"/>
              </a:lnSpc>
              <a:spcBef>
                <a:spcPts val="1200"/>
              </a:spcBef>
              <a:spcAft>
                <a:spcPts val="0"/>
              </a:spcAft>
              <a:buClr>
                <a:schemeClr val="dk1"/>
              </a:buClr>
              <a:buSzPts val="1800"/>
              <a:buChar char="●"/>
              <a:defRPr/>
            </a:lvl4pPr>
            <a:lvl5pPr indent="-342900" lvl="4" marL="2286000" algn="l">
              <a:lnSpc>
                <a:spcPct val="115000"/>
              </a:lnSpc>
              <a:spcBef>
                <a:spcPts val="1200"/>
              </a:spcBef>
              <a:spcAft>
                <a:spcPts val="0"/>
              </a:spcAft>
              <a:buClr>
                <a:schemeClr val="dk1"/>
              </a:buClr>
              <a:buSzPts val="1800"/>
              <a:buChar char="○"/>
              <a:defRPr/>
            </a:lvl5pPr>
            <a:lvl6pPr indent="-342900" lvl="5" marL="2743200" algn="l">
              <a:lnSpc>
                <a:spcPct val="115000"/>
              </a:lnSpc>
              <a:spcBef>
                <a:spcPts val="120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42" name="Google Shape;42;gb636e46a1d_0_318"/>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3" name="Google Shape;43;gb636e46a1d_0_318"/>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gb636e46a1d_0_318"/>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gb636e46a1d_0_298"/>
          <p:cNvSpPr txBox="1"/>
          <p:nvPr>
            <p:ph type="title"/>
          </p:nvPr>
        </p:nvSpPr>
        <p:spPr>
          <a:xfrm>
            <a:off x="2448175" y="610700"/>
            <a:ext cx="9226500" cy="914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rgbClr val="000000"/>
              </a:buClr>
              <a:buSzPts val="3400"/>
              <a:buFont typeface="Roboto"/>
              <a:buNone/>
              <a:defRPr b="1" i="0" sz="3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3000"/>
              <a:buFont typeface="Roboto"/>
              <a:buNone/>
              <a:defRPr b="1" i="0" sz="3000" u="none" cap="none" strike="noStrike">
                <a:solidFill>
                  <a:srgbClr val="000000"/>
                </a:solidFill>
                <a:latin typeface="Roboto"/>
                <a:ea typeface="Roboto"/>
                <a:cs typeface="Roboto"/>
                <a:sym typeface="Roboto"/>
              </a:defRPr>
            </a:lvl9pPr>
          </a:lstStyle>
          <a:p/>
        </p:txBody>
      </p:sp>
      <p:sp>
        <p:nvSpPr>
          <p:cNvPr id="11" name="Google Shape;11;gb636e46a1d_0_298"/>
          <p:cNvSpPr txBox="1"/>
          <p:nvPr>
            <p:ph idx="1" type="body"/>
          </p:nvPr>
        </p:nvSpPr>
        <p:spPr>
          <a:xfrm>
            <a:off x="517200" y="1986432"/>
            <a:ext cx="11157600" cy="4105200"/>
          </a:xfrm>
          <a:prstGeom prst="rect">
            <a:avLst/>
          </a:prstGeom>
          <a:noFill/>
          <a:ln>
            <a:noFill/>
          </a:ln>
        </p:spPr>
        <p:txBody>
          <a:bodyPr anchorCtr="0" anchor="t" bIns="91425" lIns="91425" spcFirstLastPara="1" rIns="91425" wrap="square" tIns="91425">
            <a:normAutofit/>
          </a:bodyPr>
          <a:lstStyle>
            <a:lvl1pPr indent="-387350" lvl="0" marL="457200" marR="0" rtl="0" algn="l">
              <a:lnSpc>
                <a:spcPct val="115000"/>
              </a:lnSpc>
              <a:spcBef>
                <a:spcPts val="0"/>
              </a:spcBef>
              <a:spcAft>
                <a:spcPts val="0"/>
              </a:spcAft>
              <a:buClr>
                <a:srgbClr val="434343"/>
              </a:buClr>
              <a:buSzPts val="2500"/>
              <a:buFont typeface="Roboto"/>
              <a:buChar char="●"/>
              <a:defRPr b="0" i="0" sz="2500" u="none" cap="none" strike="noStrike">
                <a:solidFill>
                  <a:srgbClr val="434343"/>
                </a:solidFill>
                <a:latin typeface="Roboto"/>
                <a:ea typeface="Roboto"/>
                <a:cs typeface="Roboto"/>
                <a:sym typeface="Roboto"/>
              </a:defRPr>
            </a:lvl1pPr>
            <a:lvl2pPr indent="-361950" lvl="1" marL="9144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2pPr>
            <a:lvl3pPr indent="-361950" lvl="2" marL="13716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3pPr>
            <a:lvl4pPr indent="-361950" lvl="3" marL="18288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4pPr>
            <a:lvl5pPr indent="-361950" lvl="4" marL="22860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5pPr>
            <a:lvl6pPr indent="-361950" lvl="5" marL="27432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6pPr>
            <a:lvl7pPr indent="-361950" lvl="6" marL="32004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7pPr>
            <a:lvl8pPr indent="-361950" lvl="7" marL="36576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8pPr>
            <a:lvl9pPr indent="-361950" lvl="8" marL="4114800" marR="0" rtl="0" algn="l">
              <a:lnSpc>
                <a:spcPct val="115000"/>
              </a:lnSpc>
              <a:spcBef>
                <a:spcPts val="0"/>
              </a:spcBef>
              <a:spcAft>
                <a:spcPts val="0"/>
              </a:spcAft>
              <a:buClr>
                <a:srgbClr val="434343"/>
              </a:buClr>
              <a:buSzPts val="2100"/>
              <a:buFont typeface="Roboto"/>
              <a:buChar char="■"/>
              <a:defRPr b="0" i="0" sz="2100" u="none" cap="none" strike="noStrike">
                <a:solidFill>
                  <a:srgbClr val="434343"/>
                </a:solidFill>
                <a:latin typeface="Roboto"/>
                <a:ea typeface="Roboto"/>
                <a:cs typeface="Roboto"/>
                <a:sym typeface="Roboto"/>
              </a:defRPr>
            </a:lvl9pPr>
          </a:lstStyle>
          <a:p/>
        </p:txBody>
      </p:sp>
      <p:sp>
        <p:nvSpPr>
          <p:cNvPr id="12" name="Google Shape;12;gb636e46a1d_0_298"/>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w3schools.com/sql/sql_where.asp" TargetMode="External"/><Relationship Id="rId4" Type="http://schemas.openxmlformats.org/officeDocument/2006/relationships/hyperlink" Target="https://www.w3schools.com/sql/sql_join.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ionos.es/digitalguide/hosting/cuestiones-tecnicas/normalizacion/" TargetMode="External"/><Relationship Id="rId4" Type="http://schemas.openxmlformats.org/officeDocument/2006/relationships/image" Target="../media/image6.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ev.mysql.com/doc/refman/8.0/en/data-typ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0" Type="http://schemas.openxmlformats.org/officeDocument/2006/relationships/hyperlink" Target="https://www.w3schools.com/sql/sql_delete.asp" TargetMode="External"/><Relationship Id="rId11" Type="http://schemas.openxmlformats.org/officeDocument/2006/relationships/hyperlink" Target="https://es.wikipedia.org/wiki/Base_de_datos" TargetMode="External"/><Relationship Id="rId10" Type="http://schemas.openxmlformats.org/officeDocument/2006/relationships/hyperlink" Target="https://es.wikipedia.org/wiki/Informaci%C3%B3n" TargetMode="External"/><Relationship Id="rId13" Type="http://schemas.openxmlformats.org/officeDocument/2006/relationships/hyperlink" Target="https://www.w3schools.com/sql/sql_create_table.asp" TargetMode="External"/><Relationship Id="rId12" Type="http://schemas.openxmlformats.org/officeDocument/2006/relationships/hyperlink" Target="https://www.w3schools.com/sql/sql_create_db.asp"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s.wikipedia.org/wiki/Idioma_ingl%C3%A9s" TargetMode="External"/><Relationship Id="rId4" Type="http://schemas.openxmlformats.org/officeDocument/2006/relationships/hyperlink" Target="https://es.wikipedia.org/wiki/Idioma_espa%C3%B1ol" TargetMode="External"/><Relationship Id="rId9" Type="http://schemas.openxmlformats.org/officeDocument/2006/relationships/hyperlink" Target="https://es.wikipedia.org/wiki/C%C3%A1lculo_relacional" TargetMode="External"/><Relationship Id="rId15" Type="http://schemas.openxmlformats.org/officeDocument/2006/relationships/hyperlink" Target="https://www.w3schools.com/sql/sql_drop_table.asp" TargetMode="External"/><Relationship Id="rId14" Type="http://schemas.openxmlformats.org/officeDocument/2006/relationships/hyperlink" Target="https://www.w3schools.com/sql/sql_drop_db.asp" TargetMode="External"/><Relationship Id="rId17" Type="http://schemas.openxmlformats.org/officeDocument/2006/relationships/hyperlink" Target="https://www.w3schools.com/sql/sql_select.asp" TargetMode="External"/><Relationship Id="rId16" Type="http://schemas.openxmlformats.org/officeDocument/2006/relationships/hyperlink" Target="https://www.w3schools.com/sql/sql_alter.asp" TargetMode="External"/><Relationship Id="rId5" Type="http://schemas.openxmlformats.org/officeDocument/2006/relationships/hyperlink" Target="https://es.wikipedia.org/wiki/Lenguaje_de_dominio_espec%C3%ADfico" TargetMode="External"/><Relationship Id="rId19" Type="http://schemas.openxmlformats.org/officeDocument/2006/relationships/hyperlink" Target="https://www.w3schools.com/sql/sql_update.asp" TargetMode="External"/><Relationship Id="rId6" Type="http://schemas.openxmlformats.org/officeDocument/2006/relationships/hyperlink" Target="https://es.wikipedia.org/wiki/Sistema_de_gesti%C3%B3n_de_bases_de_datos_relacionales" TargetMode="External"/><Relationship Id="rId18" Type="http://schemas.openxmlformats.org/officeDocument/2006/relationships/hyperlink" Target="https://www.w3schools.com/sql/sql_drop_db.asp" TargetMode="External"/><Relationship Id="rId7" Type="http://schemas.openxmlformats.org/officeDocument/2006/relationships/hyperlink" Target="https://es.wikipedia.org/wiki/SQL#cite_note-2" TargetMode="External"/><Relationship Id="rId8" Type="http://schemas.openxmlformats.org/officeDocument/2006/relationships/hyperlink" Target="https://es.wikipedia.org/wiki/%C3%81lgebra_relacion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5839350" y="2621750"/>
            <a:ext cx="5932800" cy="2384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05999"/>
              <a:buNone/>
            </a:pPr>
            <a:r>
              <a:rPr lang="en-US">
                <a:latin typeface="Lato"/>
                <a:ea typeface="Lato"/>
                <a:cs typeface="Lato"/>
                <a:sym typeface="Lato"/>
              </a:rPr>
              <a:t>BASE DE DATOS</a:t>
            </a:r>
            <a:br>
              <a:rPr lang="en-US">
                <a:latin typeface="Lato"/>
                <a:ea typeface="Lato"/>
                <a:cs typeface="Lato"/>
                <a:sym typeface="Lato"/>
              </a:rPr>
            </a:br>
            <a:r>
              <a:rPr lang="en-US">
                <a:latin typeface="Lato"/>
                <a:ea typeface="Lato"/>
                <a:cs typeface="Lato"/>
                <a:sym typeface="Lato"/>
              </a:rPr>
              <a:t>SQL</a:t>
            </a:r>
            <a:endParaRPr>
              <a:latin typeface="Lato"/>
              <a:ea typeface="Lato"/>
              <a:cs typeface="Lato"/>
              <a:sym typeface="Lato"/>
            </a:endParaRPr>
          </a:p>
          <a:p>
            <a:pPr indent="0" lvl="0" marL="0" rtl="0" algn="l">
              <a:lnSpc>
                <a:spcPct val="100000"/>
              </a:lnSpc>
              <a:spcBef>
                <a:spcPts val="0"/>
              </a:spcBef>
              <a:spcAft>
                <a:spcPts val="0"/>
              </a:spcAft>
              <a:buSzPct val="105999"/>
              <a:buNone/>
            </a:pPr>
            <a:r>
              <a:t/>
            </a:r>
            <a:endParaRPr>
              <a:latin typeface="Lato"/>
              <a:ea typeface="Lato"/>
              <a:cs typeface="Lato"/>
              <a:sym typeface="Lato"/>
            </a:endParaRPr>
          </a:p>
        </p:txBody>
      </p:sp>
      <p:sp>
        <p:nvSpPr>
          <p:cNvPr id="51" name="Google Shape;51;p1"/>
          <p:cNvSpPr txBox="1"/>
          <p:nvPr>
            <p:ph idx="1" type="subTitle"/>
          </p:nvPr>
        </p:nvSpPr>
        <p:spPr>
          <a:xfrm>
            <a:off x="3844875" y="5227225"/>
            <a:ext cx="7927200" cy="12120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Clr>
                <a:srgbClr val="000000"/>
              </a:buClr>
              <a:buSzPts val="5300"/>
              <a:buFont typeface="Arial"/>
              <a:buNone/>
            </a:pPr>
            <a:r>
              <a:rPr b="1" lang="en-US" sz="3600">
                <a:latin typeface="Lato"/>
                <a:ea typeface="Lato"/>
                <a:cs typeface="Lato"/>
                <a:sym typeface="Lato"/>
              </a:rPr>
              <a:t>RESUMEN SQL</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4728acf6a4_0_13"/>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MANOS A LA OBRA</a:t>
            </a:r>
            <a:endParaRPr/>
          </a:p>
        </p:txBody>
      </p:sp>
      <p:sp>
        <p:nvSpPr>
          <p:cNvPr id="155" name="Google Shape;155;g14728acf6a4_0_13"/>
          <p:cNvSpPr txBox="1"/>
          <p:nvPr/>
        </p:nvSpPr>
        <p:spPr>
          <a:xfrm>
            <a:off x="676800" y="2068275"/>
            <a:ext cx="10838400" cy="4002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Roboto"/>
                <a:ea typeface="Roboto"/>
                <a:cs typeface="Roboto"/>
                <a:sym typeface="Roboto"/>
              </a:rPr>
              <a:t>TAREA:</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1 - Crear una Base de datos a la que llamaremos “TEST”</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2 - Crear las tablas Clientes, Domicilios, Ciudades, Provincias, Paises</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3 - Crear las PK y FK de cada tabla.</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4 - Insertar 5 registros en cada tabla.</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5 - Modificar 3 registros de cada tabla.</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6 - Eliminar 1 registro de cada tabla</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7 - Crear una sentencia SELECT que </a:t>
            </a:r>
            <a:r>
              <a:rPr b="1" lang="en-US" sz="1800">
                <a:latin typeface="Roboto"/>
                <a:ea typeface="Roboto"/>
                <a:cs typeface="Roboto"/>
                <a:sym typeface="Roboto"/>
              </a:rPr>
              <a:t>liste a los</a:t>
            </a:r>
            <a:r>
              <a:rPr b="1" lang="en-US" sz="1800">
                <a:latin typeface="Roboto"/>
                <a:ea typeface="Roboto"/>
                <a:cs typeface="Roboto"/>
                <a:sym typeface="Roboto"/>
              </a:rPr>
              <a:t> clientes.</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8 - Crear una sentencia SELECT con una </a:t>
            </a:r>
            <a:r>
              <a:rPr b="1" lang="en-US" sz="1800">
                <a:latin typeface="Roboto"/>
                <a:ea typeface="Roboto"/>
                <a:cs typeface="Roboto"/>
                <a:sym typeface="Roboto"/>
              </a:rPr>
              <a:t>condición</a:t>
            </a:r>
            <a:r>
              <a:rPr b="1" lang="en-US" sz="1800">
                <a:latin typeface="Roboto"/>
                <a:ea typeface="Roboto"/>
                <a:cs typeface="Roboto"/>
                <a:sym typeface="Roboto"/>
              </a:rPr>
              <a:t> (WHERE). </a:t>
            </a:r>
            <a:r>
              <a:rPr b="1" lang="en-US" sz="1800" u="sng">
                <a:solidFill>
                  <a:srgbClr val="0000FF"/>
                </a:solidFill>
                <a:latin typeface="Roboto"/>
                <a:ea typeface="Roboto"/>
                <a:cs typeface="Roboto"/>
                <a:sym typeface="Roboto"/>
                <a:hlinkClick r:id="rId3">
                  <a:extLst>
                    <a:ext uri="{A12FA001-AC4F-418D-AE19-62706E023703}">
                      <ahyp:hlinkClr val="tx"/>
                    </a:ext>
                  </a:extLst>
                </a:hlinkClick>
              </a:rPr>
              <a:t>link</a:t>
            </a:r>
            <a:endParaRPr b="1" sz="1800">
              <a:solidFill>
                <a:srgbClr val="0000FF"/>
              </a:solidFill>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9 - Crear una sentencia SELECT donde el FROM son 2 tablas relacionadas (JOIN). </a:t>
            </a:r>
            <a:r>
              <a:rPr b="1" lang="en-US" sz="1800" u="sng">
                <a:solidFill>
                  <a:srgbClr val="0000FF"/>
                </a:solidFill>
                <a:latin typeface="Roboto"/>
                <a:ea typeface="Roboto"/>
                <a:cs typeface="Roboto"/>
                <a:sym typeface="Roboto"/>
                <a:hlinkClick r:id="rId4">
                  <a:extLst>
                    <a:ext uri="{A12FA001-AC4F-418D-AE19-62706E023703}">
                      <ahyp:hlinkClr val="tx"/>
                    </a:ext>
                  </a:extLst>
                </a:hlinkClick>
              </a:rPr>
              <a:t>link</a:t>
            </a:r>
            <a:r>
              <a:rPr b="1" lang="en-US" sz="1800">
                <a:latin typeface="Roboto"/>
                <a:ea typeface="Roboto"/>
                <a:cs typeface="Roboto"/>
                <a:sym typeface="Roboto"/>
              </a:rPr>
              <a:t> </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10 - Crear una sentencia SELECT donde no se vean los id de las tablas y solo se lea las descripciones.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rPr b="1" lang="en-US" sz="1800">
                <a:latin typeface="Roboto"/>
                <a:ea typeface="Roboto"/>
                <a:cs typeface="Roboto"/>
                <a:sym typeface="Roboto"/>
              </a:rPr>
              <a:t>Todas las consultas </a:t>
            </a:r>
            <a:r>
              <a:rPr b="1" lang="en-US" sz="1800">
                <a:latin typeface="Roboto"/>
                <a:ea typeface="Roboto"/>
                <a:cs typeface="Roboto"/>
                <a:sym typeface="Roboto"/>
              </a:rPr>
              <a:t>deberán</a:t>
            </a:r>
            <a:r>
              <a:rPr b="1" lang="en-US" sz="1800">
                <a:latin typeface="Roboto"/>
                <a:ea typeface="Roboto"/>
                <a:cs typeface="Roboto"/>
                <a:sym typeface="Roboto"/>
              </a:rPr>
              <a:t> estar guardadas en un archivo con el nombre. TP1_CONSULTAS.SQL </a:t>
            </a:r>
            <a:endParaRPr b="1" sz="18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383c47cd5d_0_89"/>
          <p:cNvSpPr txBox="1"/>
          <p:nvPr>
            <p:ph type="title"/>
          </p:nvPr>
        </p:nvSpPr>
        <p:spPr>
          <a:xfrm>
            <a:off x="894775" y="91808"/>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AHORA QUE SABEMOS RELACIONAR TABLAS</a:t>
            </a:r>
            <a:endParaRPr/>
          </a:p>
        </p:txBody>
      </p:sp>
      <p:sp>
        <p:nvSpPr>
          <p:cNvPr id="162" name="Google Shape;162;g1383c47cd5d_0_89"/>
          <p:cNvSpPr txBox="1"/>
          <p:nvPr/>
        </p:nvSpPr>
        <p:spPr>
          <a:xfrm>
            <a:off x="519100" y="1497375"/>
            <a:ext cx="5749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a:t>
            </a:r>
            <a:r>
              <a:rPr lang="en-US">
                <a:latin typeface="Roboto"/>
                <a:ea typeface="Roboto"/>
                <a:cs typeface="Roboto"/>
                <a:sym typeface="Roboto"/>
              </a:rPr>
              <a:t>Qué</a:t>
            </a:r>
            <a:r>
              <a:rPr lang="en-US">
                <a:latin typeface="Roboto"/>
                <a:ea typeface="Roboto"/>
                <a:cs typeface="Roboto"/>
                <a:sym typeface="Roboto"/>
              </a:rPr>
              <a:t> </a:t>
            </a:r>
            <a:r>
              <a:rPr lang="en-US">
                <a:latin typeface="Roboto"/>
                <a:ea typeface="Roboto"/>
                <a:cs typeface="Roboto"/>
                <a:sym typeface="Roboto"/>
              </a:rPr>
              <a:t>criterios</a:t>
            </a:r>
            <a:r>
              <a:rPr lang="en-US">
                <a:latin typeface="Roboto"/>
                <a:ea typeface="Roboto"/>
                <a:cs typeface="Roboto"/>
                <a:sym typeface="Roboto"/>
              </a:rPr>
              <a:t> debemos tener para relacionar entidades?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a:t>
            </a:r>
            <a:r>
              <a:rPr lang="en-US">
                <a:latin typeface="Roboto"/>
                <a:ea typeface="Roboto"/>
                <a:cs typeface="Roboto"/>
                <a:sym typeface="Roboto"/>
              </a:rPr>
              <a:t>Cómo</a:t>
            </a:r>
            <a:r>
              <a:rPr lang="en-US">
                <a:latin typeface="Roboto"/>
                <a:ea typeface="Roboto"/>
                <a:cs typeface="Roboto"/>
                <a:sym typeface="Roboto"/>
              </a:rPr>
              <a:t> creamos las tablas Tablas?</a:t>
            </a:r>
            <a:endParaRPr>
              <a:latin typeface="Roboto"/>
              <a:ea typeface="Roboto"/>
              <a:cs typeface="Roboto"/>
              <a:sym typeface="Roboto"/>
            </a:endParaRPr>
          </a:p>
        </p:txBody>
      </p:sp>
      <p:sp>
        <p:nvSpPr>
          <p:cNvPr id="163" name="Google Shape;163;g1383c47cd5d_0_89"/>
          <p:cNvSpPr txBox="1"/>
          <p:nvPr/>
        </p:nvSpPr>
        <p:spPr>
          <a:xfrm>
            <a:off x="359375" y="2112975"/>
            <a:ext cx="1163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Las formas normales son una serie de mecanismos que proporcionan criterios para detectar anomalías e inconsistencias en nuestras tablas. Existen desde la 1FN hasta la 6FN. Cuanto más alta sea la forma normal aplicable a una tabla, menos vulnerable será a inconsistencias y anomalías. La numeración de las formas normales no significa que sea un proceso restrictivo por el cual haya que pasar sí o sí. Con la práctica, es probable que nuestros diseños de bases de datos estén al menos en la 3FN y no haya hecho falta normalizar desde 1FN hasta 2FN y después 3FN.</a:t>
            </a:r>
            <a:endParaRPr>
              <a:latin typeface="Roboto"/>
              <a:ea typeface="Roboto"/>
              <a:cs typeface="Roboto"/>
              <a:sym typeface="Roboto"/>
            </a:endParaRPr>
          </a:p>
        </p:txBody>
      </p:sp>
      <p:sp>
        <p:nvSpPr>
          <p:cNvPr id="164" name="Google Shape;164;g1383c47cd5d_0_89"/>
          <p:cNvSpPr txBox="1"/>
          <p:nvPr/>
        </p:nvSpPr>
        <p:spPr>
          <a:xfrm>
            <a:off x="116400" y="3375075"/>
            <a:ext cx="11959200" cy="3030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800"/>
              </a:spcBef>
              <a:spcAft>
                <a:spcPts val="0"/>
              </a:spcAft>
              <a:buNone/>
            </a:pPr>
            <a:r>
              <a:rPr b="1" lang="en-US">
                <a:latin typeface="Roboto"/>
                <a:ea typeface="Roboto"/>
                <a:cs typeface="Roboto"/>
                <a:sym typeface="Roboto"/>
              </a:rPr>
              <a:t>PRIMERA FORMA NORMAL</a:t>
            </a:r>
            <a:endParaRPr b="1">
              <a:latin typeface="Roboto"/>
              <a:ea typeface="Roboto"/>
              <a:cs typeface="Roboto"/>
              <a:sym typeface="Roboto"/>
            </a:endParaRPr>
          </a:p>
          <a:p>
            <a:pPr indent="0" lvl="0" marL="0" rtl="0" algn="l">
              <a:lnSpc>
                <a:spcPct val="100000"/>
              </a:lnSpc>
              <a:spcBef>
                <a:spcPts val="400"/>
              </a:spcBef>
              <a:spcAft>
                <a:spcPts val="0"/>
              </a:spcAft>
              <a:buNone/>
            </a:pPr>
            <a:r>
              <a:rPr lang="en-US">
                <a:latin typeface="Roboto"/>
                <a:ea typeface="Roboto"/>
                <a:cs typeface="Roboto"/>
                <a:sym typeface="Roboto"/>
              </a:rPr>
              <a:t>La 1FN es la forma mínima en la que se encuentran nuestras tablas. Consiste en añadir una tabla adicional para satisfacer los criterios mínimos de integridad, consistencia y concurrencia. Esta forma normal se utiliza para representar una relación básica y evitar grupos repetitivos. Una tabla está en 1FN si se cumplen las siguientes condiciones:</a:t>
            </a:r>
            <a:endParaRPr sz="1050">
              <a:solidFill>
                <a:srgbClr val="3C3C3C"/>
              </a:solidFill>
              <a:highlight>
                <a:srgbClr val="FFFFFF"/>
              </a:highlight>
            </a:endParaRPr>
          </a:p>
          <a:p>
            <a:pPr indent="-295275" lvl="0" marL="457200" rtl="0" algn="l">
              <a:lnSpc>
                <a:spcPct val="100000"/>
              </a:lnSpc>
              <a:spcBef>
                <a:spcPts val="1600"/>
              </a:spcBef>
              <a:spcAft>
                <a:spcPts val="0"/>
              </a:spcAft>
              <a:buClr>
                <a:srgbClr val="3C3C3C"/>
              </a:buClr>
              <a:buSzPts val="1050"/>
              <a:buChar char="●"/>
            </a:pPr>
            <a:r>
              <a:rPr lang="en-US">
                <a:latin typeface="Roboto"/>
                <a:ea typeface="Roboto"/>
                <a:cs typeface="Roboto"/>
                <a:sym typeface="Roboto"/>
              </a:rPr>
              <a:t>Todos los datos son </a:t>
            </a:r>
            <a:r>
              <a:rPr b="1" lang="en-US">
                <a:latin typeface="Roboto"/>
                <a:ea typeface="Roboto"/>
                <a:cs typeface="Roboto"/>
                <a:sym typeface="Roboto"/>
              </a:rPr>
              <a:t>atómicos</a:t>
            </a:r>
            <a:r>
              <a:rPr lang="en-US">
                <a:latin typeface="Roboto"/>
                <a:ea typeface="Roboto"/>
                <a:cs typeface="Roboto"/>
                <a:sym typeface="Roboto"/>
              </a:rPr>
              <a:t>.</a:t>
            </a:r>
            <a:endParaRPr>
              <a:latin typeface="Roboto"/>
              <a:ea typeface="Roboto"/>
              <a:cs typeface="Roboto"/>
              <a:sym typeface="Roboto"/>
            </a:endParaRPr>
          </a:p>
          <a:p>
            <a:pPr indent="-295275" lvl="0" marL="457200" rtl="0" algn="l">
              <a:lnSpc>
                <a:spcPct val="100000"/>
              </a:lnSpc>
              <a:spcBef>
                <a:spcPts val="0"/>
              </a:spcBef>
              <a:spcAft>
                <a:spcPts val="0"/>
              </a:spcAft>
              <a:buClr>
                <a:srgbClr val="3C3C3C"/>
              </a:buClr>
              <a:buSzPts val="1050"/>
              <a:buChar char="●"/>
            </a:pPr>
            <a:r>
              <a:rPr lang="en-US">
                <a:latin typeface="Roboto"/>
                <a:ea typeface="Roboto"/>
                <a:cs typeface="Roboto"/>
                <a:sym typeface="Roboto"/>
              </a:rPr>
              <a:t>Todas las columnas contienen el mismo tipo de datos.</a:t>
            </a:r>
            <a:endParaRPr sz="1050">
              <a:solidFill>
                <a:srgbClr val="3C3C3C"/>
              </a:solidFill>
              <a:highlight>
                <a:srgbClr val="FFFFFF"/>
              </a:highlight>
            </a:endParaRPr>
          </a:p>
          <a:p>
            <a:pPr indent="0" lvl="0" marL="0" rtl="0" algn="l">
              <a:lnSpc>
                <a:spcPct val="100000"/>
              </a:lnSpc>
              <a:spcBef>
                <a:spcPts val="600"/>
              </a:spcBef>
              <a:spcAft>
                <a:spcPts val="0"/>
              </a:spcAft>
              <a:buNone/>
            </a:pPr>
            <a:r>
              <a:rPr lang="en-US">
                <a:latin typeface="Roboto"/>
                <a:ea typeface="Roboto"/>
                <a:cs typeface="Roboto"/>
                <a:sym typeface="Roboto"/>
              </a:rPr>
              <a:t>Un registro se considera atómico cuando a cada información (cada asunto) se le reserva una celda propia.</a:t>
            </a:r>
            <a:endParaRPr>
              <a:latin typeface="Roboto"/>
              <a:ea typeface="Roboto"/>
              <a:cs typeface="Roboto"/>
              <a:sym typeface="Roboto"/>
            </a:endParaRPr>
          </a:p>
          <a:p>
            <a:pPr indent="0" lvl="0" marL="0" rtl="0" algn="l">
              <a:lnSpc>
                <a:spcPct val="100000"/>
              </a:lnSpc>
              <a:spcBef>
                <a:spcPts val="1100"/>
              </a:spcBef>
              <a:spcAft>
                <a:spcPts val="0"/>
              </a:spcAft>
              <a:buNone/>
            </a:pPr>
            <a:r>
              <a:rPr b="1" lang="en-US">
                <a:latin typeface="Roboto"/>
                <a:ea typeface="Roboto"/>
                <a:cs typeface="Roboto"/>
                <a:sym typeface="Roboto"/>
              </a:rPr>
              <a:t>¿Cómo Cumplir con la 1FN? -&gt; como ya hemos hecho con el ejemplo de la tabla clientes y domicilios </a:t>
            </a:r>
            <a:endParaRPr b="1">
              <a:latin typeface="Roboto"/>
              <a:ea typeface="Roboto"/>
              <a:cs typeface="Roboto"/>
              <a:sym typeface="Roboto"/>
            </a:endParaRPr>
          </a:p>
          <a:p>
            <a:pPr indent="-295275" lvl="0" marL="457200" rtl="0" algn="l">
              <a:lnSpc>
                <a:spcPct val="115000"/>
              </a:lnSpc>
              <a:spcBef>
                <a:spcPts val="1100"/>
              </a:spcBef>
              <a:spcAft>
                <a:spcPts val="0"/>
              </a:spcAft>
              <a:buClr>
                <a:srgbClr val="3C3C3C"/>
              </a:buClr>
              <a:buSzPts val="1050"/>
              <a:buAutoNum type="arabicPeriod"/>
            </a:pPr>
            <a:r>
              <a:rPr lang="en-US">
                <a:latin typeface="Roboto"/>
                <a:ea typeface="Roboto"/>
                <a:cs typeface="Roboto"/>
                <a:sym typeface="Roboto"/>
              </a:rPr>
              <a:t>Subdividir todos los datos multivalor en columnas separadas.</a:t>
            </a:r>
            <a:endParaRPr>
              <a:latin typeface="Roboto"/>
              <a:ea typeface="Roboto"/>
              <a:cs typeface="Roboto"/>
              <a:sym typeface="Roboto"/>
            </a:endParaRPr>
          </a:p>
          <a:p>
            <a:pPr indent="-295275" lvl="0" marL="457200" rtl="0" algn="l">
              <a:lnSpc>
                <a:spcPct val="115000"/>
              </a:lnSpc>
              <a:spcBef>
                <a:spcPts val="0"/>
              </a:spcBef>
              <a:spcAft>
                <a:spcPts val="0"/>
              </a:spcAft>
              <a:buClr>
                <a:srgbClr val="3C3C3C"/>
              </a:buClr>
              <a:buSzPts val="1050"/>
              <a:buAutoNum type="arabicPeriod"/>
            </a:pPr>
            <a:r>
              <a:rPr lang="en-US">
                <a:latin typeface="Roboto"/>
                <a:ea typeface="Roboto"/>
                <a:cs typeface="Roboto"/>
                <a:sym typeface="Roboto"/>
              </a:rPr>
              <a:t>Comprobar que los valores en cada columna son del mismo tipo.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383c47cd5d_0_102"/>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SEGUNDA FORMA NORMAL</a:t>
            </a:r>
            <a:endParaRPr/>
          </a:p>
        </p:txBody>
      </p:sp>
      <p:sp>
        <p:nvSpPr>
          <p:cNvPr id="171" name="Google Shape;171;g1383c47cd5d_0_102"/>
          <p:cNvSpPr txBox="1"/>
          <p:nvPr/>
        </p:nvSpPr>
        <p:spPr>
          <a:xfrm>
            <a:off x="415600" y="1529750"/>
            <a:ext cx="11959200" cy="2213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800"/>
              </a:spcBef>
              <a:spcAft>
                <a:spcPts val="0"/>
              </a:spcAft>
              <a:buNone/>
            </a:pPr>
            <a:r>
              <a:rPr b="1" lang="en-US">
                <a:latin typeface="Roboto"/>
                <a:ea typeface="Roboto"/>
                <a:cs typeface="Roboto"/>
                <a:sym typeface="Roboto"/>
              </a:rPr>
              <a:t>SEGUNDA </a:t>
            </a:r>
            <a:r>
              <a:rPr b="1" lang="en-US">
                <a:latin typeface="Roboto"/>
                <a:ea typeface="Roboto"/>
                <a:cs typeface="Roboto"/>
                <a:sym typeface="Roboto"/>
              </a:rPr>
              <a:t>FORMA NORMAL </a:t>
            </a:r>
            <a:endParaRPr b="1">
              <a:latin typeface="Roboto"/>
              <a:ea typeface="Roboto"/>
              <a:cs typeface="Roboto"/>
              <a:sym typeface="Roboto"/>
            </a:endParaRPr>
          </a:p>
          <a:p>
            <a:pPr indent="0" lvl="0" marL="0" rtl="0" algn="l">
              <a:lnSpc>
                <a:spcPct val="180000"/>
              </a:lnSpc>
              <a:spcBef>
                <a:spcPts val="400"/>
              </a:spcBef>
              <a:spcAft>
                <a:spcPts val="0"/>
              </a:spcAft>
              <a:buNone/>
            </a:pPr>
            <a:r>
              <a:rPr lang="en-US">
                <a:latin typeface="Roboto"/>
                <a:ea typeface="Roboto"/>
                <a:cs typeface="Roboto"/>
                <a:sym typeface="Roboto"/>
              </a:rPr>
              <a:t>Para estar en la segunda forma normal, a las condiciones de la primera se añade la siguiente:</a:t>
            </a:r>
            <a:endParaRPr>
              <a:latin typeface="Roboto"/>
              <a:ea typeface="Roboto"/>
              <a:cs typeface="Roboto"/>
              <a:sym typeface="Roboto"/>
            </a:endParaRPr>
          </a:p>
          <a:p>
            <a:pPr indent="-295275" lvl="0" marL="457200" rtl="0" algn="l">
              <a:lnSpc>
                <a:spcPct val="115000"/>
              </a:lnSpc>
              <a:spcBef>
                <a:spcPts val="1100"/>
              </a:spcBef>
              <a:spcAft>
                <a:spcPts val="0"/>
              </a:spcAft>
              <a:buClr>
                <a:srgbClr val="3C3C3C"/>
              </a:buClr>
              <a:buSzPts val="1050"/>
              <a:buChar char="●"/>
            </a:pPr>
            <a:r>
              <a:rPr lang="en-US">
                <a:latin typeface="Roboto"/>
                <a:ea typeface="Roboto"/>
                <a:cs typeface="Roboto"/>
                <a:sym typeface="Roboto"/>
              </a:rPr>
              <a:t>Los atributos que no forman parte de ninguna clave han de depender funcionalmente de toda la clave primaria. </a:t>
            </a:r>
            <a:r>
              <a:rPr lang="en-US" u="sng">
                <a:solidFill>
                  <a:srgbClr val="0000FF"/>
                </a:solidFill>
                <a:latin typeface="Roboto"/>
                <a:ea typeface="Roboto"/>
                <a:cs typeface="Roboto"/>
                <a:sym typeface="Roboto"/>
                <a:hlinkClick r:id="rId3">
                  <a:extLst>
                    <a:ext uri="{A12FA001-AC4F-418D-AE19-62706E023703}">
                      <ahyp:hlinkClr val="tx"/>
                    </a:ext>
                  </a:extLst>
                </a:hlinkClick>
              </a:rPr>
              <a:t>Link</a:t>
            </a:r>
            <a:endParaRPr>
              <a:solidFill>
                <a:srgbClr val="0000FF"/>
              </a:solidFill>
              <a:latin typeface="Roboto"/>
              <a:ea typeface="Roboto"/>
              <a:cs typeface="Roboto"/>
              <a:sym typeface="Roboto"/>
            </a:endParaRPr>
          </a:p>
          <a:p>
            <a:pPr indent="0" lvl="0" marL="0" rtl="0" algn="l">
              <a:lnSpc>
                <a:spcPct val="115000"/>
              </a:lnSpc>
              <a:spcBef>
                <a:spcPts val="600"/>
              </a:spcBef>
              <a:spcAft>
                <a:spcPts val="0"/>
              </a:spcAft>
              <a:buNone/>
            </a:pPr>
            <a:r>
              <a:rPr b="1" lang="en-US">
                <a:latin typeface="Roboto"/>
                <a:ea typeface="Roboto"/>
                <a:cs typeface="Roboto"/>
                <a:sym typeface="Roboto"/>
              </a:rPr>
              <a:t>INTENTANDO SER MÁS CLARO</a:t>
            </a:r>
            <a:endParaRPr b="1">
              <a:latin typeface="Roboto"/>
              <a:ea typeface="Roboto"/>
              <a:cs typeface="Roboto"/>
              <a:sym typeface="Roboto"/>
            </a:endParaRPr>
          </a:p>
          <a:p>
            <a:pPr indent="0" lvl="0" marL="0" rtl="0" algn="l">
              <a:lnSpc>
                <a:spcPct val="115000"/>
              </a:lnSpc>
              <a:spcBef>
                <a:spcPts val="600"/>
              </a:spcBef>
              <a:spcAft>
                <a:spcPts val="0"/>
              </a:spcAft>
              <a:buNone/>
            </a:pPr>
            <a:r>
              <a:rPr lang="en-US">
                <a:latin typeface="Roboto"/>
                <a:ea typeface="Roboto"/>
                <a:cs typeface="Roboto"/>
                <a:sym typeface="Roboto"/>
              </a:rPr>
              <a:t>Si existe una CLAVE PRIMARIA (PK) el resto de los datos que no son FK dependen directamente de la clave primaria.</a:t>
            </a:r>
            <a:endParaRPr>
              <a:latin typeface="Roboto"/>
              <a:ea typeface="Roboto"/>
              <a:cs typeface="Roboto"/>
              <a:sym typeface="Roboto"/>
            </a:endParaRPr>
          </a:p>
          <a:p>
            <a:pPr indent="0" lvl="0" marL="0" rtl="0" algn="l">
              <a:lnSpc>
                <a:spcPct val="115000"/>
              </a:lnSpc>
              <a:spcBef>
                <a:spcPts val="600"/>
              </a:spcBef>
              <a:spcAft>
                <a:spcPts val="600"/>
              </a:spcAft>
              <a:buNone/>
            </a:pPr>
            <a:r>
              <a:rPr lang="en-US">
                <a:latin typeface="Roboto"/>
                <a:ea typeface="Roboto"/>
                <a:cs typeface="Roboto"/>
                <a:sym typeface="Roboto"/>
              </a:rPr>
              <a:t>cuando no se genera esa dependencia es por que NO CUMPLE con 2FN.</a:t>
            </a:r>
            <a:endParaRPr>
              <a:latin typeface="Roboto"/>
              <a:ea typeface="Roboto"/>
              <a:cs typeface="Roboto"/>
              <a:sym typeface="Roboto"/>
            </a:endParaRPr>
          </a:p>
        </p:txBody>
      </p:sp>
      <p:pic>
        <p:nvPicPr>
          <p:cNvPr id="172" name="Google Shape;172;g1383c47cd5d_0_102"/>
          <p:cNvPicPr preferRelativeResize="0"/>
          <p:nvPr/>
        </p:nvPicPr>
        <p:blipFill>
          <a:blip r:embed="rId4">
            <a:alphaModFix/>
          </a:blip>
          <a:stretch>
            <a:fillRect/>
          </a:stretch>
        </p:blipFill>
        <p:spPr>
          <a:xfrm>
            <a:off x="165500" y="4287400"/>
            <a:ext cx="5405825" cy="1514675"/>
          </a:xfrm>
          <a:prstGeom prst="rect">
            <a:avLst/>
          </a:prstGeom>
          <a:noFill/>
          <a:ln>
            <a:noFill/>
          </a:ln>
        </p:spPr>
      </p:pic>
      <p:sp>
        <p:nvSpPr>
          <p:cNvPr id="173" name="Google Shape;173;g1383c47cd5d_0_102"/>
          <p:cNvSpPr txBox="1"/>
          <p:nvPr/>
        </p:nvSpPr>
        <p:spPr>
          <a:xfrm>
            <a:off x="165488" y="5725875"/>
            <a:ext cx="521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No cumple con la 2FN porque para el cliente con el DNI 123123123 existen 2 claves primarias. O </a:t>
            </a:r>
            <a:r>
              <a:rPr lang="en-US">
                <a:latin typeface="Roboto"/>
                <a:ea typeface="Roboto"/>
                <a:cs typeface="Roboto"/>
                <a:sym typeface="Roboto"/>
              </a:rPr>
              <a:t>también</a:t>
            </a:r>
            <a:r>
              <a:rPr lang="en-US">
                <a:latin typeface="Roboto"/>
                <a:ea typeface="Roboto"/>
                <a:cs typeface="Roboto"/>
                <a:sym typeface="Roboto"/>
              </a:rPr>
              <a:t> para JUAN PALOTES existen 2 registros.</a:t>
            </a:r>
            <a:endParaRPr>
              <a:latin typeface="Roboto"/>
              <a:ea typeface="Roboto"/>
              <a:cs typeface="Roboto"/>
              <a:sym typeface="Roboto"/>
            </a:endParaRPr>
          </a:p>
        </p:txBody>
      </p:sp>
      <p:pic>
        <p:nvPicPr>
          <p:cNvPr id="174" name="Google Shape;174;g1383c47cd5d_0_102"/>
          <p:cNvPicPr preferRelativeResize="0"/>
          <p:nvPr/>
        </p:nvPicPr>
        <p:blipFill>
          <a:blip r:embed="rId5">
            <a:alphaModFix/>
          </a:blip>
          <a:stretch>
            <a:fillRect/>
          </a:stretch>
        </p:blipFill>
        <p:spPr>
          <a:xfrm>
            <a:off x="6106925" y="4287400"/>
            <a:ext cx="5405825" cy="1514675"/>
          </a:xfrm>
          <a:prstGeom prst="rect">
            <a:avLst/>
          </a:prstGeom>
          <a:noFill/>
          <a:ln>
            <a:noFill/>
          </a:ln>
        </p:spPr>
      </p:pic>
      <p:sp>
        <p:nvSpPr>
          <p:cNvPr id="175" name="Google Shape;175;g1383c47cd5d_0_102"/>
          <p:cNvSpPr txBox="1"/>
          <p:nvPr/>
        </p:nvSpPr>
        <p:spPr>
          <a:xfrm>
            <a:off x="6174388" y="5725875"/>
            <a:ext cx="521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Cumple con la 2FN porque para el cliente con el dni 123123124 existe 1 sola clave primaria. O no existen dependencias externas.</a:t>
            </a:r>
            <a:endParaRPr>
              <a:latin typeface="Roboto"/>
              <a:ea typeface="Roboto"/>
              <a:cs typeface="Roboto"/>
              <a:sym typeface="Roboto"/>
            </a:endParaRPr>
          </a:p>
        </p:txBody>
      </p:sp>
      <p:sp>
        <p:nvSpPr>
          <p:cNvPr id="176" name="Google Shape;176;g1383c47cd5d_0_102"/>
          <p:cNvSpPr txBox="1"/>
          <p:nvPr/>
        </p:nvSpPr>
        <p:spPr>
          <a:xfrm>
            <a:off x="1643750" y="3799713"/>
            <a:ext cx="2155200" cy="431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D54839"/>
                </a:solidFill>
                <a:latin typeface="Roboto"/>
                <a:ea typeface="Roboto"/>
                <a:cs typeface="Roboto"/>
                <a:sym typeface="Roboto"/>
              </a:rPr>
              <a:t>NO CUMPLE</a:t>
            </a:r>
            <a:endParaRPr b="1" sz="1600">
              <a:solidFill>
                <a:srgbClr val="D54839"/>
              </a:solidFill>
              <a:latin typeface="Roboto"/>
              <a:ea typeface="Roboto"/>
              <a:cs typeface="Roboto"/>
              <a:sym typeface="Roboto"/>
            </a:endParaRPr>
          </a:p>
        </p:txBody>
      </p:sp>
      <p:sp>
        <p:nvSpPr>
          <p:cNvPr id="177" name="Google Shape;177;g1383c47cd5d_0_102"/>
          <p:cNvSpPr txBox="1"/>
          <p:nvPr/>
        </p:nvSpPr>
        <p:spPr>
          <a:xfrm>
            <a:off x="8109850" y="3799713"/>
            <a:ext cx="2155200" cy="431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accent3"/>
                </a:solidFill>
                <a:latin typeface="Roboto"/>
                <a:ea typeface="Roboto"/>
                <a:cs typeface="Roboto"/>
                <a:sym typeface="Roboto"/>
              </a:rPr>
              <a:t>SI CUMPLE</a:t>
            </a:r>
            <a:endParaRPr b="1" sz="1600">
              <a:solidFill>
                <a:schemeClr val="accent3"/>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39ec300398_0_1"/>
          <p:cNvSpPr txBox="1"/>
          <p:nvPr>
            <p:ph type="title"/>
          </p:nvPr>
        </p:nvSpPr>
        <p:spPr>
          <a:xfrm>
            <a:off x="415650" y="88733"/>
            <a:ext cx="11360700" cy="110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US"/>
              <a:t>DEPENDENCIAS </a:t>
            </a:r>
            <a:endParaRPr/>
          </a:p>
          <a:p>
            <a:pPr indent="0" lvl="0" marL="0" rtl="0" algn="ctr">
              <a:spcBef>
                <a:spcPts val="0"/>
              </a:spcBef>
              <a:spcAft>
                <a:spcPts val="0"/>
              </a:spcAft>
              <a:buNone/>
            </a:pPr>
            <a:r>
              <a:rPr lang="en-US"/>
              <a:t>FUNCIONALES Y TRANSITIVAS</a:t>
            </a:r>
            <a:endParaRPr/>
          </a:p>
        </p:txBody>
      </p:sp>
      <p:pic>
        <p:nvPicPr>
          <p:cNvPr id="184" name="Google Shape;184;g139ec300398_0_1"/>
          <p:cNvPicPr preferRelativeResize="0"/>
          <p:nvPr/>
        </p:nvPicPr>
        <p:blipFill>
          <a:blip r:embed="rId3">
            <a:alphaModFix/>
          </a:blip>
          <a:stretch>
            <a:fillRect/>
          </a:stretch>
        </p:blipFill>
        <p:spPr>
          <a:xfrm>
            <a:off x="415650" y="1277226"/>
            <a:ext cx="6427351" cy="2880375"/>
          </a:xfrm>
          <a:prstGeom prst="rect">
            <a:avLst/>
          </a:prstGeom>
          <a:noFill/>
          <a:ln>
            <a:noFill/>
          </a:ln>
        </p:spPr>
      </p:pic>
      <p:sp>
        <p:nvSpPr>
          <p:cNvPr id="185" name="Google Shape;185;g139ec300398_0_1"/>
          <p:cNvSpPr txBox="1"/>
          <p:nvPr/>
        </p:nvSpPr>
        <p:spPr>
          <a:xfrm>
            <a:off x="7258625" y="1531125"/>
            <a:ext cx="4059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Roboto"/>
                <a:ea typeface="Roboto"/>
                <a:cs typeface="Roboto"/>
                <a:sym typeface="Roboto"/>
              </a:rPr>
              <a:t>Todos los atributos, que no son Key, dependen de su clave primaria (PK).</a:t>
            </a:r>
            <a:endParaRPr b="1" sz="1900">
              <a:latin typeface="Roboto"/>
              <a:ea typeface="Roboto"/>
              <a:cs typeface="Roboto"/>
              <a:sym typeface="Roboto"/>
            </a:endParaRPr>
          </a:p>
        </p:txBody>
      </p:sp>
      <p:sp>
        <p:nvSpPr>
          <p:cNvPr id="186" name="Google Shape;186;g139ec300398_0_1"/>
          <p:cNvSpPr txBox="1"/>
          <p:nvPr/>
        </p:nvSpPr>
        <p:spPr>
          <a:xfrm>
            <a:off x="137375" y="4925500"/>
            <a:ext cx="4821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Roboto"/>
                <a:ea typeface="Roboto"/>
                <a:cs typeface="Roboto"/>
                <a:sym typeface="Roboto"/>
              </a:rPr>
              <a:t>Cuando uno de los atributos NO depende de la clave primaria</a:t>
            </a:r>
            <a:r>
              <a:rPr b="1" lang="en-US" sz="1700">
                <a:latin typeface="Roboto"/>
                <a:ea typeface="Roboto"/>
                <a:cs typeface="Roboto"/>
                <a:sym typeface="Roboto"/>
              </a:rPr>
              <a:t>. PERO su clave primaria ESTA en la misma tabla y esta SI depende de la PK.</a:t>
            </a:r>
            <a:endParaRPr b="1" sz="1700">
              <a:latin typeface="Roboto"/>
              <a:ea typeface="Roboto"/>
              <a:cs typeface="Roboto"/>
              <a:sym typeface="Roboto"/>
            </a:endParaRPr>
          </a:p>
        </p:txBody>
      </p:sp>
      <p:pic>
        <p:nvPicPr>
          <p:cNvPr id="187" name="Google Shape;187;g139ec300398_0_1"/>
          <p:cNvPicPr preferRelativeResize="0"/>
          <p:nvPr/>
        </p:nvPicPr>
        <p:blipFill>
          <a:blip r:embed="rId4">
            <a:alphaModFix/>
          </a:blip>
          <a:stretch>
            <a:fillRect/>
          </a:stretch>
        </p:blipFill>
        <p:spPr>
          <a:xfrm>
            <a:off x="5055750" y="4157600"/>
            <a:ext cx="6720601" cy="237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4728acf6a4_0_34"/>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TERCERA FORMA NORMAL</a:t>
            </a:r>
            <a:endParaRPr/>
          </a:p>
        </p:txBody>
      </p:sp>
      <p:sp>
        <p:nvSpPr>
          <p:cNvPr id="194" name="Google Shape;194;g14728acf6a4_0_34"/>
          <p:cNvSpPr txBox="1"/>
          <p:nvPr/>
        </p:nvSpPr>
        <p:spPr>
          <a:xfrm>
            <a:off x="254363" y="1364600"/>
            <a:ext cx="93531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Roboto"/>
                <a:ea typeface="Roboto"/>
                <a:cs typeface="Roboto"/>
                <a:sym typeface="Roboto"/>
              </a:rPr>
              <a:t>Para cumplir con la 3FN las entidades deben cumplir con :</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US" sz="1700">
                <a:latin typeface="Roboto"/>
                <a:ea typeface="Roboto"/>
                <a:cs typeface="Roboto"/>
                <a:sym typeface="Roboto"/>
              </a:rPr>
              <a:t>Que se </a:t>
            </a:r>
            <a:r>
              <a:rPr b="1" lang="en-US" sz="1700">
                <a:latin typeface="Roboto"/>
                <a:ea typeface="Roboto"/>
                <a:cs typeface="Roboto"/>
                <a:sym typeface="Roboto"/>
              </a:rPr>
              <a:t>estén</a:t>
            </a:r>
            <a:r>
              <a:rPr b="1" lang="en-US" sz="1700">
                <a:latin typeface="Roboto"/>
                <a:ea typeface="Roboto"/>
                <a:cs typeface="Roboto"/>
                <a:sym typeface="Roboto"/>
              </a:rPr>
              <a:t> cumpliendo las 1FN y 2FN.</a:t>
            </a:r>
            <a:endParaRPr b="1"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US" sz="1700">
                <a:latin typeface="Roboto"/>
                <a:ea typeface="Roboto"/>
                <a:cs typeface="Roboto"/>
                <a:sym typeface="Roboto"/>
              </a:rPr>
              <a:t>NO tener dependencias transitivas.</a:t>
            </a:r>
            <a:endParaRPr b="1" sz="1700">
              <a:latin typeface="Roboto"/>
              <a:ea typeface="Roboto"/>
              <a:cs typeface="Roboto"/>
              <a:sym typeface="Roboto"/>
            </a:endParaRPr>
          </a:p>
          <a:p>
            <a:pPr indent="0" lvl="0" marL="457200" rtl="0" algn="l">
              <a:spcBef>
                <a:spcPts val="0"/>
              </a:spcBef>
              <a:spcAft>
                <a:spcPts val="0"/>
              </a:spcAft>
              <a:buNone/>
            </a:pPr>
            <a:r>
              <a:t/>
            </a:r>
            <a:endParaRPr b="1" sz="1700">
              <a:latin typeface="Roboto"/>
              <a:ea typeface="Roboto"/>
              <a:cs typeface="Roboto"/>
              <a:sym typeface="Roboto"/>
            </a:endParaRPr>
          </a:p>
        </p:txBody>
      </p:sp>
      <p:sp>
        <p:nvSpPr>
          <p:cNvPr id="195" name="Google Shape;195;g14728acf6a4_0_34"/>
          <p:cNvSpPr txBox="1"/>
          <p:nvPr/>
        </p:nvSpPr>
        <p:spPr>
          <a:xfrm>
            <a:off x="335050" y="2582275"/>
            <a:ext cx="1152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Como vimos antes una dependencia transitiva es cuando dentro de la tabla tenemos tenemos una PK que no pertenece a la tabla pero tampoco juega como FK. un ejemplo seria el siguiente:</a:t>
            </a:r>
            <a:endParaRPr>
              <a:latin typeface="Roboto"/>
              <a:ea typeface="Roboto"/>
              <a:cs typeface="Roboto"/>
              <a:sym typeface="Roboto"/>
            </a:endParaRPr>
          </a:p>
        </p:txBody>
      </p:sp>
      <p:pic>
        <p:nvPicPr>
          <p:cNvPr id="196" name="Google Shape;196;g14728acf6a4_0_34"/>
          <p:cNvPicPr preferRelativeResize="0"/>
          <p:nvPr/>
        </p:nvPicPr>
        <p:blipFill>
          <a:blip r:embed="rId3">
            <a:alphaModFix/>
          </a:blip>
          <a:stretch>
            <a:fillRect/>
          </a:stretch>
        </p:blipFill>
        <p:spPr>
          <a:xfrm>
            <a:off x="1384213" y="3055788"/>
            <a:ext cx="9423575" cy="1917350"/>
          </a:xfrm>
          <a:prstGeom prst="rect">
            <a:avLst/>
          </a:prstGeom>
          <a:noFill/>
          <a:ln>
            <a:noFill/>
          </a:ln>
        </p:spPr>
      </p:pic>
      <p:sp>
        <p:nvSpPr>
          <p:cNvPr id="197" name="Google Shape;197;g14728acf6a4_0_34"/>
          <p:cNvSpPr txBox="1"/>
          <p:nvPr/>
        </p:nvSpPr>
        <p:spPr>
          <a:xfrm>
            <a:off x="1091950" y="4973150"/>
            <a:ext cx="10008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Roboto"/>
                <a:ea typeface="Roboto"/>
                <a:cs typeface="Roboto"/>
                <a:sym typeface="Roboto"/>
              </a:rPr>
              <a:t>Vemos que el campo </a:t>
            </a:r>
            <a:r>
              <a:rPr b="1" lang="en-US" sz="1700">
                <a:latin typeface="Roboto"/>
                <a:ea typeface="Roboto"/>
                <a:cs typeface="Roboto"/>
                <a:sym typeface="Roboto"/>
              </a:rPr>
              <a:t>CIUDAD </a:t>
            </a:r>
            <a:r>
              <a:rPr lang="en-US" sz="1700">
                <a:latin typeface="Roboto"/>
                <a:ea typeface="Roboto"/>
                <a:cs typeface="Roboto"/>
                <a:sym typeface="Roboto"/>
              </a:rPr>
              <a:t>tiene una dependencia directa con el </a:t>
            </a:r>
            <a:r>
              <a:rPr b="1" lang="en-US" sz="1700">
                <a:latin typeface="Roboto"/>
                <a:ea typeface="Roboto"/>
                <a:cs typeface="Roboto"/>
                <a:sym typeface="Roboto"/>
              </a:rPr>
              <a:t>ID_CIUDAD </a:t>
            </a:r>
            <a:r>
              <a:rPr lang="en-US" sz="1700">
                <a:latin typeface="Roboto"/>
                <a:ea typeface="Roboto"/>
                <a:cs typeface="Roboto"/>
                <a:sym typeface="Roboto"/>
              </a:rPr>
              <a:t>que esta es tiene una dependencia directa con la PK de la tabla domicilio, pero </a:t>
            </a:r>
            <a:r>
              <a:rPr b="1" lang="en-US" sz="1700">
                <a:latin typeface="Roboto"/>
                <a:ea typeface="Roboto"/>
                <a:cs typeface="Roboto"/>
                <a:sym typeface="Roboto"/>
              </a:rPr>
              <a:t>CIUDAD </a:t>
            </a:r>
            <a:r>
              <a:rPr lang="en-US" sz="1700">
                <a:latin typeface="Roboto"/>
                <a:ea typeface="Roboto"/>
                <a:cs typeface="Roboto"/>
                <a:sym typeface="Roboto"/>
              </a:rPr>
              <a:t>no depende de la PK </a:t>
            </a:r>
            <a:r>
              <a:rPr b="1" lang="en-US" sz="1700">
                <a:latin typeface="Roboto"/>
                <a:ea typeface="Roboto"/>
                <a:cs typeface="Roboto"/>
                <a:sym typeface="Roboto"/>
              </a:rPr>
              <a:t>id_domicilio </a:t>
            </a:r>
            <a:r>
              <a:rPr lang="en-US" sz="1700">
                <a:latin typeface="Roboto"/>
                <a:ea typeface="Roboto"/>
                <a:cs typeface="Roboto"/>
                <a:sym typeface="Roboto"/>
              </a:rPr>
              <a:t>sino de la PK </a:t>
            </a:r>
            <a:r>
              <a:rPr b="1" lang="en-US" sz="1700">
                <a:latin typeface="Roboto"/>
                <a:ea typeface="Roboto"/>
                <a:cs typeface="Roboto"/>
                <a:sym typeface="Roboto"/>
              </a:rPr>
              <a:t>id_ciudad</a:t>
            </a:r>
            <a:r>
              <a:rPr lang="en-US" sz="1700">
                <a:latin typeface="Roboto"/>
                <a:ea typeface="Roboto"/>
                <a:cs typeface="Roboto"/>
                <a:sym typeface="Roboto"/>
              </a:rPr>
              <a:t>.</a:t>
            </a:r>
            <a:endParaRPr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39ec300398_0_14"/>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TERCERA FORMA NORMAL</a:t>
            </a:r>
            <a:endParaRPr/>
          </a:p>
        </p:txBody>
      </p:sp>
      <p:pic>
        <p:nvPicPr>
          <p:cNvPr id="204" name="Google Shape;204;g139ec300398_0_14"/>
          <p:cNvPicPr preferRelativeResize="0"/>
          <p:nvPr/>
        </p:nvPicPr>
        <p:blipFill>
          <a:blip r:embed="rId3">
            <a:alphaModFix/>
          </a:blip>
          <a:stretch>
            <a:fillRect/>
          </a:stretch>
        </p:blipFill>
        <p:spPr>
          <a:xfrm>
            <a:off x="1454488" y="2782875"/>
            <a:ext cx="9475824" cy="1947675"/>
          </a:xfrm>
          <a:prstGeom prst="rect">
            <a:avLst/>
          </a:prstGeom>
          <a:noFill/>
          <a:ln>
            <a:noFill/>
          </a:ln>
        </p:spPr>
      </p:pic>
      <p:sp>
        <p:nvSpPr>
          <p:cNvPr id="205" name="Google Shape;205;g139ec300398_0_14"/>
          <p:cNvSpPr txBox="1"/>
          <p:nvPr/>
        </p:nvSpPr>
        <p:spPr>
          <a:xfrm>
            <a:off x="1761500" y="1769775"/>
            <a:ext cx="79320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Roboto"/>
                <a:ea typeface="Roboto"/>
                <a:cs typeface="Roboto"/>
                <a:sym typeface="Roboto"/>
              </a:rPr>
              <a:t>LA INCONSISTENCIA RADICA EN QUE HAY UN CAMPO DE </a:t>
            </a:r>
            <a:r>
              <a:rPr b="1" lang="en-US" sz="1700">
                <a:latin typeface="Roboto"/>
                <a:ea typeface="Roboto"/>
                <a:cs typeface="Roboto"/>
                <a:sym typeface="Roboto"/>
              </a:rPr>
              <a:t>MÁS.</a:t>
            </a:r>
            <a:endParaRPr b="1" sz="1700">
              <a:latin typeface="Roboto"/>
              <a:ea typeface="Roboto"/>
              <a:cs typeface="Roboto"/>
              <a:sym typeface="Roboto"/>
            </a:endParaRPr>
          </a:p>
          <a:p>
            <a:pPr indent="0" lvl="0" marL="0" rtl="0" algn="ctr">
              <a:spcBef>
                <a:spcPts val="0"/>
              </a:spcBef>
              <a:spcAft>
                <a:spcPts val="0"/>
              </a:spcAft>
              <a:buNone/>
            </a:pPr>
            <a:r>
              <a:rPr b="1" lang="en-US" sz="1700">
                <a:latin typeface="Roboto"/>
                <a:ea typeface="Roboto"/>
                <a:cs typeface="Roboto"/>
                <a:sym typeface="Roboto"/>
              </a:rPr>
              <a:t>Si el id_ciudad es = 1 a que ciudad corresponde? CIUDAD DE CORDOBA o CABA</a:t>
            </a:r>
            <a:endParaRPr b="1" sz="1700">
              <a:latin typeface="Roboto"/>
              <a:ea typeface="Roboto"/>
              <a:cs typeface="Roboto"/>
              <a:sym typeface="Roboto"/>
            </a:endParaRPr>
          </a:p>
          <a:p>
            <a:pPr indent="0" lvl="0" marL="0" rtl="0" algn="ctr">
              <a:spcBef>
                <a:spcPts val="0"/>
              </a:spcBef>
              <a:spcAft>
                <a:spcPts val="0"/>
              </a:spcAft>
              <a:buNone/>
            </a:pPr>
            <a:r>
              <a:rPr b="1" lang="en-US" sz="1700">
                <a:latin typeface="Roboto"/>
                <a:ea typeface="Roboto"/>
                <a:cs typeface="Roboto"/>
                <a:sym typeface="Roboto"/>
              </a:rPr>
              <a:t>Si la CIUDAD es CABA a que id_ciudad corresponde? 1 o 2 ?</a:t>
            </a:r>
            <a:endParaRPr b="1" sz="17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06" name="Google Shape;206;g139ec300398_0_14"/>
          <p:cNvSpPr txBox="1"/>
          <p:nvPr/>
        </p:nvSpPr>
        <p:spPr>
          <a:xfrm>
            <a:off x="2129950" y="4785650"/>
            <a:ext cx="793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Roboto"/>
                <a:ea typeface="Roboto"/>
                <a:cs typeface="Roboto"/>
                <a:sym typeface="Roboto"/>
              </a:rPr>
              <a:t>¿Cómo</a:t>
            </a:r>
            <a:r>
              <a:rPr b="1" lang="en-US" sz="1600">
                <a:latin typeface="Roboto"/>
                <a:ea typeface="Roboto"/>
                <a:cs typeface="Roboto"/>
                <a:sym typeface="Roboto"/>
              </a:rPr>
              <a:t> </a:t>
            </a:r>
            <a:r>
              <a:rPr b="1" lang="en-US" sz="1600">
                <a:latin typeface="Roboto"/>
                <a:ea typeface="Roboto"/>
                <a:cs typeface="Roboto"/>
                <a:sym typeface="Roboto"/>
              </a:rPr>
              <a:t>harían</a:t>
            </a:r>
            <a:r>
              <a:rPr b="1" lang="en-US" sz="1600">
                <a:latin typeface="Roboto"/>
                <a:ea typeface="Roboto"/>
                <a:cs typeface="Roboto"/>
                <a:sym typeface="Roboto"/>
              </a:rPr>
              <a:t> para que la tabla cumpla con la TERCERA FORMA NORMAL?</a:t>
            </a:r>
            <a:endParaRPr b="1" sz="19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39ec300398_0_24"/>
          <p:cNvSpPr txBox="1"/>
          <p:nvPr/>
        </p:nvSpPr>
        <p:spPr>
          <a:xfrm>
            <a:off x="453250" y="1411725"/>
            <a:ext cx="113475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Roboto"/>
                <a:ea typeface="Roboto"/>
                <a:cs typeface="Roboto"/>
                <a:sym typeface="Roboto"/>
              </a:rPr>
              <a:t>Existen otras reglas de </a:t>
            </a:r>
            <a:r>
              <a:rPr b="1" lang="en-US" sz="1900">
                <a:latin typeface="Roboto"/>
                <a:ea typeface="Roboto"/>
                <a:cs typeface="Roboto"/>
                <a:sym typeface="Roboto"/>
              </a:rPr>
              <a:t>normalización que se complementan a las aprendidas</a:t>
            </a:r>
            <a:r>
              <a:rPr b="1" lang="en-US" sz="1900">
                <a:latin typeface="Roboto"/>
                <a:ea typeface="Roboto"/>
                <a:cs typeface="Roboto"/>
                <a:sym typeface="Roboto"/>
              </a:rPr>
              <a:t> pero en este curso llegaremos a ver las 3 primeras ya que son suficientes para las tareas que vamos a realizar como fullstak, pero es una buena </a:t>
            </a:r>
            <a:r>
              <a:rPr b="1" lang="en-US" sz="1900">
                <a:latin typeface="Roboto"/>
                <a:ea typeface="Roboto"/>
                <a:cs typeface="Roboto"/>
                <a:sym typeface="Roboto"/>
              </a:rPr>
              <a:t>práctica</a:t>
            </a:r>
            <a:r>
              <a:rPr b="1" lang="en-US" sz="1900">
                <a:latin typeface="Roboto"/>
                <a:ea typeface="Roboto"/>
                <a:cs typeface="Roboto"/>
                <a:sym typeface="Roboto"/>
              </a:rPr>
              <a:t> </a:t>
            </a:r>
            <a:r>
              <a:rPr b="1" lang="en-US" sz="1900">
                <a:latin typeface="Roboto"/>
                <a:ea typeface="Roboto"/>
                <a:cs typeface="Roboto"/>
                <a:sym typeface="Roboto"/>
              </a:rPr>
              <a:t>revisarlas</a:t>
            </a:r>
            <a:r>
              <a:rPr b="1" lang="en-US" sz="1900">
                <a:latin typeface="Roboto"/>
                <a:ea typeface="Roboto"/>
                <a:cs typeface="Roboto"/>
                <a:sym typeface="Roboto"/>
              </a:rPr>
              <a:t> por completo a la hora de diseñar una base de datos.</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US" sz="1900">
                <a:latin typeface="Roboto"/>
                <a:ea typeface="Roboto"/>
                <a:cs typeface="Roboto"/>
                <a:sym typeface="Roboto"/>
              </a:rPr>
              <a:t>Recuerden que no siempre se </a:t>
            </a:r>
            <a:r>
              <a:rPr b="1" lang="en-US" sz="1900">
                <a:latin typeface="Roboto"/>
                <a:ea typeface="Roboto"/>
                <a:cs typeface="Roboto"/>
                <a:sym typeface="Roboto"/>
              </a:rPr>
              <a:t>podrá</a:t>
            </a:r>
            <a:r>
              <a:rPr b="1" lang="en-US" sz="1900">
                <a:latin typeface="Roboto"/>
                <a:ea typeface="Roboto"/>
                <a:cs typeface="Roboto"/>
                <a:sym typeface="Roboto"/>
              </a:rPr>
              <a:t> cumplir con todas las formas normales pero si </a:t>
            </a:r>
            <a:r>
              <a:rPr b="1" lang="en-US" sz="1900">
                <a:latin typeface="Roboto"/>
                <a:ea typeface="Roboto"/>
                <a:cs typeface="Roboto"/>
                <a:sym typeface="Roboto"/>
              </a:rPr>
              <a:t>deberían</a:t>
            </a:r>
            <a:r>
              <a:rPr b="1" lang="en-US" sz="1900">
                <a:latin typeface="Roboto"/>
                <a:ea typeface="Roboto"/>
                <a:cs typeface="Roboto"/>
                <a:sym typeface="Roboto"/>
              </a:rPr>
              <a:t> cumplirse con las 3 primeras que son fundamentales para la </a:t>
            </a:r>
            <a:r>
              <a:rPr b="1" lang="en-US" sz="1900">
                <a:latin typeface="Roboto"/>
                <a:ea typeface="Roboto"/>
                <a:cs typeface="Roboto"/>
                <a:sym typeface="Roboto"/>
              </a:rPr>
              <a:t>estructuración</a:t>
            </a:r>
            <a:r>
              <a:rPr b="1" lang="en-US" sz="1900">
                <a:latin typeface="Roboto"/>
                <a:ea typeface="Roboto"/>
                <a:cs typeface="Roboto"/>
                <a:sym typeface="Roboto"/>
              </a:rPr>
              <a:t> y </a:t>
            </a:r>
            <a:r>
              <a:rPr b="1" lang="en-US" sz="1900">
                <a:latin typeface="Roboto"/>
                <a:ea typeface="Roboto"/>
                <a:cs typeface="Roboto"/>
                <a:sym typeface="Roboto"/>
              </a:rPr>
              <a:t>normalización</a:t>
            </a:r>
            <a:r>
              <a:rPr b="1" lang="en-US" sz="1900">
                <a:latin typeface="Roboto"/>
                <a:ea typeface="Roboto"/>
                <a:cs typeface="Roboto"/>
                <a:sym typeface="Roboto"/>
              </a:rPr>
              <a:t> de los datos.</a:t>
            </a:r>
            <a:endParaRPr b="1" sz="1900">
              <a:latin typeface="Roboto"/>
              <a:ea typeface="Roboto"/>
              <a:cs typeface="Roboto"/>
              <a:sym typeface="Roboto"/>
            </a:endParaRPr>
          </a:p>
        </p:txBody>
      </p:sp>
      <p:sp>
        <p:nvSpPr>
          <p:cNvPr id="213" name="Google Shape;213;g139ec300398_0_24"/>
          <p:cNvSpPr txBox="1"/>
          <p:nvPr/>
        </p:nvSpPr>
        <p:spPr>
          <a:xfrm>
            <a:off x="356850" y="3587550"/>
            <a:ext cx="11443800" cy="217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Roboto"/>
                <a:ea typeface="Roboto"/>
                <a:cs typeface="Roboto"/>
                <a:sym typeface="Roboto"/>
              </a:rPr>
              <a:t>También</a:t>
            </a:r>
            <a:r>
              <a:rPr lang="en-US" sz="1900">
                <a:latin typeface="Roboto"/>
                <a:ea typeface="Roboto"/>
                <a:cs typeface="Roboto"/>
                <a:sym typeface="Roboto"/>
              </a:rPr>
              <a:t> podemos ver que con la “</a:t>
            </a:r>
            <a:r>
              <a:rPr lang="en-US" sz="1900">
                <a:latin typeface="Roboto"/>
                <a:ea typeface="Roboto"/>
                <a:cs typeface="Roboto"/>
                <a:sym typeface="Roboto"/>
              </a:rPr>
              <a:t>TÉCNICA</a:t>
            </a:r>
            <a:r>
              <a:rPr lang="en-US" sz="1900">
                <a:latin typeface="Roboto"/>
                <a:ea typeface="Roboto"/>
                <a:cs typeface="Roboto"/>
                <a:sym typeface="Roboto"/>
              </a:rPr>
              <a:t>” aprendida en la cursada las formas normales se cumplen casi sin forzarlas.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US" sz="1900">
                <a:latin typeface="Roboto"/>
                <a:ea typeface="Roboto"/>
                <a:cs typeface="Roboto"/>
                <a:sym typeface="Roboto"/>
              </a:rPr>
              <a:t>Recuerden siempre focalizar en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US" sz="1700">
                <a:latin typeface="Roboto"/>
                <a:ea typeface="Roboto"/>
                <a:cs typeface="Roboto"/>
                <a:sym typeface="Roboto"/>
              </a:rPr>
              <a:t>NO SER REDUNDANTES -&gt; repetir datos</a:t>
            </a:r>
            <a:endParaRPr b="1" sz="1700">
              <a:latin typeface="Roboto"/>
              <a:ea typeface="Roboto"/>
              <a:cs typeface="Roboto"/>
              <a:sym typeface="Roboto"/>
            </a:endParaRPr>
          </a:p>
          <a:p>
            <a:pPr indent="0" lvl="0" marL="0" rtl="0" algn="l">
              <a:spcBef>
                <a:spcPts val="0"/>
              </a:spcBef>
              <a:spcAft>
                <a:spcPts val="0"/>
              </a:spcAft>
              <a:buNone/>
            </a:pPr>
            <a:r>
              <a:rPr b="1" lang="en-US" sz="1700">
                <a:latin typeface="Roboto"/>
                <a:ea typeface="Roboto"/>
                <a:cs typeface="Roboto"/>
                <a:sym typeface="Roboto"/>
              </a:rPr>
              <a:t>SER CONSISTENTES -&gt; un dato es el mismo en toda la base (el id_cliente = 1 es el mismo cliente en toda la base)</a:t>
            </a:r>
            <a:endParaRPr b="1"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2162575" y="421225"/>
            <a:ext cx="9613800" cy="1108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200"/>
              <a:buNone/>
            </a:pPr>
            <a:r>
              <a:rPr lang="en-US"/>
              <a:t>BASE DE DATOS</a:t>
            </a:r>
            <a:endParaRPr>
              <a:solidFill>
                <a:srgbClr val="000000"/>
              </a:solidFill>
            </a:endParaRPr>
          </a:p>
        </p:txBody>
      </p:sp>
      <p:sp>
        <p:nvSpPr>
          <p:cNvPr id="58" name="Google Shape;58;p2"/>
          <p:cNvSpPr txBox="1"/>
          <p:nvPr/>
        </p:nvSpPr>
        <p:spPr>
          <a:xfrm>
            <a:off x="199650" y="1387575"/>
            <a:ext cx="5450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202124"/>
                </a:solidFill>
                <a:highlight>
                  <a:srgbClr val="FFFFFF"/>
                </a:highlight>
              </a:rPr>
              <a:t>Una </a:t>
            </a:r>
            <a:r>
              <a:rPr b="1" lang="en-US" sz="1200">
                <a:solidFill>
                  <a:srgbClr val="202124"/>
                </a:solidFill>
                <a:highlight>
                  <a:srgbClr val="FFFFFF"/>
                </a:highlight>
              </a:rPr>
              <a:t>base de datos</a:t>
            </a:r>
            <a:r>
              <a:rPr lang="en-US" sz="1200">
                <a:solidFill>
                  <a:srgbClr val="202124"/>
                </a:solidFill>
                <a:highlight>
                  <a:srgbClr val="FFFFFF"/>
                </a:highlight>
              </a:rPr>
              <a:t> es una recopilación organizada de información o </a:t>
            </a:r>
            <a:r>
              <a:rPr b="1" lang="en-US" sz="1200">
                <a:solidFill>
                  <a:srgbClr val="202124"/>
                </a:solidFill>
                <a:highlight>
                  <a:srgbClr val="FFFFFF"/>
                </a:highlight>
              </a:rPr>
              <a:t>datos</a:t>
            </a:r>
            <a:r>
              <a:rPr lang="en-US" sz="1200">
                <a:solidFill>
                  <a:srgbClr val="202124"/>
                </a:solidFill>
                <a:highlight>
                  <a:srgbClr val="FFFFFF"/>
                </a:highlight>
              </a:rPr>
              <a:t> estructurados, </a:t>
            </a:r>
            <a:r>
              <a:rPr b="1" lang="en-US" sz="1200">
                <a:solidFill>
                  <a:srgbClr val="202124"/>
                </a:solidFill>
                <a:highlight>
                  <a:srgbClr val="FFFFFF"/>
                </a:highlight>
              </a:rPr>
              <a:t>que</a:t>
            </a:r>
            <a:r>
              <a:rPr lang="en-US" sz="1200">
                <a:solidFill>
                  <a:srgbClr val="202124"/>
                </a:solidFill>
                <a:highlight>
                  <a:srgbClr val="FFFFFF"/>
                </a:highlight>
              </a:rPr>
              <a:t> normalmente se almacena de forma electrónica en un sistema informático. Normalmente, una </a:t>
            </a:r>
            <a:r>
              <a:rPr b="1" lang="en-US" sz="1200">
                <a:solidFill>
                  <a:srgbClr val="202124"/>
                </a:solidFill>
                <a:highlight>
                  <a:srgbClr val="FFFFFF"/>
                </a:highlight>
              </a:rPr>
              <a:t>base de datos</a:t>
            </a:r>
            <a:r>
              <a:rPr lang="en-US" sz="1200">
                <a:solidFill>
                  <a:srgbClr val="202124"/>
                </a:solidFill>
                <a:highlight>
                  <a:srgbClr val="FFFFFF"/>
                </a:highlight>
              </a:rPr>
              <a:t> está controlada por un sistema de gestión de </a:t>
            </a:r>
            <a:r>
              <a:rPr b="1" lang="en-US" sz="1200">
                <a:solidFill>
                  <a:srgbClr val="202124"/>
                </a:solidFill>
                <a:highlight>
                  <a:srgbClr val="FFFFFF"/>
                </a:highlight>
              </a:rPr>
              <a:t>bases de datos</a:t>
            </a:r>
            <a:r>
              <a:rPr lang="en-US" sz="1200">
                <a:solidFill>
                  <a:srgbClr val="202124"/>
                </a:solidFill>
                <a:highlight>
                  <a:srgbClr val="FFFFFF"/>
                </a:highlight>
              </a:rPr>
              <a:t> (DBMS) o MOTOR DE BASE DE DATOS. </a:t>
            </a:r>
            <a:r>
              <a:rPr lang="en-US" sz="1200">
                <a:solidFill>
                  <a:srgbClr val="202124"/>
                </a:solidFill>
                <a:highlight>
                  <a:srgbClr val="FFFFFF"/>
                </a:highlight>
              </a:rPr>
              <a:t>Entre</a:t>
            </a:r>
            <a:r>
              <a:rPr lang="en-US" sz="1200">
                <a:solidFill>
                  <a:srgbClr val="202124"/>
                </a:solidFill>
                <a:highlight>
                  <a:srgbClr val="FFFFFF"/>
                </a:highlight>
              </a:rPr>
              <a:t> estos los </a:t>
            </a:r>
            <a:r>
              <a:rPr lang="en-US" sz="1200">
                <a:solidFill>
                  <a:srgbClr val="202124"/>
                </a:solidFill>
                <a:highlight>
                  <a:srgbClr val="FFFFFF"/>
                </a:highlight>
              </a:rPr>
              <a:t>más</a:t>
            </a:r>
            <a:r>
              <a:rPr lang="en-US" sz="1200">
                <a:solidFill>
                  <a:srgbClr val="202124"/>
                </a:solidFill>
                <a:highlight>
                  <a:srgbClr val="FFFFFF"/>
                </a:highlight>
              </a:rPr>
              <a:t> conocidos son PL/SQL, SQL SERVER, MY SQL, ETC. </a:t>
            </a:r>
            <a:endParaRPr>
              <a:latin typeface="Roboto"/>
              <a:ea typeface="Roboto"/>
              <a:cs typeface="Roboto"/>
              <a:sym typeface="Roboto"/>
            </a:endParaRPr>
          </a:p>
        </p:txBody>
      </p:sp>
      <p:pic>
        <p:nvPicPr>
          <p:cNvPr id="59" name="Google Shape;59;p2"/>
          <p:cNvPicPr preferRelativeResize="0"/>
          <p:nvPr/>
        </p:nvPicPr>
        <p:blipFill>
          <a:blip r:embed="rId3">
            <a:alphaModFix/>
          </a:blip>
          <a:stretch>
            <a:fillRect/>
          </a:stretch>
        </p:blipFill>
        <p:spPr>
          <a:xfrm>
            <a:off x="329400" y="3843275"/>
            <a:ext cx="1460601" cy="1612949"/>
          </a:xfrm>
          <a:prstGeom prst="rect">
            <a:avLst/>
          </a:prstGeom>
          <a:noFill/>
          <a:ln>
            <a:noFill/>
          </a:ln>
        </p:spPr>
      </p:pic>
      <p:sp>
        <p:nvSpPr>
          <p:cNvPr id="60" name="Google Shape;60;p2"/>
          <p:cNvSpPr txBox="1"/>
          <p:nvPr/>
        </p:nvSpPr>
        <p:spPr>
          <a:xfrm>
            <a:off x="4244275" y="2857650"/>
            <a:ext cx="545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202124"/>
                </a:solidFill>
                <a:highlight>
                  <a:srgbClr val="FFFFFF"/>
                </a:highlight>
              </a:rPr>
              <a:t> </a:t>
            </a:r>
            <a:endParaRPr>
              <a:latin typeface="Roboto"/>
              <a:ea typeface="Roboto"/>
              <a:cs typeface="Roboto"/>
              <a:sym typeface="Roboto"/>
            </a:endParaRPr>
          </a:p>
        </p:txBody>
      </p:sp>
      <p:sp>
        <p:nvSpPr>
          <p:cNvPr id="61" name="Google Shape;61;p2"/>
          <p:cNvSpPr txBox="1"/>
          <p:nvPr/>
        </p:nvSpPr>
        <p:spPr>
          <a:xfrm>
            <a:off x="6307050" y="1387575"/>
            <a:ext cx="562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Roboto"/>
                <a:ea typeface="Roboto"/>
                <a:cs typeface="Roboto"/>
                <a:sym typeface="Roboto"/>
              </a:rPr>
              <a:t>Existen varios tipos de DDBB (Bata Base) </a:t>
            </a:r>
            <a:r>
              <a:rPr b="1" lang="en-US" sz="1500">
                <a:latin typeface="Roboto"/>
                <a:ea typeface="Roboto"/>
                <a:cs typeface="Roboto"/>
                <a:sym typeface="Roboto"/>
              </a:rPr>
              <a:t>según</a:t>
            </a:r>
            <a:r>
              <a:rPr b="1" lang="en-US" sz="1500">
                <a:latin typeface="Roboto"/>
                <a:ea typeface="Roboto"/>
                <a:cs typeface="Roboto"/>
                <a:sym typeface="Roboto"/>
              </a:rPr>
              <a:t> su su estructura, contexto, utilidad y necesidades.</a:t>
            </a:r>
            <a:endParaRPr b="1" sz="1500">
              <a:latin typeface="Roboto"/>
              <a:ea typeface="Roboto"/>
              <a:cs typeface="Roboto"/>
              <a:sym typeface="Roboto"/>
            </a:endParaRPr>
          </a:p>
          <a:p>
            <a:pPr indent="0" lvl="0" marL="0" rtl="0" algn="l">
              <a:spcBef>
                <a:spcPts val="0"/>
              </a:spcBef>
              <a:spcAft>
                <a:spcPts val="0"/>
              </a:spcAft>
              <a:buNone/>
            </a:pPr>
            <a:r>
              <a:rPr b="1" lang="en-US" sz="1500">
                <a:latin typeface="Roboto"/>
                <a:ea typeface="Roboto"/>
                <a:cs typeface="Roboto"/>
                <a:sym typeface="Roboto"/>
              </a:rPr>
              <a:t>En este curso vamos a mencionar a 2 principales que se </a:t>
            </a:r>
            <a:r>
              <a:rPr b="1" lang="en-US" sz="1500">
                <a:latin typeface="Roboto"/>
                <a:ea typeface="Roboto"/>
                <a:cs typeface="Roboto"/>
                <a:sym typeface="Roboto"/>
              </a:rPr>
              <a:t>diferencian</a:t>
            </a:r>
            <a:r>
              <a:rPr b="1" lang="en-US" sz="1500">
                <a:latin typeface="Roboto"/>
                <a:ea typeface="Roboto"/>
                <a:cs typeface="Roboto"/>
                <a:sym typeface="Roboto"/>
              </a:rPr>
              <a:t> principalmente en su </a:t>
            </a:r>
            <a:r>
              <a:rPr b="1" lang="en-US" sz="1500">
                <a:latin typeface="Roboto"/>
                <a:ea typeface="Roboto"/>
                <a:cs typeface="Roboto"/>
                <a:sym typeface="Roboto"/>
              </a:rPr>
              <a:t>lógica</a:t>
            </a:r>
            <a:r>
              <a:rPr b="1" lang="en-US" sz="1500">
                <a:latin typeface="Roboto"/>
                <a:ea typeface="Roboto"/>
                <a:cs typeface="Roboto"/>
                <a:sym typeface="Roboto"/>
              </a:rPr>
              <a:t> de estructura.</a:t>
            </a:r>
            <a:endParaRPr b="1" sz="1500">
              <a:latin typeface="Roboto"/>
              <a:ea typeface="Roboto"/>
              <a:cs typeface="Roboto"/>
              <a:sym typeface="Roboto"/>
            </a:endParaRPr>
          </a:p>
        </p:txBody>
      </p:sp>
      <p:pic>
        <p:nvPicPr>
          <p:cNvPr id="62" name="Google Shape;62;p2"/>
          <p:cNvPicPr preferRelativeResize="0"/>
          <p:nvPr/>
        </p:nvPicPr>
        <p:blipFill>
          <a:blip r:embed="rId4">
            <a:alphaModFix/>
          </a:blip>
          <a:stretch>
            <a:fillRect/>
          </a:stretch>
        </p:blipFill>
        <p:spPr>
          <a:xfrm>
            <a:off x="3369900" y="2857650"/>
            <a:ext cx="2876550" cy="1590675"/>
          </a:xfrm>
          <a:prstGeom prst="rect">
            <a:avLst/>
          </a:prstGeom>
          <a:noFill/>
          <a:ln>
            <a:noFill/>
          </a:ln>
        </p:spPr>
      </p:pic>
      <p:pic>
        <p:nvPicPr>
          <p:cNvPr id="63" name="Google Shape;63;p2"/>
          <p:cNvPicPr preferRelativeResize="0"/>
          <p:nvPr/>
        </p:nvPicPr>
        <p:blipFill>
          <a:blip r:embed="rId5">
            <a:alphaModFix/>
          </a:blip>
          <a:stretch>
            <a:fillRect/>
          </a:stretch>
        </p:blipFill>
        <p:spPr>
          <a:xfrm>
            <a:off x="3549575" y="4554875"/>
            <a:ext cx="2389686" cy="1735575"/>
          </a:xfrm>
          <a:prstGeom prst="rect">
            <a:avLst/>
          </a:prstGeom>
          <a:noFill/>
          <a:ln>
            <a:noFill/>
          </a:ln>
        </p:spPr>
      </p:pic>
      <p:cxnSp>
        <p:nvCxnSpPr>
          <p:cNvPr id="64" name="Google Shape;64;p2"/>
          <p:cNvCxnSpPr>
            <a:endCxn id="62" idx="1"/>
          </p:cNvCxnSpPr>
          <p:nvPr/>
        </p:nvCxnSpPr>
        <p:spPr>
          <a:xfrm flipH="1" rot="10800000">
            <a:off x="1876800" y="3652988"/>
            <a:ext cx="1493100" cy="799200"/>
          </a:xfrm>
          <a:prstGeom prst="straightConnector1">
            <a:avLst/>
          </a:prstGeom>
          <a:noFill/>
          <a:ln cap="flat" cmpd="sng" w="9525">
            <a:solidFill>
              <a:schemeClr val="dk2"/>
            </a:solidFill>
            <a:prstDash val="solid"/>
            <a:round/>
            <a:headEnd len="med" w="med" type="none"/>
            <a:tailEnd len="med" w="med" type="triangle"/>
          </a:ln>
        </p:spPr>
      </p:cxnSp>
      <p:cxnSp>
        <p:nvCxnSpPr>
          <p:cNvPr id="65" name="Google Shape;65;p2"/>
          <p:cNvCxnSpPr>
            <a:endCxn id="63" idx="1"/>
          </p:cNvCxnSpPr>
          <p:nvPr/>
        </p:nvCxnSpPr>
        <p:spPr>
          <a:xfrm>
            <a:off x="1866575" y="4901563"/>
            <a:ext cx="1683000" cy="521100"/>
          </a:xfrm>
          <a:prstGeom prst="straightConnector1">
            <a:avLst/>
          </a:prstGeom>
          <a:noFill/>
          <a:ln cap="flat" cmpd="sng" w="9525">
            <a:solidFill>
              <a:schemeClr val="dk2"/>
            </a:solidFill>
            <a:prstDash val="solid"/>
            <a:round/>
            <a:headEnd len="med" w="med" type="none"/>
            <a:tailEnd len="med" w="med" type="triangle"/>
          </a:ln>
        </p:spPr>
      </p:cxnSp>
      <p:sp>
        <p:nvSpPr>
          <p:cNvPr id="66" name="Google Shape;66;p2"/>
          <p:cNvSpPr txBox="1"/>
          <p:nvPr/>
        </p:nvSpPr>
        <p:spPr>
          <a:xfrm>
            <a:off x="6528575" y="3074625"/>
            <a:ext cx="4801500" cy="1046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Son Bases de datos RELACIONALES, es decir que los datos </a:t>
            </a:r>
            <a:r>
              <a:rPr lang="en-US">
                <a:latin typeface="Roboto"/>
                <a:ea typeface="Roboto"/>
                <a:cs typeface="Roboto"/>
                <a:sym typeface="Roboto"/>
              </a:rPr>
              <a:t>están</a:t>
            </a:r>
            <a:r>
              <a:rPr lang="en-US">
                <a:latin typeface="Roboto"/>
                <a:ea typeface="Roboto"/>
                <a:cs typeface="Roboto"/>
                <a:sym typeface="Roboto"/>
              </a:rPr>
              <a:t> ordenados y estructurados siguiendo las 4 formas normales en un esquema estricto de tablas, filas, columnas, </a:t>
            </a:r>
            <a:r>
              <a:rPr lang="en-US">
                <a:latin typeface="Roboto"/>
                <a:ea typeface="Roboto"/>
                <a:cs typeface="Roboto"/>
                <a:sym typeface="Roboto"/>
              </a:rPr>
              <a:t>índices</a:t>
            </a:r>
            <a:r>
              <a:rPr lang="en-US">
                <a:latin typeface="Roboto"/>
                <a:ea typeface="Roboto"/>
                <a:cs typeface="Roboto"/>
                <a:sym typeface="Roboto"/>
              </a:rPr>
              <a:t>, relaciones, etc.</a:t>
            </a:r>
            <a:endParaRPr>
              <a:latin typeface="Roboto"/>
              <a:ea typeface="Roboto"/>
              <a:cs typeface="Roboto"/>
              <a:sym typeface="Roboto"/>
            </a:endParaRPr>
          </a:p>
        </p:txBody>
      </p:sp>
      <p:sp>
        <p:nvSpPr>
          <p:cNvPr id="67" name="Google Shape;67;p2"/>
          <p:cNvSpPr txBox="1"/>
          <p:nvPr/>
        </p:nvSpPr>
        <p:spPr>
          <a:xfrm>
            <a:off x="6617475" y="4452200"/>
            <a:ext cx="4801500" cy="2124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Son bases de datos que trabajan con modelos de clave-valor, Documentos, </a:t>
            </a:r>
            <a:r>
              <a:rPr lang="en-US">
                <a:latin typeface="Roboto"/>
                <a:ea typeface="Roboto"/>
                <a:cs typeface="Roboto"/>
                <a:sym typeface="Roboto"/>
              </a:rPr>
              <a:t>Gráficos o</a:t>
            </a:r>
            <a:r>
              <a:rPr lang="en-US">
                <a:latin typeface="Roboto"/>
                <a:ea typeface="Roboto"/>
                <a:cs typeface="Roboto"/>
                <a:sym typeface="Roboto"/>
              </a:rPr>
              <a:t> en memoria. </a:t>
            </a:r>
            <a:r>
              <a:rPr b="1" lang="en-US">
                <a:latin typeface="Roboto"/>
                <a:ea typeface="Roboto"/>
                <a:cs typeface="Roboto"/>
                <a:sym typeface="Roboto"/>
              </a:rPr>
              <a:t>No se rige por las 4 formas normales</a:t>
            </a:r>
            <a:r>
              <a:rPr lang="en-US">
                <a:latin typeface="Roboto"/>
                <a:ea typeface="Roboto"/>
                <a:cs typeface="Roboto"/>
                <a:sym typeface="Roboto"/>
              </a:rPr>
              <a:t>, y son </a:t>
            </a:r>
            <a:r>
              <a:rPr lang="en-US">
                <a:latin typeface="Roboto"/>
                <a:ea typeface="Roboto"/>
                <a:cs typeface="Roboto"/>
                <a:sym typeface="Roboto"/>
              </a:rPr>
              <a:t>específicas</a:t>
            </a:r>
            <a:r>
              <a:rPr lang="en-US">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Estos tipos de bases de datos están optimizados específicamente para aplicaciones que requieren grandes volúmenes de datos, baja latencia y modelos de datos flexibles, lo que se logra mediante la flexibilización de algunas de las restricciones de coherencia de datos de otras bases de datos.</a:t>
            </a:r>
            <a:endParaRPr>
              <a:latin typeface="Roboto"/>
              <a:ea typeface="Roboto"/>
              <a:cs typeface="Roboto"/>
              <a:sym typeface="Roboto"/>
            </a:endParaRPr>
          </a:p>
        </p:txBody>
      </p:sp>
      <p:cxnSp>
        <p:nvCxnSpPr>
          <p:cNvPr id="68" name="Google Shape;68;p2"/>
          <p:cNvCxnSpPr>
            <a:endCxn id="66" idx="1"/>
          </p:cNvCxnSpPr>
          <p:nvPr/>
        </p:nvCxnSpPr>
        <p:spPr>
          <a:xfrm flipH="1" rot="10800000">
            <a:off x="5750075" y="3597975"/>
            <a:ext cx="778500" cy="15600"/>
          </a:xfrm>
          <a:prstGeom prst="straightConnector1">
            <a:avLst/>
          </a:prstGeom>
          <a:noFill/>
          <a:ln cap="flat" cmpd="sng" w="9525">
            <a:solidFill>
              <a:schemeClr val="dk2"/>
            </a:solidFill>
            <a:prstDash val="solid"/>
            <a:round/>
            <a:headEnd len="med" w="med" type="none"/>
            <a:tailEnd len="med" w="med" type="triangle"/>
          </a:ln>
        </p:spPr>
      </p:cxnSp>
      <p:cxnSp>
        <p:nvCxnSpPr>
          <p:cNvPr id="69" name="Google Shape;69;p2"/>
          <p:cNvCxnSpPr>
            <a:stCxn id="63" idx="3"/>
          </p:cNvCxnSpPr>
          <p:nvPr/>
        </p:nvCxnSpPr>
        <p:spPr>
          <a:xfrm flipH="1" rot="10800000">
            <a:off x="5939261" y="5210863"/>
            <a:ext cx="659100" cy="21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383c47cd5d_0_15"/>
          <p:cNvSpPr txBox="1"/>
          <p:nvPr>
            <p:ph type="title"/>
          </p:nvPr>
        </p:nvSpPr>
        <p:spPr>
          <a:xfrm>
            <a:off x="2831375" y="361325"/>
            <a:ext cx="6741900" cy="1006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US"/>
              <a:t>BASE DE DATOS RELACIONALES</a:t>
            </a:r>
            <a:endParaRPr/>
          </a:p>
        </p:txBody>
      </p:sp>
      <p:sp>
        <p:nvSpPr>
          <p:cNvPr id="76" name="Google Shape;76;g1383c47cd5d_0_15"/>
          <p:cNvSpPr txBox="1"/>
          <p:nvPr/>
        </p:nvSpPr>
        <p:spPr>
          <a:xfrm>
            <a:off x="369375" y="1676250"/>
            <a:ext cx="2755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Roboto"/>
                <a:ea typeface="Roboto"/>
                <a:cs typeface="Roboto"/>
                <a:sym typeface="Roboto"/>
              </a:rPr>
              <a:t>NORMALIZACION</a:t>
            </a:r>
            <a:endParaRPr b="1" sz="2300">
              <a:latin typeface="Roboto"/>
              <a:ea typeface="Roboto"/>
              <a:cs typeface="Roboto"/>
              <a:sym typeface="Roboto"/>
            </a:endParaRPr>
          </a:p>
        </p:txBody>
      </p:sp>
      <p:sp>
        <p:nvSpPr>
          <p:cNvPr id="77" name="Google Shape;77;g1383c47cd5d_0_15"/>
          <p:cNvSpPr txBox="1"/>
          <p:nvPr/>
        </p:nvSpPr>
        <p:spPr>
          <a:xfrm>
            <a:off x="369375" y="2215050"/>
            <a:ext cx="4382400" cy="315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500">
                <a:solidFill>
                  <a:srgbClr val="202124"/>
                </a:solidFill>
                <a:highlight>
                  <a:srgbClr val="FFFFFF"/>
                </a:highlight>
              </a:rPr>
              <a:t>La </a:t>
            </a:r>
            <a:r>
              <a:rPr b="1" lang="en-US" sz="1500">
                <a:solidFill>
                  <a:srgbClr val="202124"/>
                </a:solidFill>
                <a:highlight>
                  <a:srgbClr val="FFFFFF"/>
                </a:highlight>
              </a:rPr>
              <a:t>normalización </a:t>
            </a:r>
            <a:r>
              <a:rPr lang="en-US" sz="1500">
                <a:solidFill>
                  <a:srgbClr val="202124"/>
                </a:solidFill>
                <a:highlight>
                  <a:srgbClr val="FFFFFF"/>
                </a:highlight>
              </a:rPr>
              <a:t>es un concepto de diseño de bases de datos que se aplica a las bases de datos relacionales </a:t>
            </a:r>
            <a:r>
              <a:rPr b="1" lang="en-US" sz="1700">
                <a:solidFill>
                  <a:srgbClr val="202124"/>
                </a:solidFill>
                <a:highlight>
                  <a:srgbClr val="FFFFFF"/>
                </a:highlight>
              </a:rPr>
              <a:t>para evitar las redundancias</a:t>
            </a:r>
            <a:r>
              <a:rPr lang="en-US" sz="1500">
                <a:solidFill>
                  <a:srgbClr val="202124"/>
                </a:solidFill>
                <a:highlight>
                  <a:srgbClr val="FFFFFF"/>
                </a:highlight>
              </a:rPr>
              <a:t>. </a:t>
            </a:r>
            <a:endParaRPr sz="1500">
              <a:solidFill>
                <a:srgbClr val="202124"/>
              </a:solidFill>
              <a:highlight>
                <a:srgbClr val="FFFFFF"/>
              </a:highlight>
            </a:endParaRPr>
          </a:p>
          <a:p>
            <a:pPr indent="0" lvl="0" marL="0" rtl="0" algn="l">
              <a:lnSpc>
                <a:spcPct val="100000"/>
              </a:lnSpc>
              <a:spcBef>
                <a:spcPts val="1100"/>
              </a:spcBef>
              <a:spcAft>
                <a:spcPts val="1100"/>
              </a:spcAft>
              <a:buNone/>
            </a:pPr>
            <a:r>
              <a:rPr lang="en-US" sz="1500">
                <a:solidFill>
                  <a:srgbClr val="202124"/>
                </a:solidFill>
                <a:highlight>
                  <a:srgbClr val="FFFFFF"/>
                </a:highlight>
              </a:rPr>
              <a:t>El modelo relacional es el concepto más extendido en la gestión informatizada de los datos. En las bases de datos de este tipo, </a:t>
            </a:r>
            <a:r>
              <a:rPr b="1" lang="en-US" sz="1500">
                <a:solidFill>
                  <a:srgbClr val="202124"/>
                </a:solidFill>
                <a:highlight>
                  <a:srgbClr val="FFFFFF"/>
                </a:highlight>
              </a:rPr>
              <a:t>la información se guarda en registros en tablas interconectadas por medio de claves</a:t>
            </a:r>
            <a:r>
              <a:rPr lang="en-US" sz="1500">
                <a:solidFill>
                  <a:srgbClr val="202124"/>
                </a:solidFill>
                <a:highlight>
                  <a:srgbClr val="FFFFFF"/>
                </a:highlight>
              </a:rPr>
              <a:t>. </a:t>
            </a:r>
            <a:r>
              <a:rPr b="1" lang="en-US" sz="1500">
                <a:solidFill>
                  <a:srgbClr val="202124"/>
                </a:solidFill>
                <a:highlight>
                  <a:srgbClr val="FFFFFF"/>
                </a:highlight>
              </a:rPr>
              <a:t>Un registro se compone de varios campos de valores que se subordinan a ciertos atributos a lo largo de las columnas de la tabla.</a:t>
            </a:r>
            <a:endParaRPr sz="1700">
              <a:latin typeface="Roboto"/>
              <a:ea typeface="Roboto"/>
              <a:cs typeface="Roboto"/>
              <a:sym typeface="Roboto"/>
            </a:endParaRPr>
          </a:p>
        </p:txBody>
      </p:sp>
      <p:pic>
        <p:nvPicPr>
          <p:cNvPr id="78" name="Google Shape;78;g1383c47cd5d_0_15"/>
          <p:cNvPicPr preferRelativeResize="0"/>
          <p:nvPr/>
        </p:nvPicPr>
        <p:blipFill>
          <a:blip r:embed="rId3">
            <a:alphaModFix/>
          </a:blip>
          <a:stretch>
            <a:fillRect/>
          </a:stretch>
        </p:blipFill>
        <p:spPr>
          <a:xfrm>
            <a:off x="5570250" y="2801775"/>
            <a:ext cx="5250825" cy="1662675"/>
          </a:xfrm>
          <a:prstGeom prst="rect">
            <a:avLst/>
          </a:prstGeom>
          <a:noFill/>
          <a:ln>
            <a:noFill/>
          </a:ln>
        </p:spPr>
      </p:pic>
      <p:sp>
        <p:nvSpPr>
          <p:cNvPr id="79" name="Google Shape;79;g1383c47cd5d_0_15"/>
          <p:cNvSpPr txBox="1"/>
          <p:nvPr/>
        </p:nvSpPr>
        <p:spPr>
          <a:xfrm>
            <a:off x="5570250" y="1676250"/>
            <a:ext cx="4172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Roboto"/>
                <a:ea typeface="Roboto"/>
                <a:cs typeface="Roboto"/>
                <a:sym typeface="Roboto"/>
              </a:rPr>
              <a:t>TABLAS / ENTIDADES</a:t>
            </a:r>
            <a:endParaRPr b="1" sz="2300">
              <a:latin typeface="Roboto"/>
              <a:ea typeface="Roboto"/>
              <a:cs typeface="Roboto"/>
              <a:sym typeface="Roboto"/>
            </a:endParaRPr>
          </a:p>
        </p:txBody>
      </p:sp>
      <p:sp>
        <p:nvSpPr>
          <p:cNvPr id="80" name="Google Shape;80;g1383c47cd5d_0_15"/>
          <p:cNvSpPr txBox="1"/>
          <p:nvPr/>
        </p:nvSpPr>
        <p:spPr>
          <a:xfrm>
            <a:off x="5620175" y="2186175"/>
            <a:ext cx="56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En las tablas vamos a ordenar los datos y su estructura se basa en </a:t>
            </a:r>
            <a:r>
              <a:rPr b="1" lang="en-US">
                <a:latin typeface="Roboto"/>
                <a:ea typeface="Roboto"/>
                <a:cs typeface="Roboto"/>
                <a:sym typeface="Roboto"/>
              </a:rPr>
              <a:t>REGISTROS </a:t>
            </a:r>
            <a:r>
              <a:rPr lang="en-US">
                <a:latin typeface="Roboto"/>
                <a:ea typeface="Roboto"/>
                <a:cs typeface="Roboto"/>
                <a:sym typeface="Roboto"/>
              </a:rPr>
              <a:t>(filas, cdr, etc) y </a:t>
            </a:r>
            <a:r>
              <a:rPr b="1" lang="en-US">
                <a:latin typeface="Roboto"/>
                <a:ea typeface="Roboto"/>
                <a:cs typeface="Roboto"/>
                <a:sym typeface="Roboto"/>
              </a:rPr>
              <a:t>CAMPOS </a:t>
            </a:r>
            <a:r>
              <a:rPr lang="en-US">
                <a:latin typeface="Roboto"/>
                <a:ea typeface="Roboto"/>
                <a:cs typeface="Roboto"/>
                <a:sym typeface="Roboto"/>
              </a:rPr>
              <a:t>(columnas, Atributos, etc)</a:t>
            </a:r>
            <a:endParaRPr>
              <a:latin typeface="Roboto"/>
              <a:ea typeface="Roboto"/>
              <a:cs typeface="Roboto"/>
              <a:sym typeface="Roboto"/>
            </a:endParaRPr>
          </a:p>
        </p:txBody>
      </p:sp>
      <p:sp>
        <p:nvSpPr>
          <p:cNvPr id="81" name="Google Shape;81;g1383c47cd5d_0_15"/>
          <p:cNvSpPr txBox="1"/>
          <p:nvPr/>
        </p:nvSpPr>
        <p:spPr>
          <a:xfrm>
            <a:off x="5510375" y="4581975"/>
            <a:ext cx="5749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Roboto"/>
                <a:ea typeface="Roboto"/>
                <a:cs typeface="Roboto"/>
                <a:sym typeface="Roboto"/>
              </a:rPr>
              <a:t>REGISTROS: </a:t>
            </a:r>
            <a:r>
              <a:rPr lang="en-US">
                <a:latin typeface="Roboto"/>
                <a:ea typeface="Roboto"/>
                <a:cs typeface="Roboto"/>
                <a:sym typeface="Roboto"/>
              </a:rPr>
              <a:t>Es el conjunto de campos, ordenados que se grabarán en tabla. Cada fila de la tabla es 1 registro.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SON LOS DATOS.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SE PUEDEN MODIFICAR</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NO ALTERA LA ESTRUCTURA</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DEPENDE DE LOS CAMPOS</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383c47cd5d_0_28"/>
          <p:cNvSpPr txBox="1"/>
          <p:nvPr>
            <p:ph type="title"/>
          </p:nvPr>
        </p:nvSpPr>
        <p:spPr>
          <a:xfrm>
            <a:off x="2831375" y="361325"/>
            <a:ext cx="6741900" cy="1006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US"/>
              <a:t>BASE DE DATOS RELACIONALES</a:t>
            </a:r>
            <a:endParaRPr/>
          </a:p>
        </p:txBody>
      </p:sp>
      <p:sp>
        <p:nvSpPr>
          <p:cNvPr id="88" name="Google Shape;88;g1383c47cd5d_0_28"/>
          <p:cNvSpPr txBox="1"/>
          <p:nvPr/>
        </p:nvSpPr>
        <p:spPr>
          <a:xfrm>
            <a:off x="239600" y="1437475"/>
            <a:ext cx="5700000" cy="449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Roboto"/>
                <a:ea typeface="Roboto"/>
                <a:cs typeface="Roboto"/>
                <a:sym typeface="Roboto"/>
              </a:rPr>
              <a:t>CAMPOS</a:t>
            </a:r>
            <a:r>
              <a:rPr lang="en-US">
                <a:latin typeface="Roboto"/>
                <a:ea typeface="Roboto"/>
                <a:cs typeface="Roboto"/>
                <a:sym typeface="Roboto"/>
              </a:rPr>
              <a:t>: </a:t>
            </a:r>
            <a:r>
              <a:rPr lang="en-US">
                <a:latin typeface="Roboto"/>
                <a:ea typeface="Roboto"/>
                <a:cs typeface="Roboto"/>
                <a:sym typeface="Roboto"/>
              </a:rPr>
              <a:t>cada dato pertenece a un CAMPO.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Eje. si decido guardar el NOMBRE y el APELLIDO podría guardarlo en 1 campo (nombre_completo) o 2( nombre ; apellido).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Tener en cuenta que al juntar los 2 datos al momento de realizar una búsqueda como resultado obtendré la información almacenada en el mismo. Si yo guarde el nombre y el apellido todo en 1 solo campo </a:t>
            </a:r>
            <a:r>
              <a:rPr b="1" lang="en-US">
                <a:latin typeface="Roboto"/>
                <a:ea typeface="Roboto"/>
                <a:cs typeface="Roboto"/>
                <a:sym typeface="Roboto"/>
              </a:rPr>
              <a:t>NO PODRÉ SEPARAR EL NOMBRE DEL APELLIDO.</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La cantidad de columnas es el GRADO de la tabla.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Debe tener un </a:t>
            </a:r>
            <a:r>
              <a:rPr b="1" lang="en-US">
                <a:latin typeface="Roboto"/>
                <a:ea typeface="Roboto"/>
                <a:cs typeface="Roboto"/>
                <a:sym typeface="Roboto"/>
              </a:rPr>
              <a:t>NOMBRE</a:t>
            </a:r>
            <a:r>
              <a:rPr lang="en-US">
                <a:latin typeface="Roboto"/>
                <a:ea typeface="Roboto"/>
                <a:cs typeface="Roboto"/>
                <a:sym typeface="Roboto"/>
              </a:rPr>
              <a:t> (normalmente son en minúscula y los espacios son con guión bajo.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Tienen un </a:t>
            </a:r>
            <a:r>
              <a:rPr b="1" lang="en-US">
                <a:latin typeface="Roboto"/>
                <a:ea typeface="Roboto"/>
                <a:cs typeface="Roboto"/>
                <a:sym typeface="Roboto"/>
              </a:rPr>
              <a:t>TIPO DE DATO</a:t>
            </a:r>
            <a:r>
              <a:rPr lang="en-US">
                <a:latin typeface="Roboto"/>
                <a:ea typeface="Roboto"/>
                <a:cs typeface="Roboto"/>
                <a:sym typeface="Roboto"/>
              </a:rPr>
              <a:t> -&gt; el tipo de dato es una restricción al campo. Ejm. el DNI es un dato </a:t>
            </a:r>
            <a:r>
              <a:rPr b="1" lang="en-US">
                <a:latin typeface="Roboto"/>
                <a:ea typeface="Roboto"/>
                <a:cs typeface="Roboto"/>
                <a:sym typeface="Roboto"/>
              </a:rPr>
              <a:t>INT </a:t>
            </a:r>
            <a:r>
              <a:rPr lang="en-US">
                <a:latin typeface="Roboto"/>
                <a:ea typeface="Roboto"/>
                <a:cs typeface="Roboto"/>
                <a:sym typeface="Roboto"/>
              </a:rPr>
              <a:t>(Entero), por ende ese campo solo acepta números.</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También se determina la longitud del campo por ejm. </a:t>
            </a:r>
            <a:r>
              <a:rPr b="1" lang="en-US">
                <a:latin typeface="Roboto"/>
                <a:ea typeface="Roboto"/>
                <a:cs typeface="Roboto"/>
                <a:sym typeface="Roboto"/>
              </a:rPr>
              <a:t>int (8) </a:t>
            </a:r>
            <a:r>
              <a:rPr lang="en-US">
                <a:latin typeface="Roboto"/>
                <a:ea typeface="Roboto"/>
                <a:cs typeface="Roboto"/>
                <a:sym typeface="Roboto"/>
              </a:rPr>
              <a:t>es decir que el entero que se guardará en ese campo no puede tener más de 8 caracteres.</a:t>
            </a:r>
            <a:endParaRPr>
              <a:latin typeface="Roboto"/>
              <a:ea typeface="Roboto"/>
              <a:cs typeface="Roboto"/>
              <a:sym typeface="Roboto"/>
            </a:endParaRPr>
          </a:p>
        </p:txBody>
      </p:sp>
      <p:sp>
        <p:nvSpPr>
          <p:cNvPr id="89" name="Google Shape;89;g1383c47cd5d_0_28"/>
          <p:cNvSpPr txBox="1"/>
          <p:nvPr/>
        </p:nvSpPr>
        <p:spPr>
          <a:xfrm>
            <a:off x="5939600" y="1437475"/>
            <a:ext cx="5919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Roboto"/>
                <a:ea typeface="Roboto"/>
                <a:cs typeface="Roboto"/>
                <a:sym typeface="Roboto"/>
              </a:rPr>
              <a:t>TIPOS DE DATOS </a:t>
            </a:r>
            <a:r>
              <a:rPr b="1" lang="en-US" sz="1700">
                <a:latin typeface="Roboto"/>
                <a:ea typeface="Roboto"/>
                <a:cs typeface="Roboto"/>
                <a:sym typeface="Roboto"/>
              </a:rPr>
              <a:t>MÁS</a:t>
            </a:r>
            <a:r>
              <a:rPr b="1" lang="en-US" sz="1700">
                <a:latin typeface="Roboto"/>
                <a:ea typeface="Roboto"/>
                <a:cs typeface="Roboto"/>
                <a:sym typeface="Roboto"/>
              </a:rPr>
              <a:t> UTILIZADOS</a:t>
            </a:r>
            <a:endParaRPr b="1" sz="1700">
              <a:latin typeface="Roboto"/>
              <a:ea typeface="Roboto"/>
              <a:cs typeface="Roboto"/>
              <a:sym typeface="Roboto"/>
            </a:endParaRPr>
          </a:p>
        </p:txBody>
      </p:sp>
      <p:sp>
        <p:nvSpPr>
          <p:cNvPr id="90" name="Google Shape;90;g1383c47cd5d_0_28"/>
          <p:cNvSpPr txBox="1"/>
          <p:nvPr/>
        </p:nvSpPr>
        <p:spPr>
          <a:xfrm>
            <a:off x="6029450" y="1883875"/>
            <a:ext cx="5919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VARCHAR (String/texto) -&gt; nombre VARCHAR(100)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INT (entero) -&gt; dni INT (8)</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FLOAT/DECIMAL -&gt; precio FLOAT(12,2), precio2 DECIMAL(12,2)</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DATE -&gt; fecha DATE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u="sng">
                <a:solidFill>
                  <a:schemeClr val="hlink"/>
                </a:solidFill>
                <a:latin typeface="Roboto"/>
                <a:ea typeface="Roboto"/>
                <a:cs typeface="Roboto"/>
                <a:sym typeface="Roboto"/>
                <a:hlinkClick r:id="rId3"/>
              </a:rPr>
              <a:t>Pueden ver la documentación de MySQL</a:t>
            </a:r>
            <a:endParaRPr>
              <a:latin typeface="Roboto"/>
              <a:ea typeface="Roboto"/>
              <a:cs typeface="Roboto"/>
              <a:sym typeface="Roboto"/>
            </a:endParaRPr>
          </a:p>
        </p:txBody>
      </p:sp>
      <p:sp>
        <p:nvSpPr>
          <p:cNvPr id="91" name="Google Shape;91;g1383c47cd5d_0_28"/>
          <p:cNvSpPr txBox="1"/>
          <p:nvPr/>
        </p:nvSpPr>
        <p:spPr>
          <a:xfrm>
            <a:off x="6428750" y="3314225"/>
            <a:ext cx="5300700" cy="1770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latin typeface="Roboto"/>
                <a:ea typeface="Roboto"/>
                <a:cs typeface="Roboto"/>
                <a:sym typeface="Roboto"/>
              </a:rPr>
              <a:t>IMPORTANTES</a:t>
            </a:r>
            <a:endParaRPr b="1" sz="1900">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a:p>
            <a:pPr indent="-317500" lvl="0" marL="457200" rtl="0" algn="ctr">
              <a:spcBef>
                <a:spcPts val="0"/>
              </a:spcBef>
              <a:spcAft>
                <a:spcPts val="0"/>
              </a:spcAft>
              <a:buSzPts val="1400"/>
              <a:buFont typeface="Roboto"/>
              <a:buChar char="-"/>
            </a:pPr>
            <a:r>
              <a:rPr b="1" lang="en-US">
                <a:latin typeface="Roboto"/>
                <a:ea typeface="Roboto"/>
                <a:cs typeface="Roboto"/>
                <a:sym typeface="Roboto"/>
              </a:rPr>
              <a:t>HACEN A LA ESTRUCTURA.</a:t>
            </a:r>
            <a:endParaRPr b="1">
              <a:latin typeface="Roboto"/>
              <a:ea typeface="Roboto"/>
              <a:cs typeface="Roboto"/>
              <a:sym typeface="Roboto"/>
            </a:endParaRPr>
          </a:p>
          <a:p>
            <a:pPr indent="-317500" lvl="0" marL="457200" rtl="0" algn="ctr">
              <a:spcBef>
                <a:spcPts val="0"/>
              </a:spcBef>
              <a:spcAft>
                <a:spcPts val="0"/>
              </a:spcAft>
              <a:buSzPts val="1400"/>
              <a:buFont typeface="Roboto"/>
              <a:buChar char="-"/>
            </a:pPr>
            <a:r>
              <a:rPr b="1" lang="en-US">
                <a:latin typeface="Roboto"/>
                <a:ea typeface="Roboto"/>
                <a:cs typeface="Roboto"/>
                <a:sym typeface="Roboto"/>
              </a:rPr>
              <a:t>NO ES RECOMENDABLE REALIZAR CAMBIOS</a:t>
            </a:r>
            <a:endParaRPr b="1">
              <a:latin typeface="Roboto"/>
              <a:ea typeface="Roboto"/>
              <a:cs typeface="Roboto"/>
              <a:sym typeface="Roboto"/>
            </a:endParaRPr>
          </a:p>
          <a:p>
            <a:pPr indent="0" lvl="0" marL="457200" rtl="0" algn="ctr">
              <a:spcBef>
                <a:spcPts val="0"/>
              </a:spcBef>
              <a:spcAft>
                <a:spcPts val="0"/>
              </a:spcAft>
              <a:buNone/>
            </a:pPr>
            <a:r>
              <a:rPr b="1" lang="en-US">
                <a:latin typeface="Roboto"/>
                <a:ea typeface="Roboto"/>
                <a:cs typeface="Roboto"/>
                <a:sym typeface="Roboto"/>
              </a:rPr>
              <a:t>-	AFECTA A LA ESTRUCTURA DE DATOS.</a:t>
            </a:r>
            <a:endParaRPr b="1">
              <a:latin typeface="Roboto"/>
              <a:ea typeface="Roboto"/>
              <a:cs typeface="Roboto"/>
              <a:sym typeface="Roboto"/>
            </a:endParaRPr>
          </a:p>
          <a:p>
            <a:pPr indent="0" lvl="0" marL="457200" rtl="0" algn="ctr">
              <a:spcBef>
                <a:spcPts val="0"/>
              </a:spcBef>
              <a:spcAft>
                <a:spcPts val="0"/>
              </a:spcAft>
              <a:buNone/>
            </a:pPr>
            <a:r>
              <a:rPr b="1" lang="en-US">
                <a:latin typeface="Roboto"/>
                <a:ea typeface="Roboto"/>
                <a:cs typeface="Roboto"/>
                <a:sym typeface="Roboto"/>
              </a:rPr>
              <a:t>-	PUEDEN SER </a:t>
            </a:r>
            <a:r>
              <a:rPr b="1" lang="en-US">
                <a:latin typeface="Roboto"/>
                <a:ea typeface="Roboto"/>
                <a:cs typeface="Roboto"/>
                <a:sym typeface="Roboto"/>
              </a:rPr>
              <a:t>ÍNDICES</a:t>
            </a:r>
            <a:r>
              <a:rPr b="1" lang="en-US">
                <a:latin typeface="Roboto"/>
                <a:ea typeface="Roboto"/>
                <a:cs typeface="Roboto"/>
                <a:sym typeface="Roboto"/>
              </a:rPr>
              <a:t> DE LA TABLA.</a:t>
            </a:r>
            <a:endParaRPr b="1">
              <a:latin typeface="Roboto"/>
              <a:ea typeface="Roboto"/>
              <a:cs typeface="Roboto"/>
              <a:sym typeface="Roboto"/>
            </a:endParaRPr>
          </a:p>
          <a:p>
            <a:pPr indent="0" lvl="0" marL="457200" rtl="0" algn="ctr">
              <a:spcBef>
                <a:spcPts val="0"/>
              </a:spcBef>
              <a:spcAft>
                <a:spcPts val="0"/>
              </a:spcAft>
              <a:buNone/>
            </a:pPr>
            <a:r>
              <a:rPr b="1" lang="en-US">
                <a:latin typeface="Roboto"/>
                <a:ea typeface="Roboto"/>
                <a:cs typeface="Roboto"/>
                <a:sym typeface="Roboto"/>
              </a:rPr>
              <a:t>-	SE DEFINEN LAS KEY (Claves)</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383c47cd5d_0_50"/>
          <p:cNvSpPr txBox="1"/>
          <p:nvPr>
            <p:ph type="title"/>
          </p:nvPr>
        </p:nvSpPr>
        <p:spPr>
          <a:xfrm>
            <a:off x="415600" y="421233"/>
            <a:ext cx="11360700" cy="110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US"/>
              <a:t>CLAVES </a:t>
            </a:r>
            <a:endParaRPr/>
          </a:p>
          <a:p>
            <a:pPr indent="0" lvl="0" marL="0" rtl="0" algn="ctr">
              <a:spcBef>
                <a:spcPts val="0"/>
              </a:spcBef>
              <a:spcAft>
                <a:spcPts val="0"/>
              </a:spcAft>
              <a:buNone/>
            </a:pPr>
            <a:r>
              <a:rPr lang="en-US"/>
              <a:t>PRIMARIA (PK) </a:t>
            </a:r>
            <a:r>
              <a:rPr lang="en-US"/>
              <a:t>Y CLAVE FORÁNEA (FK)</a:t>
            </a:r>
            <a:endParaRPr/>
          </a:p>
        </p:txBody>
      </p:sp>
      <p:sp>
        <p:nvSpPr>
          <p:cNvPr id="98" name="Google Shape;98;g1383c47cd5d_0_50"/>
          <p:cNvSpPr txBox="1"/>
          <p:nvPr/>
        </p:nvSpPr>
        <p:spPr>
          <a:xfrm>
            <a:off x="349400" y="1637125"/>
            <a:ext cx="574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Las KEY o Claves son CAMPOS que tienen las tablas para relacionarse entre </a:t>
            </a:r>
            <a:r>
              <a:rPr lang="en-US">
                <a:latin typeface="Roboto"/>
                <a:ea typeface="Roboto"/>
                <a:cs typeface="Roboto"/>
                <a:sym typeface="Roboto"/>
              </a:rPr>
              <a:t>sí, y</a:t>
            </a:r>
            <a:r>
              <a:rPr lang="en-US">
                <a:latin typeface="Roboto"/>
                <a:ea typeface="Roboto"/>
                <a:cs typeface="Roboto"/>
                <a:sym typeface="Roboto"/>
              </a:rPr>
              <a:t> </a:t>
            </a:r>
            <a:r>
              <a:rPr lang="en-US">
                <a:latin typeface="Roboto"/>
                <a:ea typeface="Roboto"/>
                <a:cs typeface="Roboto"/>
                <a:sym typeface="Roboto"/>
              </a:rPr>
              <a:t>además</a:t>
            </a:r>
            <a:r>
              <a:rPr lang="en-US">
                <a:latin typeface="Roboto"/>
                <a:ea typeface="Roboto"/>
                <a:cs typeface="Roboto"/>
                <a:sym typeface="Roboto"/>
              </a:rPr>
              <a:t> controlan la integridad de los datos.</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Estas Key son definidas por el Administrador de base de datos y es muy </a:t>
            </a:r>
            <a:r>
              <a:rPr lang="en-US">
                <a:latin typeface="Roboto"/>
                <a:ea typeface="Roboto"/>
                <a:cs typeface="Roboto"/>
                <a:sym typeface="Roboto"/>
              </a:rPr>
              <a:t>sencillo</a:t>
            </a:r>
            <a:r>
              <a:rPr lang="en-US">
                <a:latin typeface="Roboto"/>
                <a:ea typeface="Roboto"/>
                <a:cs typeface="Roboto"/>
                <a:sym typeface="Roboto"/>
              </a:rPr>
              <a:t> de comprender con un ejemplo:</a:t>
            </a:r>
            <a:endParaRPr>
              <a:latin typeface="Roboto"/>
              <a:ea typeface="Roboto"/>
              <a:cs typeface="Roboto"/>
              <a:sym typeface="Roboto"/>
            </a:endParaRPr>
          </a:p>
        </p:txBody>
      </p:sp>
      <p:sp>
        <p:nvSpPr>
          <p:cNvPr id="99" name="Google Shape;99;g1383c47cd5d_0_50"/>
          <p:cNvSpPr txBox="1"/>
          <p:nvPr/>
        </p:nvSpPr>
        <p:spPr>
          <a:xfrm>
            <a:off x="429250" y="2685300"/>
            <a:ext cx="58299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US">
                <a:latin typeface="Roboto"/>
                <a:ea typeface="Roboto"/>
                <a:cs typeface="Roboto"/>
                <a:sym typeface="Roboto"/>
              </a:rPr>
              <a:t>Se </a:t>
            </a:r>
            <a:r>
              <a:rPr lang="en-US">
                <a:latin typeface="Roboto"/>
                <a:ea typeface="Roboto"/>
                <a:cs typeface="Roboto"/>
                <a:sym typeface="Roboto"/>
              </a:rPr>
              <a:t>creó</a:t>
            </a:r>
            <a:r>
              <a:rPr lang="en-US">
                <a:latin typeface="Roboto"/>
                <a:ea typeface="Roboto"/>
                <a:cs typeface="Roboto"/>
                <a:sym typeface="Roboto"/>
              </a:rPr>
              <a:t> una tabla que registra los clientes de un negocio, el problema es que los usuarios dicen que les cuesta mucho tiempo buscar al cliente. Al ver la tabla se ve algo parecido a lo siguiente:</a:t>
            </a:r>
            <a:endParaRPr>
              <a:latin typeface="Roboto"/>
              <a:ea typeface="Roboto"/>
              <a:cs typeface="Roboto"/>
              <a:sym typeface="Roboto"/>
            </a:endParaRPr>
          </a:p>
        </p:txBody>
      </p:sp>
      <p:pic>
        <p:nvPicPr>
          <p:cNvPr id="100" name="Google Shape;100;g1383c47cd5d_0_50"/>
          <p:cNvPicPr preferRelativeResize="0"/>
          <p:nvPr/>
        </p:nvPicPr>
        <p:blipFill>
          <a:blip r:embed="rId3">
            <a:alphaModFix/>
          </a:blip>
          <a:stretch>
            <a:fillRect/>
          </a:stretch>
        </p:blipFill>
        <p:spPr>
          <a:xfrm>
            <a:off x="1872588" y="3446725"/>
            <a:ext cx="2943225" cy="1752600"/>
          </a:xfrm>
          <a:prstGeom prst="rect">
            <a:avLst/>
          </a:prstGeom>
          <a:noFill/>
          <a:ln>
            <a:noFill/>
          </a:ln>
        </p:spPr>
      </p:pic>
      <p:sp>
        <p:nvSpPr>
          <p:cNvPr id="101" name="Google Shape;101;g1383c47cd5d_0_50"/>
          <p:cNvSpPr txBox="1"/>
          <p:nvPr/>
        </p:nvSpPr>
        <p:spPr>
          <a:xfrm>
            <a:off x="349400" y="5132325"/>
            <a:ext cx="55002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Roboto"/>
                <a:ea typeface="Roboto"/>
                <a:cs typeface="Roboto"/>
                <a:sym typeface="Roboto"/>
              </a:rPr>
              <a:t>La demora que mencionan los usuarios radica en la tabla que carece de </a:t>
            </a:r>
            <a:r>
              <a:rPr b="1" lang="en-US">
                <a:latin typeface="Roboto"/>
                <a:ea typeface="Roboto"/>
                <a:cs typeface="Roboto"/>
                <a:sym typeface="Roboto"/>
              </a:rPr>
              <a:t>índice</a:t>
            </a:r>
            <a:r>
              <a:rPr b="1" lang="en-US">
                <a:latin typeface="Roboto"/>
                <a:ea typeface="Roboto"/>
                <a:cs typeface="Roboto"/>
                <a:sym typeface="Roboto"/>
              </a:rPr>
              <a:t>. Al realizar una busqueda solo por el nombre el motor de base de datos busca caracter por caracter su equivalencia en el campo de </a:t>
            </a:r>
            <a:r>
              <a:rPr b="1" lang="en-US">
                <a:latin typeface="Roboto"/>
                <a:ea typeface="Roboto"/>
                <a:cs typeface="Roboto"/>
                <a:sym typeface="Roboto"/>
              </a:rPr>
              <a:t>búsqueda</a:t>
            </a:r>
            <a:r>
              <a:rPr b="1" lang="en-US">
                <a:latin typeface="Roboto"/>
                <a:ea typeface="Roboto"/>
                <a:cs typeface="Roboto"/>
                <a:sym typeface="Roboto"/>
              </a:rPr>
              <a:t>, en caso de DB pequeñas la demora se puede manejar pero en bases muy grandes puede tildar el motor o no permitir el acceso a otros usuarios</a:t>
            </a:r>
            <a:endParaRPr b="1">
              <a:latin typeface="Roboto"/>
              <a:ea typeface="Roboto"/>
              <a:cs typeface="Roboto"/>
              <a:sym typeface="Roboto"/>
            </a:endParaRPr>
          </a:p>
        </p:txBody>
      </p:sp>
      <p:pic>
        <p:nvPicPr>
          <p:cNvPr id="102" name="Google Shape;102;g1383c47cd5d_0_50"/>
          <p:cNvPicPr preferRelativeResize="0"/>
          <p:nvPr/>
        </p:nvPicPr>
        <p:blipFill>
          <a:blip r:embed="rId4">
            <a:alphaModFix/>
          </a:blip>
          <a:stretch>
            <a:fillRect/>
          </a:stretch>
        </p:blipFill>
        <p:spPr>
          <a:xfrm>
            <a:off x="7237325" y="4401871"/>
            <a:ext cx="4086225" cy="1304925"/>
          </a:xfrm>
          <a:prstGeom prst="rect">
            <a:avLst/>
          </a:prstGeom>
          <a:noFill/>
          <a:ln>
            <a:noFill/>
          </a:ln>
        </p:spPr>
      </p:pic>
      <p:sp>
        <p:nvSpPr>
          <p:cNvPr id="103" name="Google Shape;103;g1383c47cd5d_0_50"/>
          <p:cNvSpPr txBox="1"/>
          <p:nvPr/>
        </p:nvSpPr>
        <p:spPr>
          <a:xfrm>
            <a:off x="6887900" y="1637125"/>
            <a:ext cx="4971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La </a:t>
            </a:r>
            <a:r>
              <a:rPr lang="en-US">
                <a:latin typeface="Roboto"/>
                <a:ea typeface="Roboto"/>
                <a:cs typeface="Roboto"/>
                <a:sym typeface="Roboto"/>
              </a:rPr>
              <a:t>solución</a:t>
            </a:r>
            <a:r>
              <a:rPr lang="en-US">
                <a:latin typeface="Roboto"/>
                <a:ea typeface="Roboto"/>
                <a:cs typeface="Roboto"/>
                <a:sym typeface="Roboto"/>
              </a:rPr>
              <a:t> a esa demora es crear un campo PK (Primary Key) o Clave Primaria.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Suele ser el primer campo de la tabla.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Lleva el prefijo ID.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Se completa con </a:t>
            </a:r>
            <a:r>
              <a:rPr lang="en-US">
                <a:latin typeface="Roboto"/>
                <a:ea typeface="Roboto"/>
                <a:cs typeface="Roboto"/>
                <a:sym typeface="Roboto"/>
              </a:rPr>
              <a:t>información</a:t>
            </a:r>
            <a:r>
              <a:rPr lang="en-US">
                <a:latin typeface="Roboto"/>
                <a:ea typeface="Roboto"/>
                <a:cs typeface="Roboto"/>
                <a:sym typeface="Roboto"/>
              </a:rPr>
              <a:t> a que tabla pertenece </a:t>
            </a:r>
            <a:r>
              <a:rPr b="1" lang="en-US">
                <a:latin typeface="Roboto"/>
                <a:ea typeface="Roboto"/>
                <a:cs typeface="Roboto"/>
                <a:sym typeface="Roboto"/>
              </a:rPr>
              <a:t>id_clientes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El id es </a:t>
            </a:r>
            <a:r>
              <a:rPr b="1" lang="en-US">
                <a:latin typeface="Roboto"/>
                <a:ea typeface="Roboto"/>
                <a:cs typeface="Roboto"/>
                <a:sym typeface="Roboto"/>
              </a:rPr>
              <a:t>único</a:t>
            </a:r>
            <a:r>
              <a:rPr b="1" lang="en-US">
                <a:latin typeface="Roboto"/>
                <a:ea typeface="Roboto"/>
                <a:cs typeface="Roboto"/>
                <a:sym typeface="Roboto"/>
              </a:rPr>
              <a:t> e irrepetible.</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Puede ser incremental o no.</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Puede definirse </a:t>
            </a:r>
            <a:r>
              <a:rPr b="1" lang="en-US">
                <a:latin typeface="Roboto"/>
                <a:ea typeface="Roboto"/>
                <a:cs typeface="Roboto"/>
                <a:sym typeface="Roboto"/>
              </a:rPr>
              <a:t>más</a:t>
            </a:r>
            <a:r>
              <a:rPr b="1" lang="en-US">
                <a:latin typeface="Roboto"/>
                <a:ea typeface="Roboto"/>
                <a:cs typeface="Roboto"/>
                <a:sym typeface="Roboto"/>
              </a:rPr>
              <a:t> de 1 campo. ejm. id_cliente, id_cuenta (lo veremos mas adelante).</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NO PUEDE SER NULL.</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NOS PERMITE ENLAZAR (JOIN) CON OTRAS TABLAS</a:t>
            </a:r>
            <a:endParaRPr b="1">
              <a:latin typeface="Roboto"/>
              <a:ea typeface="Roboto"/>
              <a:cs typeface="Roboto"/>
              <a:sym typeface="Roboto"/>
            </a:endParaRPr>
          </a:p>
        </p:txBody>
      </p:sp>
      <p:sp>
        <p:nvSpPr>
          <p:cNvPr id="104" name="Google Shape;104;g1383c47cd5d_0_50"/>
          <p:cNvSpPr txBox="1"/>
          <p:nvPr/>
        </p:nvSpPr>
        <p:spPr>
          <a:xfrm>
            <a:off x="7114288" y="5849775"/>
            <a:ext cx="43323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AHORA EN VEZ DE BUSCAR POR EL NOMBRE BUSCA POR ID-&gt; SU PK</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383c47cd5d_0_63"/>
          <p:cNvSpPr txBox="1"/>
          <p:nvPr>
            <p:ph type="title"/>
          </p:nvPr>
        </p:nvSpPr>
        <p:spPr>
          <a:xfrm>
            <a:off x="415650" y="211583"/>
            <a:ext cx="11360700" cy="110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US"/>
              <a:t>CLAVES </a:t>
            </a:r>
            <a:endParaRPr/>
          </a:p>
          <a:p>
            <a:pPr indent="0" lvl="0" marL="0" rtl="0" algn="ctr">
              <a:spcBef>
                <a:spcPts val="0"/>
              </a:spcBef>
              <a:spcAft>
                <a:spcPts val="0"/>
              </a:spcAft>
              <a:buNone/>
            </a:pPr>
            <a:r>
              <a:rPr lang="en-US"/>
              <a:t>PRIMARIA (PK) Y CLAVE FORÁNEA (FK)</a:t>
            </a:r>
            <a:endParaRPr/>
          </a:p>
        </p:txBody>
      </p:sp>
      <p:sp>
        <p:nvSpPr>
          <p:cNvPr id="111" name="Google Shape;111;g1383c47cd5d_0_63"/>
          <p:cNvSpPr txBox="1"/>
          <p:nvPr/>
        </p:nvSpPr>
        <p:spPr>
          <a:xfrm>
            <a:off x="618925" y="1320075"/>
            <a:ext cx="11220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A </a:t>
            </a:r>
            <a:r>
              <a:rPr b="1" lang="en-US">
                <a:latin typeface="Roboto"/>
                <a:ea typeface="Roboto"/>
                <a:cs typeface="Roboto"/>
                <a:sym typeface="Roboto"/>
              </a:rPr>
              <a:t>FOREIGN KEY</a:t>
            </a:r>
            <a:r>
              <a:rPr lang="en-US">
                <a:latin typeface="Roboto"/>
                <a:ea typeface="Roboto"/>
                <a:cs typeface="Roboto"/>
                <a:sym typeface="Roboto"/>
              </a:rPr>
              <a:t> es un campo (o colección de campos) en una tabla, que se refiere a </a:t>
            </a:r>
            <a:r>
              <a:rPr b="1" lang="en-US">
                <a:latin typeface="Roboto"/>
                <a:ea typeface="Roboto"/>
                <a:cs typeface="Roboto"/>
                <a:sym typeface="Roboto"/>
              </a:rPr>
              <a:t>PRIMARY KEY</a:t>
            </a:r>
            <a:r>
              <a:rPr lang="en-US">
                <a:latin typeface="Roboto"/>
                <a:ea typeface="Roboto"/>
                <a:cs typeface="Roboto"/>
                <a:sym typeface="Roboto"/>
              </a:rPr>
              <a:t> en otra tabla.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Es decir que con la FK le digo a la tabla que ese campo es PK de otra.</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Este control que realiza el motor, controla la integridad de datos. </a:t>
            </a:r>
            <a:r>
              <a:rPr b="1" lang="en-US">
                <a:latin typeface="Roboto"/>
                <a:ea typeface="Roboto"/>
                <a:cs typeface="Roboto"/>
                <a:sym typeface="Roboto"/>
              </a:rPr>
              <a:t>Por ejemplo</a:t>
            </a:r>
            <a:r>
              <a:rPr lang="en-US">
                <a:latin typeface="Roboto"/>
                <a:ea typeface="Roboto"/>
                <a:cs typeface="Roboto"/>
                <a:sym typeface="Roboto"/>
              </a:rPr>
              <a:t>: Se quiere </a:t>
            </a:r>
            <a:r>
              <a:rPr b="1" lang="en-US">
                <a:latin typeface="Roboto"/>
                <a:ea typeface="Roboto"/>
                <a:cs typeface="Roboto"/>
                <a:sym typeface="Roboto"/>
              </a:rPr>
              <a:t>eliminar un Domicilio</a:t>
            </a:r>
            <a:r>
              <a:rPr lang="en-US">
                <a:latin typeface="Roboto"/>
                <a:ea typeface="Roboto"/>
                <a:cs typeface="Roboto"/>
                <a:sym typeface="Roboto"/>
              </a:rPr>
              <a:t>, pero el </a:t>
            </a:r>
            <a:r>
              <a:rPr b="1" lang="en-US">
                <a:latin typeface="Roboto"/>
                <a:ea typeface="Roboto"/>
                <a:cs typeface="Roboto"/>
                <a:sym typeface="Roboto"/>
              </a:rPr>
              <a:t>id_domicilio </a:t>
            </a:r>
            <a:r>
              <a:rPr lang="en-US">
                <a:latin typeface="Roboto"/>
                <a:ea typeface="Roboto"/>
                <a:cs typeface="Roboto"/>
                <a:sym typeface="Roboto"/>
              </a:rPr>
              <a:t>es FK de la tabla </a:t>
            </a:r>
            <a:r>
              <a:rPr b="1" lang="en-US">
                <a:latin typeface="Roboto"/>
                <a:ea typeface="Roboto"/>
                <a:cs typeface="Roboto"/>
                <a:sym typeface="Roboto"/>
              </a:rPr>
              <a:t>clientes</a:t>
            </a:r>
            <a:r>
              <a:rPr lang="en-US">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Al querer </a:t>
            </a:r>
            <a:r>
              <a:rPr lang="en-US">
                <a:latin typeface="Roboto"/>
                <a:ea typeface="Roboto"/>
                <a:cs typeface="Roboto"/>
                <a:sym typeface="Roboto"/>
              </a:rPr>
              <a:t>eliminar</a:t>
            </a:r>
            <a:r>
              <a:rPr lang="en-US">
                <a:latin typeface="Roboto"/>
                <a:ea typeface="Roboto"/>
                <a:cs typeface="Roboto"/>
                <a:sym typeface="Roboto"/>
              </a:rPr>
              <a:t> el domicilio, el Motor nos alerta que ese registro </a:t>
            </a:r>
            <a:r>
              <a:rPr lang="en-US">
                <a:latin typeface="Roboto"/>
                <a:ea typeface="Roboto"/>
                <a:cs typeface="Roboto"/>
                <a:sym typeface="Roboto"/>
              </a:rPr>
              <a:t>está</a:t>
            </a:r>
            <a:r>
              <a:rPr lang="en-US">
                <a:latin typeface="Roboto"/>
                <a:ea typeface="Roboto"/>
                <a:cs typeface="Roboto"/>
                <a:sym typeface="Roboto"/>
              </a:rPr>
              <a:t> vinculado con otro registro, de otra tabla (FK), en caso de eliminar el domicilio(PK) debe eliminar los registros donde </a:t>
            </a:r>
            <a:r>
              <a:rPr lang="en-US">
                <a:latin typeface="Roboto"/>
                <a:ea typeface="Roboto"/>
                <a:cs typeface="Roboto"/>
                <a:sym typeface="Roboto"/>
              </a:rPr>
              <a:t>están</a:t>
            </a:r>
            <a:r>
              <a:rPr lang="en-US">
                <a:latin typeface="Roboto"/>
                <a:ea typeface="Roboto"/>
                <a:cs typeface="Roboto"/>
                <a:sym typeface="Roboto"/>
              </a:rPr>
              <a:t> vinculados FK (CONSISTENCIA DE LA BASE). Controla que las tablas vinculadas al verse afectadas por la PK no genere inconsistencias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Si </a:t>
            </a:r>
            <a:r>
              <a:rPr lang="en-US">
                <a:latin typeface="Roboto"/>
                <a:ea typeface="Roboto"/>
                <a:cs typeface="Roboto"/>
                <a:sym typeface="Roboto"/>
              </a:rPr>
              <a:t>eliminamos el domicilio</a:t>
            </a:r>
            <a:r>
              <a:rPr lang="en-US">
                <a:latin typeface="Roboto"/>
                <a:ea typeface="Roboto"/>
                <a:cs typeface="Roboto"/>
                <a:sym typeface="Roboto"/>
              </a:rPr>
              <a:t>, la FK de </a:t>
            </a:r>
            <a:r>
              <a:rPr b="1" lang="en-US">
                <a:latin typeface="Roboto"/>
                <a:ea typeface="Roboto"/>
                <a:cs typeface="Roboto"/>
                <a:sym typeface="Roboto"/>
              </a:rPr>
              <a:t>clientes</a:t>
            </a:r>
            <a:r>
              <a:rPr lang="en-US">
                <a:latin typeface="Roboto"/>
                <a:ea typeface="Roboto"/>
                <a:cs typeface="Roboto"/>
                <a:sym typeface="Roboto"/>
              </a:rPr>
              <a:t> a la que </a:t>
            </a:r>
            <a:r>
              <a:rPr lang="en-US">
                <a:latin typeface="Roboto"/>
                <a:ea typeface="Roboto"/>
                <a:cs typeface="Roboto"/>
                <a:sym typeface="Roboto"/>
              </a:rPr>
              <a:t>está</a:t>
            </a:r>
            <a:r>
              <a:rPr lang="en-US">
                <a:latin typeface="Roboto"/>
                <a:ea typeface="Roboto"/>
                <a:cs typeface="Roboto"/>
                <a:sym typeface="Roboto"/>
              </a:rPr>
              <a:t> vinculada con ese domicilio </a:t>
            </a:r>
            <a:r>
              <a:rPr b="1" lang="en-US">
                <a:latin typeface="Roboto"/>
                <a:ea typeface="Roboto"/>
                <a:cs typeface="Roboto"/>
                <a:sym typeface="Roboto"/>
              </a:rPr>
              <a:t>quedaría</a:t>
            </a:r>
            <a:r>
              <a:rPr b="1" lang="en-US">
                <a:latin typeface="Roboto"/>
                <a:ea typeface="Roboto"/>
                <a:cs typeface="Roboto"/>
                <a:sym typeface="Roboto"/>
              </a:rPr>
              <a:t> sin </a:t>
            </a:r>
            <a:r>
              <a:rPr b="1" lang="en-US">
                <a:latin typeface="Roboto"/>
                <a:ea typeface="Roboto"/>
                <a:cs typeface="Roboto"/>
                <a:sym typeface="Roboto"/>
              </a:rPr>
              <a:t>información</a:t>
            </a:r>
            <a:r>
              <a:rPr lang="en-US">
                <a:latin typeface="Roboto"/>
                <a:ea typeface="Roboto"/>
                <a:cs typeface="Roboto"/>
                <a:sym typeface="Roboto"/>
              </a:rPr>
              <a:t>, un id que no existe en la tabla domicilios</a:t>
            </a:r>
            <a:r>
              <a:rPr lang="en-US">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(en estos casos los registros tienen un campo </a:t>
            </a:r>
            <a:r>
              <a:rPr b="1" lang="en-US">
                <a:latin typeface="Roboto"/>
                <a:ea typeface="Roboto"/>
                <a:cs typeface="Roboto"/>
                <a:sym typeface="Roboto"/>
              </a:rPr>
              <a:t>estado </a:t>
            </a:r>
            <a:r>
              <a:rPr lang="en-US">
                <a:latin typeface="Roboto"/>
                <a:ea typeface="Roboto"/>
                <a:cs typeface="Roboto"/>
                <a:sym typeface="Roboto"/>
              </a:rPr>
              <a:t>que es de uso interno </a:t>
            </a:r>
            <a:r>
              <a:rPr b="1" lang="en-US">
                <a:latin typeface="Roboto"/>
                <a:ea typeface="Roboto"/>
                <a:cs typeface="Roboto"/>
                <a:sym typeface="Roboto"/>
              </a:rPr>
              <a:t>que no elimina el registro de la DB</a:t>
            </a:r>
            <a:r>
              <a:rPr lang="en-US">
                <a:latin typeface="Roboto"/>
                <a:ea typeface="Roboto"/>
                <a:cs typeface="Roboto"/>
                <a:sym typeface="Roboto"/>
              </a:rPr>
              <a:t> pero </a:t>
            </a:r>
            <a:r>
              <a:rPr lang="en-US">
                <a:latin typeface="Roboto"/>
                <a:ea typeface="Roboto"/>
                <a:cs typeface="Roboto"/>
                <a:sym typeface="Roboto"/>
              </a:rPr>
              <a:t>según</a:t>
            </a:r>
            <a:r>
              <a:rPr lang="en-US">
                <a:latin typeface="Roboto"/>
                <a:ea typeface="Roboto"/>
                <a:cs typeface="Roboto"/>
                <a:sym typeface="Roboto"/>
              </a:rPr>
              <a:t> ese estado puede estar activo o inactivo)</a:t>
            </a:r>
            <a:endParaRPr>
              <a:latin typeface="Roboto"/>
              <a:ea typeface="Roboto"/>
              <a:cs typeface="Roboto"/>
              <a:sym typeface="Roboto"/>
            </a:endParaRPr>
          </a:p>
        </p:txBody>
      </p:sp>
      <p:pic>
        <p:nvPicPr>
          <p:cNvPr id="112" name="Google Shape;112;g1383c47cd5d_0_63"/>
          <p:cNvPicPr preferRelativeResize="0"/>
          <p:nvPr/>
        </p:nvPicPr>
        <p:blipFill>
          <a:blip r:embed="rId3">
            <a:alphaModFix/>
          </a:blip>
          <a:stretch>
            <a:fillRect/>
          </a:stretch>
        </p:blipFill>
        <p:spPr>
          <a:xfrm>
            <a:off x="548725" y="4366141"/>
            <a:ext cx="11360700" cy="18038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383c47cd5d_0_43"/>
          <p:cNvSpPr txBox="1"/>
          <p:nvPr/>
        </p:nvSpPr>
        <p:spPr>
          <a:xfrm>
            <a:off x="2485650" y="379325"/>
            <a:ext cx="7067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latin typeface="Roboto"/>
                <a:ea typeface="Roboto"/>
                <a:cs typeface="Roboto"/>
                <a:sym typeface="Roboto"/>
              </a:rPr>
              <a:t>A TRABAJAR</a:t>
            </a:r>
            <a:endParaRPr b="1" sz="2500">
              <a:latin typeface="Roboto"/>
              <a:ea typeface="Roboto"/>
              <a:cs typeface="Roboto"/>
              <a:sym typeface="Roboto"/>
            </a:endParaRPr>
          </a:p>
          <a:p>
            <a:pPr indent="0" lvl="0" marL="0" rtl="0" algn="ctr">
              <a:spcBef>
                <a:spcPts val="0"/>
              </a:spcBef>
              <a:spcAft>
                <a:spcPts val="0"/>
              </a:spcAft>
              <a:buNone/>
            </a:pPr>
            <a:r>
              <a:rPr b="1" lang="en-US" sz="1500">
                <a:latin typeface="Roboto"/>
                <a:ea typeface="Roboto"/>
                <a:cs typeface="Roboto"/>
                <a:sym typeface="Roboto"/>
              </a:rPr>
              <a:t>CON </a:t>
            </a:r>
            <a:r>
              <a:rPr b="1" lang="en-US" sz="1500">
                <a:latin typeface="Roboto"/>
                <a:ea typeface="Roboto"/>
                <a:cs typeface="Roboto"/>
                <a:sym typeface="Roboto"/>
              </a:rPr>
              <a:t>LÁPIZ</a:t>
            </a:r>
            <a:r>
              <a:rPr b="1" lang="en-US" sz="1500">
                <a:latin typeface="Roboto"/>
                <a:ea typeface="Roboto"/>
                <a:cs typeface="Roboto"/>
                <a:sym typeface="Roboto"/>
              </a:rPr>
              <a:t> Y PAPEL</a:t>
            </a:r>
            <a:endParaRPr b="1" sz="1500">
              <a:latin typeface="Roboto"/>
              <a:ea typeface="Roboto"/>
              <a:cs typeface="Roboto"/>
              <a:sym typeface="Roboto"/>
            </a:endParaRPr>
          </a:p>
        </p:txBody>
      </p:sp>
      <p:sp>
        <p:nvSpPr>
          <p:cNvPr id="119" name="Google Shape;119;g1383c47cd5d_0_43"/>
          <p:cNvSpPr txBox="1"/>
          <p:nvPr/>
        </p:nvSpPr>
        <p:spPr>
          <a:xfrm>
            <a:off x="349400" y="2187975"/>
            <a:ext cx="6089400" cy="1293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Roboto"/>
                <a:ea typeface="Roboto"/>
                <a:cs typeface="Roboto"/>
                <a:sym typeface="Roboto"/>
              </a:rPr>
              <a:t>ENTENDIENDO COMO ES LA </a:t>
            </a:r>
            <a:r>
              <a:rPr b="1" lang="en-US">
                <a:latin typeface="Roboto"/>
                <a:ea typeface="Roboto"/>
                <a:cs typeface="Roboto"/>
                <a:sym typeface="Roboto"/>
              </a:rPr>
              <a:t>LÓGICA</a:t>
            </a:r>
            <a:r>
              <a:rPr b="1" lang="en-US">
                <a:latin typeface="Roboto"/>
                <a:ea typeface="Roboto"/>
                <a:cs typeface="Roboto"/>
                <a:sym typeface="Roboto"/>
              </a:rPr>
              <a:t> DE LA PK y FK</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30200" lvl="0" marL="457200" rtl="0" algn="l">
              <a:spcBef>
                <a:spcPts val="0"/>
              </a:spcBef>
              <a:spcAft>
                <a:spcPts val="0"/>
              </a:spcAft>
              <a:buSzPts val="1600"/>
              <a:buFont typeface="Roboto"/>
              <a:buChar char="●"/>
            </a:pPr>
            <a:r>
              <a:rPr b="1" lang="en-US" sz="1600">
                <a:latin typeface="Roboto"/>
                <a:ea typeface="Roboto"/>
                <a:cs typeface="Roboto"/>
                <a:sym typeface="Roboto"/>
              </a:rPr>
              <a:t>Como Normalizarian el campo CIUDAD y PROVINCIA?</a:t>
            </a:r>
            <a:endParaRPr b="1"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0" name="Google Shape;120;g1383c47cd5d_0_43"/>
          <p:cNvSpPr txBox="1"/>
          <p:nvPr/>
        </p:nvSpPr>
        <p:spPr>
          <a:xfrm>
            <a:off x="349475" y="1387575"/>
            <a:ext cx="11390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Vamos a trabajar en la </a:t>
            </a:r>
            <a:r>
              <a:rPr lang="en-US">
                <a:latin typeface="Roboto"/>
                <a:ea typeface="Roboto"/>
                <a:cs typeface="Roboto"/>
                <a:sym typeface="Roboto"/>
              </a:rPr>
              <a:t>normalización, </a:t>
            </a:r>
            <a:r>
              <a:rPr lang="en-US">
                <a:latin typeface="Roboto"/>
                <a:ea typeface="Roboto"/>
                <a:cs typeface="Roboto"/>
                <a:sym typeface="Roboto"/>
              </a:rPr>
              <a:t>para evitar </a:t>
            </a:r>
            <a:r>
              <a:rPr b="1" lang="en-US">
                <a:latin typeface="Roboto"/>
                <a:ea typeface="Roboto"/>
                <a:cs typeface="Roboto"/>
                <a:sym typeface="Roboto"/>
              </a:rPr>
              <a:t>REDUNDANCIA </a:t>
            </a:r>
            <a:r>
              <a:rPr lang="en-US">
                <a:latin typeface="Roboto"/>
                <a:ea typeface="Roboto"/>
                <a:cs typeface="Roboto"/>
                <a:sym typeface="Roboto"/>
              </a:rPr>
              <a:t>sino </a:t>
            </a:r>
            <a:r>
              <a:rPr lang="en-US">
                <a:latin typeface="Roboto"/>
                <a:ea typeface="Roboto"/>
                <a:cs typeface="Roboto"/>
                <a:sym typeface="Roboto"/>
              </a:rPr>
              <a:t>también</a:t>
            </a:r>
            <a:r>
              <a:rPr lang="en-US">
                <a:latin typeface="Roboto"/>
                <a:ea typeface="Roboto"/>
                <a:cs typeface="Roboto"/>
                <a:sym typeface="Roboto"/>
              </a:rPr>
              <a:t> </a:t>
            </a:r>
            <a:r>
              <a:rPr b="1" lang="en-US">
                <a:latin typeface="Roboto"/>
                <a:ea typeface="Roboto"/>
                <a:cs typeface="Roboto"/>
                <a:sym typeface="Roboto"/>
              </a:rPr>
              <a:t>INCONSISTENCIAS </a:t>
            </a:r>
            <a:r>
              <a:rPr lang="en-US">
                <a:latin typeface="Roboto"/>
                <a:ea typeface="Roboto"/>
                <a:cs typeface="Roboto"/>
                <a:sym typeface="Roboto"/>
              </a:rPr>
              <a:t>en los datos.</a:t>
            </a:r>
            <a:endParaRPr>
              <a:latin typeface="Roboto"/>
              <a:ea typeface="Roboto"/>
              <a:cs typeface="Roboto"/>
              <a:sym typeface="Roboto"/>
            </a:endParaRPr>
          </a:p>
          <a:p>
            <a:pPr indent="0" lvl="0" marL="0" rtl="0" algn="l">
              <a:spcBef>
                <a:spcPts val="0"/>
              </a:spcBef>
              <a:spcAft>
                <a:spcPts val="0"/>
              </a:spcAft>
              <a:buNone/>
            </a:pPr>
            <a:r>
              <a:rPr lang="en-US" sz="1200">
                <a:solidFill>
                  <a:srgbClr val="202124"/>
                </a:solidFill>
                <a:highlight>
                  <a:srgbClr val="FFFFFF"/>
                </a:highlight>
              </a:rPr>
              <a:t>Es </a:t>
            </a:r>
            <a:r>
              <a:rPr b="1" lang="en-US" sz="1200">
                <a:solidFill>
                  <a:srgbClr val="202124"/>
                </a:solidFill>
                <a:highlight>
                  <a:srgbClr val="FFFFFF"/>
                </a:highlight>
              </a:rPr>
              <a:t>información inexacta, elementos que no coinciden entre sí</a:t>
            </a:r>
            <a:r>
              <a:rPr lang="en-US" sz="1200">
                <a:solidFill>
                  <a:srgbClr val="202124"/>
                </a:solidFill>
                <a:highlight>
                  <a:srgbClr val="FFFFFF"/>
                </a:highlight>
              </a:rPr>
              <a:t>.</a:t>
            </a:r>
            <a:endParaRPr>
              <a:latin typeface="Roboto"/>
              <a:ea typeface="Roboto"/>
              <a:cs typeface="Roboto"/>
              <a:sym typeface="Roboto"/>
            </a:endParaRPr>
          </a:p>
        </p:txBody>
      </p:sp>
      <p:pic>
        <p:nvPicPr>
          <p:cNvPr id="121" name="Google Shape;121;g1383c47cd5d_0_43"/>
          <p:cNvPicPr preferRelativeResize="0"/>
          <p:nvPr/>
        </p:nvPicPr>
        <p:blipFill>
          <a:blip r:embed="rId3">
            <a:alphaModFix/>
          </a:blip>
          <a:stretch>
            <a:fillRect/>
          </a:stretch>
        </p:blipFill>
        <p:spPr>
          <a:xfrm>
            <a:off x="2385700" y="3297975"/>
            <a:ext cx="7267575" cy="2105025"/>
          </a:xfrm>
          <a:prstGeom prst="rect">
            <a:avLst/>
          </a:prstGeom>
          <a:noFill/>
          <a:ln>
            <a:noFill/>
          </a:ln>
        </p:spPr>
      </p:pic>
      <p:sp>
        <p:nvSpPr>
          <p:cNvPr id="122" name="Google Shape;122;g1383c47cd5d_0_43"/>
          <p:cNvSpPr txBox="1"/>
          <p:nvPr/>
        </p:nvSpPr>
        <p:spPr>
          <a:xfrm>
            <a:off x="6578475" y="2187975"/>
            <a:ext cx="547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Roboto"/>
                <a:ea typeface="Roboto"/>
                <a:cs typeface="Roboto"/>
                <a:sym typeface="Roboto"/>
              </a:rPr>
              <a:t>QUE PASA SI EN MI PLANILLA DE EXCEL QUIERO FILTRAR POR </a:t>
            </a:r>
            <a:r>
              <a:rPr b="1" lang="en-US" sz="1500">
                <a:latin typeface="Roboto"/>
                <a:ea typeface="Roboto"/>
                <a:cs typeface="Roboto"/>
                <a:sym typeface="Roboto"/>
              </a:rPr>
              <a:t>CÓRDOBA</a:t>
            </a:r>
            <a:r>
              <a:rPr b="1" lang="en-US" sz="1500">
                <a:latin typeface="Roboto"/>
                <a:ea typeface="Roboto"/>
                <a:cs typeface="Roboto"/>
                <a:sym typeface="Roboto"/>
              </a:rPr>
              <a:t>?</a:t>
            </a:r>
            <a:endParaRPr b="1" sz="1500">
              <a:latin typeface="Roboto"/>
              <a:ea typeface="Roboto"/>
              <a:cs typeface="Roboto"/>
              <a:sym typeface="Roboto"/>
            </a:endParaRPr>
          </a:p>
        </p:txBody>
      </p:sp>
      <p:sp>
        <p:nvSpPr>
          <p:cNvPr id="123" name="Google Shape;123;g1383c47cd5d_0_43"/>
          <p:cNvSpPr txBox="1"/>
          <p:nvPr/>
        </p:nvSpPr>
        <p:spPr>
          <a:xfrm>
            <a:off x="216288" y="5450475"/>
            <a:ext cx="1175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oboto"/>
                <a:ea typeface="Roboto"/>
                <a:cs typeface="Roboto"/>
                <a:sym typeface="Roboto"/>
              </a:rPr>
              <a:t>Se puede ver que el usuario a ingresado texto en los campos CIUDAD Y PROVINCIA pero que son inconsistentes. Los HUMANOS entendemos que CORDOBA = CBA = cba = CorDoBa, etc pero el motor solo lee caracteres y CORDOBA != CBA &amp;&amp; CORDOBA != CorDoBa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383c47cd5d_0_77"/>
          <p:cNvSpPr txBox="1"/>
          <p:nvPr>
            <p:ph type="title"/>
          </p:nvPr>
        </p:nvSpPr>
        <p:spPr>
          <a:xfrm>
            <a:off x="295800" y="291458"/>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RESPUESTA Y </a:t>
            </a:r>
            <a:r>
              <a:rPr lang="en-US"/>
              <a:t>TÉCNICA</a:t>
            </a:r>
            <a:endParaRPr/>
          </a:p>
        </p:txBody>
      </p:sp>
      <p:sp>
        <p:nvSpPr>
          <p:cNvPr id="130" name="Google Shape;130;g1383c47cd5d_0_77"/>
          <p:cNvSpPr txBox="1"/>
          <p:nvPr/>
        </p:nvSpPr>
        <p:spPr>
          <a:xfrm>
            <a:off x="848525" y="1776900"/>
            <a:ext cx="574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Para normalizar la tabla de </a:t>
            </a:r>
            <a:r>
              <a:rPr b="1" lang="en-US">
                <a:latin typeface="Roboto"/>
                <a:ea typeface="Roboto"/>
                <a:cs typeface="Roboto"/>
                <a:sym typeface="Roboto"/>
              </a:rPr>
              <a:t>DOMICILIOS </a:t>
            </a:r>
            <a:r>
              <a:rPr lang="en-US">
                <a:latin typeface="Roboto"/>
                <a:ea typeface="Roboto"/>
                <a:cs typeface="Roboto"/>
                <a:sym typeface="Roboto"/>
              </a:rPr>
              <a:t>debemos crear una tabla </a:t>
            </a:r>
            <a:r>
              <a:rPr b="1" lang="en-US">
                <a:latin typeface="Roboto"/>
                <a:ea typeface="Roboto"/>
                <a:cs typeface="Roboto"/>
                <a:sym typeface="Roboto"/>
              </a:rPr>
              <a:t>CIUDADES </a:t>
            </a:r>
            <a:r>
              <a:rPr lang="en-US">
                <a:latin typeface="Roboto"/>
                <a:ea typeface="Roboto"/>
                <a:cs typeface="Roboto"/>
                <a:sym typeface="Roboto"/>
              </a:rPr>
              <a:t>que va a tener una </a:t>
            </a:r>
            <a:r>
              <a:rPr lang="en-US">
                <a:solidFill>
                  <a:schemeClr val="dk1"/>
                </a:solidFill>
                <a:highlight>
                  <a:schemeClr val="accent2"/>
                </a:highlight>
                <a:latin typeface="Roboto"/>
                <a:ea typeface="Roboto"/>
                <a:cs typeface="Roboto"/>
                <a:sym typeface="Roboto"/>
              </a:rPr>
              <a:t>PK </a:t>
            </a:r>
            <a:r>
              <a:rPr lang="en-US">
                <a:latin typeface="Roboto"/>
                <a:ea typeface="Roboto"/>
                <a:cs typeface="Roboto"/>
                <a:sym typeface="Roboto"/>
              </a:rPr>
              <a:t>que va a ser la </a:t>
            </a:r>
            <a:r>
              <a:rPr lang="en-US">
                <a:highlight>
                  <a:srgbClr val="D54839"/>
                </a:highlight>
                <a:latin typeface="Roboto"/>
                <a:ea typeface="Roboto"/>
                <a:cs typeface="Roboto"/>
                <a:sym typeface="Roboto"/>
              </a:rPr>
              <a:t>FK </a:t>
            </a:r>
            <a:r>
              <a:rPr lang="en-US">
                <a:latin typeface="Roboto"/>
                <a:ea typeface="Roboto"/>
                <a:cs typeface="Roboto"/>
                <a:sym typeface="Roboto"/>
              </a:rPr>
              <a:t>de la tabla domicilios y quedaria asi:</a:t>
            </a:r>
            <a:endParaRPr>
              <a:latin typeface="Roboto"/>
              <a:ea typeface="Roboto"/>
              <a:cs typeface="Roboto"/>
              <a:sym typeface="Roboto"/>
            </a:endParaRPr>
          </a:p>
        </p:txBody>
      </p:sp>
      <p:pic>
        <p:nvPicPr>
          <p:cNvPr id="131" name="Google Shape;131;g1383c47cd5d_0_77"/>
          <p:cNvPicPr preferRelativeResize="0"/>
          <p:nvPr/>
        </p:nvPicPr>
        <p:blipFill>
          <a:blip r:embed="rId3">
            <a:alphaModFix/>
          </a:blip>
          <a:stretch>
            <a:fillRect/>
          </a:stretch>
        </p:blipFill>
        <p:spPr>
          <a:xfrm>
            <a:off x="5572925" y="2471100"/>
            <a:ext cx="6315075" cy="1514475"/>
          </a:xfrm>
          <a:prstGeom prst="rect">
            <a:avLst/>
          </a:prstGeom>
          <a:noFill/>
          <a:ln>
            <a:noFill/>
          </a:ln>
        </p:spPr>
      </p:pic>
      <p:pic>
        <p:nvPicPr>
          <p:cNvPr id="132" name="Google Shape;132;g1383c47cd5d_0_77"/>
          <p:cNvPicPr preferRelativeResize="0"/>
          <p:nvPr/>
        </p:nvPicPr>
        <p:blipFill>
          <a:blip r:embed="rId4">
            <a:alphaModFix/>
          </a:blip>
          <a:stretch>
            <a:fillRect/>
          </a:stretch>
        </p:blipFill>
        <p:spPr>
          <a:xfrm>
            <a:off x="295800" y="2608200"/>
            <a:ext cx="3676650" cy="3800475"/>
          </a:xfrm>
          <a:prstGeom prst="rect">
            <a:avLst/>
          </a:prstGeom>
          <a:noFill/>
          <a:ln>
            <a:noFill/>
          </a:ln>
        </p:spPr>
      </p:pic>
      <p:sp>
        <p:nvSpPr>
          <p:cNvPr id="133" name="Google Shape;133;g1383c47cd5d_0_77"/>
          <p:cNvSpPr txBox="1"/>
          <p:nvPr/>
        </p:nvSpPr>
        <p:spPr>
          <a:xfrm>
            <a:off x="4591950" y="3985575"/>
            <a:ext cx="57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g1383c47cd5d_0_77"/>
          <p:cNvSpPr txBox="1"/>
          <p:nvPr/>
        </p:nvSpPr>
        <p:spPr>
          <a:xfrm>
            <a:off x="4382300" y="3985563"/>
            <a:ext cx="53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Roboto"/>
                <a:ea typeface="Roboto"/>
                <a:cs typeface="Roboto"/>
                <a:sym typeface="Roboto"/>
              </a:rPr>
              <a:t>La misma </a:t>
            </a:r>
            <a:r>
              <a:rPr b="1" lang="en-US">
                <a:latin typeface="Roboto"/>
                <a:ea typeface="Roboto"/>
                <a:cs typeface="Roboto"/>
                <a:sym typeface="Roboto"/>
              </a:rPr>
              <a:t>lógica</a:t>
            </a:r>
            <a:r>
              <a:rPr b="1" lang="en-US">
                <a:latin typeface="Roboto"/>
                <a:ea typeface="Roboto"/>
                <a:cs typeface="Roboto"/>
                <a:sym typeface="Roboto"/>
              </a:rPr>
              <a:t> aplicamos para las PROVINCIAS y para </a:t>
            </a:r>
            <a:r>
              <a:rPr b="1" lang="en-US">
                <a:latin typeface="Roboto"/>
                <a:ea typeface="Roboto"/>
                <a:cs typeface="Roboto"/>
                <a:sym typeface="Roboto"/>
              </a:rPr>
              <a:t>PAÍSES</a:t>
            </a:r>
            <a:endParaRPr b="1">
              <a:latin typeface="Roboto"/>
              <a:ea typeface="Roboto"/>
              <a:cs typeface="Roboto"/>
              <a:sym typeface="Roboto"/>
            </a:endParaRPr>
          </a:p>
        </p:txBody>
      </p:sp>
      <p:sp>
        <p:nvSpPr>
          <p:cNvPr id="135" name="Google Shape;135;g1383c47cd5d_0_77"/>
          <p:cNvSpPr txBox="1"/>
          <p:nvPr/>
        </p:nvSpPr>
        <p:spPr>
          <a:xfrm>
            <a:off x="4881450" y="4385775"/>
            <a:ext cx="700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El tener normalizados los datos nos permite realizar nuevas combinaciones de datos, por ejemplo: </a:t>
            </a:r>
            <a:r>
              <a:rPr b="1" lang="en-US">
                <a:latin typeface="Roboto"/>
                <a:ea typeface="Roboto"/>
                <a:cs typeface="Roboto"/>
                <a:sym typeface="Roboto"/>
              </a:rPr>
              <a:t>Quisiera registrar la nacionalidad del cliente independientemente de su domicilio actual.</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Simplemente a la tabla </a:t>
            </a:r>
            <a:r>
              <a:rPr b="1" lang="en-US">
                <a:latin typeface="Roboto"/>
                <a:ea typeface="Roboto"/>
                <a:cs typeface="Roboto"/>
                <a:sym typeface="Roboto"/>
              </a:rPr>
              <a:t>clientes </a:t>
            </a:r>
            <a:r>
              <a:rPr lang="en-US">
                <a:latin typeface="Roboto"/>
                <a:ea typeface="Roboto"/>
                <a:cs typeface="Roboto"/>
                <a:sym typeface="Roboto"/>
              </a:rPr>
              <a:t>le agregamos el campo </a:t>
            </a:r>
            <a:r>
              <a:rPr b="1" lang="en-US">
                <a:latin typeface="Roboto"/>
                <a:ea typeface="Roboto"/>
                <a:cs typeface="Roboto"/>
                <a:sym typeface="Roboto"/>
              </a:rPr>
              <a:t>id_nacionalidad(FK) </a:t>
            </a:r>
            <a:r>
              <a:rPr lang="en-US">
                <a:latin typeface="Roboto"/>
                <a:ea typeface="Roboto"/>
                <a:cs typeface="Roboto"/>
                <a:sym typeface="Roboto"/>
              </a:rPr>
              <a:t>y ahora podemos usar la tabla </a:t>
            </a:r>
            <a:r>
              <a:rPr lang="en-US">
                <a:latin typeface="Roboto"/>
                <a:ea typeface="Roboto"/>
                <a:cs typeface="Roboto"/>
                <a:sym typeface="Roboto"/>
              </a:rPr>
              <a:t>PAÍSES</a:t>
            </a:r>
            <a:r>
              <a:rPr lang="en-US">
                <a:latin typeface="Roboto"/>
                <a:ea typeface="Roboto"/>
                <a:cs typeface="Roboto"/>
                <a:sym typeface="Roboto"/>
              </a:rPr>
              <a:t> como NACIONALIDAD </a:t>
            </a:r>
            <a:endParaRPr>
              <a:latin typeface="Roboto"/>
              <a:ea typeface="Roboto"/>
              <a:cs typeface="Roboto"/>
              <a:sym typeface="Roboto"/>
            </a:endParaRPr>
          </a:p>
        </p:txBody>
      </p:sp>
      <p:sp>
        <p:nvSpPr>
          <p:cNvPr id="136" name="Google Shape;136;g1383c47cd5d_0_77"/>
          <p:cNvSpPr txBox="1"/>
          <p:nvPr/>
        </p:nvSpPr>
        <p:spPr>
          <a:xfrm>
            <a:off x="3603700" y="5863275"/>
            <a:ext cx="783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202124"/>
                </a:solidFill>
                <a:highlight>
                  <a:srgbClr val="FFFF00"/>
                </a:highlight>
                <a:latin typeface="Roboto"/>
                <a:ea typeface="Roboto"/>
                <a:cs typeface="Roboto"/>
                <a:sym typeface="Roboto"/>
              </a:rPr>
              <a:t>LAS </a:t>
            </a:r>
            <a:r>
              <a:rPr b="1" lang="en-US">
                <a:solidFill>
                  <a:srgbClr val="202124"/>
                </a:solidFill>
                <a:highlight>
                  <a:srgbClr val="FFFF00"/>
                </a:highlight>
                <a:latin typeface="Roboto"/>
                <a:ea typeface="Roboto"/>
                <a:cs typeface="Roboto"/>
                <a:sym typeface="Roboto"/>
              </a:rPr>
              <a:t>BÚSQUEDAS</a:t>
            </a:r>
            <a:r>
              <a:rPr b="1" lang="en-US">
                <a:solidFill>
                  <a:srgbClr val="202124"/>
                </a:solidFill>
                <a:highlight>
                  <a:srgbClr val="FFFF00"/>
                </a:highlight>
                <a:latin typeface="Roboto"/>
                <a:ea typeface="Roboto"/>
                <a:cs typeface="Roboto"/>
                <a:sym typeface="Roboto"/>
              </a:rPr>
              <a:t> REALIZADAS POR PK y FK SON MUY VELOCES EN </a:t>
            </a:r>
            <a:r>
              <a:rPr b="1" lang="en-US">
                <a:solidFill>
                  <a:srgbClr val="202124"/>
                </a:solidFill>
                <a:highlight>
                  <a:srgbClr val="FFFF00"/>
                </a:highlight>
                <a:latin typeface="Roboto"/>
                <a:ea typeface="Roboto"/>
                <a:cs typeface="Roboto"/>
                <a:sym typeface="Roboto"/>
              </a:rPr>
              <a:t>COMPARACIÓN</a:t>
            </a:r>
            <a:r>
              <a:rPr b="1" lang="en-US">
                <a:solidFill>
                  <a:srgbClr val="202124"/>
                </a:solidFill>
                <a:highlight>
                  <a:srgbClr val="FFFF00"/>
                </a:highlight>
                <a:latin typeface="Roboto"/>
                <a:ea typeface="Roboto"/>
                <a:cs typeface="Roboto"/>
                <a:sym typeface="Roboto"/>
              </a:rPr>
              <a:t> DE OTROS CAMPOS, YA QUE </a:t>
            </a:r>
            <a:r>
              <a:rPr b="1" lang="en-US">
                <a:solidFill>
                  <a:srgbClr val="202124"/>
                </a:solidFill>
                <a:highlight>
                  <a:srgbClr val="FFFF00"/>
                </a:highlight>
                <a:latin typeface="Roboto"/>
                <a:ea typeface="Roboto"/>
                <a:cs typeface="Roboto"/>
                <a:sym typeface="Roboto"/>
              </a:rPr>
              <a:t>ESTÁN</a:t>
            </a:r>
            <a:r>
              <a:rPr b="1" lang="en-US">
                <a:solidFill>
                  <a:srgbClr val="202124"/>
                </a:solidFill>
                <a:highlight>
                  <a:srgbClr val="FFFF00"/>
                </a:highlight>
                <a:latin typeface="Roboto"/>
                <a:ea typeface="Roboto"/>
                <a:cs typeface="Roboto"/>
                <a:sym typeface="Roboto"/>
              </a:rPr>
              <a:t> INDEXADAS.</a:t>
            </a:r>
            <a:endParaRPr b="1">
              <a:solidFill>
                <a:srgbClr val="202124"/>
              </a:solidFill>
              <a:highlight>
                <a:srgbClr val="FFFF00"/>
              </a:highlight>
              <a:latin typeface="Roboto"/>
              <a:ea typeface="Roboto"/>
              <a:cs typeface="Roboto"/>
              <a:sym typeface="Roboto"/>
            </a:endParaRPr>
          </a:p>
        </p:txBody>
      </p:sp>
      <p:cxnSp>
        <p:nvCxnSpPr>
          <p:cNvPr id="137" name="Google Shape;137;g1383c47cd5d_0_77"/>
          <p:cNvCxnSpPr/>
          <p:nvPr/>
        </p:nvCxnSpPr>
        <p:spPr>
          <a:xfrm flipH="1">
            <a:off x="1337825" y="3134525"/>
            <a:ext cx="1906500" cy="1088100"/>
          </a:xfrm>
          <a:prstGeom prst="straightConnector1">
            <a:avLst/>
          </a:prstGeom>
          <a:noFill/>
          <a:ln cap="flat" cmpd="sng" w="28575">
            <a:solidFill>
              <a:srgbClr val="AE2663"/>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4728acf6a4_0_0"/>
          <p:cNvSpPr txBox="1"/>
          <p:nvPr>
            <p:ph type="title"/>
          </p:nvPr>
        </p:nvSpPr>
        <p:spPr>
          <a:xfrm>
            <a:off x="415600" y="421233"/>
            <a:ext cx="11360700" cy="11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US"/>
              <a:t>A TRABAJAR CON SQL</a:t>
            </a:r>
            <a:endParaRPr/>
          </a:p>
        </p:txBody>
      </p:sp>
      <p:sp>
        <p:nvSpPr>
          <p:cNvPr id="144" name="Google Shape;144;g14728acf6a4_0_0"/>
          <p:cNvSpPr txBox="1"/>
          <p:nvPr/>
        </p:nvSpPr>
        <p:spPr>
          <a:xfrm>
            <a:off x="379325" y="1976550"/>
            <a:ext cx="57498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Roboto"/>
                <a:ea typeface="Roboto"/>
                <a:cs typeface="Roboto"/>
                <a:sym typeface="Roboto"/>
              </a:rPr>
              <a:t>¿QUE ES SQL?</a:t>
            </a:r>
            <a:endParaRPr b="1" sz="25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US" sz="1300">
                <a:solidFill>
                  <a:srgbClr val="202122"/>
                </a:solidFill>
                <a:highlight>
                  <a:srgbClr val="FFFFFF"/>
                </a:highlight>
              </a:rPr>
              <a:t>SQL</a:t>
            </a:r>
            <a:r>
              <a:rPr lang="en-US" sz="1300">
                <a:solidFill>
                  <a:srgbClr val="202122"/>
                </a:solidFill>
                <a:highlight>
                  <a:srgbClr val="FFFFFF"/>
                </a:highlight>
              </a:rPr>
              <a:t> (por sus siglas en </a:t>
            </a:r>
            <a:r>
              <a:rPr lang="en-US" sz="1300">
                <a:solidFill>
                  <a:srgbClr val="0645AD"/>
                </a:solidFill>
                <a:highlight>
                  <a:srgbClr val="FFFFFF"/>
                </a:highlight>
                <a:uFill>
                  <a:noFill/>
                </a:uFill>
                <a:hlinkClick r:id="rId3">
                  <a:extLst>
                    <a:ext uri="{A12FA001-AC4F-418D-AE19-62706E023703}">
                      <ahyp:hlinkClr val="tx"/>
                    </a:ext>
                  </a:extLst>
                </a:hlinkClick>
              </a:rPr>
              <a:t>inglés</a:t>
            </a:r>
            <a:r>
              <a:rPr lang="en-US" sz="1300">
                <a:solidFill>
                  <a:srgbClr val="202122"/>
                </a:solidFill>
                <a:highlight>
                  <a:srgbClr val="FFFFFF"/>
                </a:highlight>
              </a:rPr>
              <a:t> </a:t>
            </a:r>
            <a:r>
              <a:rPr b="1" lang="en-US" sz="1300">
                <a:solidFill>
                  <a:srgbClr val="202122"/>
                </a:solidFill>
                <a:highlight>
                  <a:srgbClr val="FFFFFF"/>
                </a:highlight>
              </a:rPr>
              <a:t>Structured Query Language</a:t>
            </a:r>
            <a:r>
              <a:rPr lang="en-US" sz="1300">
                <a:solidFill>
                  <a:srgbClr val="202122"/>
                </a:solidFill>
                <a:highlight>
                  <a:srgbClr val="FFFFFF"/>
                </a:highlight>
              </a:rPr>
              <a:t>; en </a:t>
            </a:r>
            <a:r>
              <a:rPr lang="en-US" sz="1300">
                <a:solidFill>
                  <a:srgbClr val="0645AD"/>
                </a:solidFill>
                <a:highlight>
                  <a:srgbClr val="FFFFFF"/>
                </a:highlight>
                <a:uFill>
                  <a:noFill/>
                </a:uFill>
                <a:hlinkClick r:id="rId4">
                  <a:extLst>
                    <a:ext uri="{A12FA001-AC4F-418D-AE19-62706E023703}">
                      <ahyp:hlinkClr val="tx"/>
                    </a:ext>
                  </a:extLst>
                </a:hlinkClick>
              </a:rPr>
              <a:t>español</a:t>
            </a:r>
            <a:r>
              <a:rPr lang="en-US" sz="1300">
                <a:solidFill>
                  <a:srgbClr val="202122"/>
                </a:solidFill>
                <a:highlight>
                  <a:srgbClr val="FFFFFF"/>
                </a:highlight>
              </a:rPr>
              <a:t> </a:t>
            </a:r>
            <a:r>
              <a:rPr b="1" lang="en-US" sz="1300">
                <a:solidFill>
                  <a:srgbClr val="202122"/>
                </a:solidFill>
                <a:highlight>
                  <a:srgbClr val="FFFFFF"/>
                </a:highlight>
              </a:rPr>
              <a:t>lenguaje de consulta estructurada</a:t>
            </a:r>
            <a:r>
              <a:rPr lang="en-US" sz="1300">
                <a:solidFill>
                  <a:srgbClr val="202122"/>
                </a:solidFill>
                <a:highlight>
                  <a:srgbClr val="FFFFFF"/>
                </a:highlight>
              </a:rPr>
              <a:t>) es un </a:t>
            </a:r>
            <a:r>
              <a:rPr lang="en-US" sz="1300">
                <a:solidFill>
                  <a:srgbClr val="0645AD"/>
                </a:solidFill>
                <a:highlight>
                  <a:srgbClr val="FFFFFF"/>
                </a:highlight>
                <a:uFill>
                  <a:noFill/>
                </a:uFill>
                <a:hlinkClick r:id="rId5">
                  <a:extLst>
                    <a:ext uri="{A12FA001-AC4F-418D-AE19-62706E023703}">
                      <ahyp:hlinkClr val="tx"/>
                    </a:ext>
                  </a:extLst>
                </a:hlinkClick>
              </a:rPr>
              <a:t>lenguaje de dominio específico</a:t>
            </a:r>
            <a:r>
              <a:rPr lang="en-US" sz="1300">
                <a:solidFill>
                  <a:srgbClr val="202122"/>
                </a:solidFill>
                <a:highlight>
                  <a:srgbClr val="FFFFFF"/>
                </a:highlight>
              </a:rPr>
              <a:t>, diseñado para administrar, y recuperar información de </a:t>
            </a:r>
            <a:r>
              <a:rPr lang="en-US" sz="1300">
                <a:solidFill>
                  <a:srgbClr val="0645AD"/>
                </a:solidFill>
                <a:highlight>
                  <a:srgbClr val="FFFFFF"/>
                </a:highlight>
                <a:uFill>
                  <a:noFill/>
                </a:uFill>
                <a:hlinkClick r:id="rId6">
                  <a:extLst>
                    <a:ext uri="{A12FA001-AC4F-418D-AE19-62706E023703}">
                      <ahyp:hlinkClr val="tx"/>
                    </a:ext>
                  </a:extLst>
                </a:hlinkClick>
              </a:rPr>
              <a:t>sistemas de gestión de bases de datos relacionales</a:t>
            </a:r>
            <a:r>
              <a:rPr lang="en-US" sz="1300">
                <a:solidFill>
                  <a:srgbClr val="202122"/>
                </a:solidFill>
                <a:highlight>
                  <a:srgbClr val="FFFFFF"/>
                </a:highlight>
              </a:rPr>
              <a:t>.</a:t>
            </a:r>
            <a:r>
              <a:rPr baseline="30000" lang="en-US" sz="1100">
                <a:solidFill>
                  <a:srgbClr val="0645AD"/>
                </a:solidFill>
                <a:highlight>
                  <a:srgbClr val="FFFFFF"/>
                </a:highlight>
                <a:uFill>
                  <a:noFill/>
                </a:uFill>
                <a:hlinkClick r:id="rId7">
                  <a:extLst>
                    <a:ext uri="{A12FA001-AC4F-418D-AE19-62706E023703}">
                      <ahyp:hlinkClr val="tx"/>
                    </a:ext>
                  </a:extLst>
                </a:hlinkClick>
              </a:rPr>
              <a:t>2</a:t>
            </a:r>
            <a:r>
              <a:rPr lang="en-US" sz="1300">
                <a:solidFill>
                  <a:srgbClr val="202122"/>
                </a:solidFill>
                <a:highlight>
                  <a:srgbClr val="FFFFFF"/>
                </a:highlight>
              </a:rPr>
              <a:t>​ Una de sus principales características es el manejo del </a:t>
            </a:r>
            <a:r>
              <a:rPr lang="en-US" sz="1300">
                <a:solidFill>
                  <a:srgbClr val="0645AD"/>
                </a:solidFill>
                <a:highlight>
                  <a:srgbClr val="FFFFFF"/>
                </a:highlight>
                <a:uFill>
                  <a:noFill/>
                </a:uFill>
                <a:hlinkClick r:id="rId8">
                  <a:extLst>
                    <a:ext uri="{A12FA001-AC4F-418D-AE19-62706E023703}">
                      <ahyp:hlinkClr val="tx"/>
                    </a:ext>
                  </a:extLst>
                </a:hlinkClick>
              </a:rPr>
              <a:t>álgebra</a:t>
            </a:r>
            <a:r>
              <a:rPr lang="en-US" sz="1300">
                <a:solidFill>
                  <a:srgbClr val="202122"/>
                </a:solidFill>
                <a:highlight>
                  <a:srgbClr val="FFFFFF"/>
                </a:highlight>
              </a:rPr>
              <a:t> y el </a:t>
            </a:r>
            <a:r>
              <a:rPr lang="en-US" sz="1300">
                <a:solidFill>
                  <a:srgbClr val="0645AD"/>
                </a:solidFill>
                <a:highlight>
                  <a:srgbClr val="FFFFFF"/>
                </a:highlight>
                <a:uFill>
                  <a:noFill/>
                </a:uFill>
                <a:hlinkClick r:id="rId9">
                  <a:extLst>
                    <a:ext uri="{A12FA001-AC4F-418D-AE19-62706E023703}">
                      <ahyp:hlinkClr val="tx"/>
                    </a:ext>
                  </a:extLst>
                </a:hlinkClick>
              </a:rPr>
              <a:t>cálculo relacional</a:t>
            </a:r>
            <a:r>
              <a:rPr lang="en-US" sz="1300">
                <a:solidFill>
                  <a:srgbClr val="202122"/>
                </a:solidFill>
                <a:highlight>
                  <a:srgbClr val="FFFFFF"/>
                </a:highlight>
              </a:rPr>
              <a:t> para efectuar consultas con el fin de recuperar, de forma sencilla, </a:t>
            </a:r>
            <a:r>
              <a:rPr lang="en-US" sz="1300">
                <a:solidFill>
                  <a:srgbClr val="0645AD"/>
                </a:solidFill>
                <a:highlight>
                  <a:srgbClr val="FFFFFF"/>
                </a:highlight>
                <a:uFill>
                  <a:noFill/>
                </a:uFill>
                <a:hlinkClick r:id="rId10">
                  <a:extLst>
                    <a:ext uri="{A12FA001-AC4F-418D-AE19-62706E023703}">
                      <ahyp:hlinkClr val="tx"/>
                    </a:ext>
                  </a:extLst>
                </a:hlinkClick>
              </a:rPr>
              <a:t>información</a:t>
            </a:r>
            <a:r>
              <a:rPr lang="en-US" sz="1300">
                <a:solidFill>
                  <a:srgbClr val="202122"/>
                </a:solidFill>
                <a:highlight>
                  <a:srgbClr val="FFFFFF"/>
                </a:highlight>
              </a:rPr>
              <a:t> de </a:t>
            </a:r>
            <a:r>
              <a:rPr lang="en-US" sz="1300">
                <a:solidFill>
                  <a:srgbClr val="0645AD"/>
                </a:solidFill>
                <a:highlight>
                  <a:srgbClr val="FFFFFF"/>
                </a:highlight>
                <a:uFill>
                  <a:noFill/>
                </a:uFill>
                <a:hlinkClick r:id="rId11">
                  <a:extLst>
                    <a:ext uri="{A12FA001-AC4F-418D-AE19-62706E023703}">
                      <ahyp:hlinkClr val="tx"/>
                    </a:ext>
                  </a:extLst>
                </a:hlinkClick>
              </a:rPr>
              <a:t>bases de datos</a:t>
            </a:r>
            <a:r>
              <a:rPr lang="en-US" sz="1300">
                <a:solidFill>
                  <a:srgbClr val="202122"/>
                </a:solidFill>
                <a:highlight>
                  <a:srgbClr val="FFFFFF"/>
                </a:highlight>
              </a:rPr>
              <a:t>, así como realizar cambios en ellas.</a:t>
            </a:r>
            <a:endParaRPr>
              <a:latin typeface="Roboto"/>
              <a:ea typeface="Roboto"/>
              <a:cs typeface="Roboto"/>
              <a:sym typeface="Roboto"/>
            </a:endParaRPr>
          </a:p>
        </p:txBody>
      </p:sp>
      <p:sp>
        <p:nvSpPr>
          <p:cNvPr id="145" name="Google Shape;145;g14728acf6a4_0_0"/>
          <p:cNvSpPr txBox="1"/>
          <p:nvPr/>
        </p:nvSpPr>
        <p:spPr>
          <a:xfrm>
            <a:off x="415600" y="4162350"/>
            <a:ext cx="670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Roboto"/>
                <a:ea typeface="Roboto"/>
                <a:cs typeface="Roboto"/>
                <a:sym typeface="Roboto"/>
              </a:rPr>
              <a:t>¿</a:t>
            </a:r>
            <a:r>
              <a:rPr b="1" lang="en-US" sz="2200">
                <a:latin typeface="Roboto"/>
                <a:ea typeface="Roboto"/>
                <a:cs typeface="Roboto"/>
                <a:sym typeface="Roboto"/>
              </a:rPr>
              <a:t>QUÉ</a:t>
            </a:r>
            <a:r>
              <a:rPr b="1" lang="en-US" sz="2200">
                <a:latin typeface="Roboto"/>
                <a:ea typeface="Roboto"/>
                <a:cs typeface="Roboto"/>
                <a:sym typeface="Roboto"/>
              </a:rPr>
              <a:t> TIPO DE CONSULTAS/QUERY EXISTEN?</a:t>
            </a:r>
            <a:endParaRPr sz="2200">
              <a:latin typeface="Roboto"/>
              <a:ea typeface="Roboto"/>
              <a:cs typeface="Roboto"/>
              <a:sym typeface="Roboto"/>
            </a:endParaRPr>
          </a:p>
        </p:txBody>
      </p:sp>
      <p:sp>
        <p:nvSpPr>
          <p:cNvPr id="146" name="Google Shape;146;g14728acf6a4_0_0"/>
          <p:cNvSpPr txBox="1"/>
          <p:nvPr/>
        </p:nvSpPr>
        <p:spPr>
          <a:xfrm>
            <a:off x="415600" y="4685550"/>
            <a:ext cx="574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Existen 2 tipos de consultas en el lenguaje SQL y que son muy </a:t>
            </a:r>
            <a:r>
              <a:rPr lang="en-US">
                <a:latin typeface="Roboto"/>
                <a:ea typeface="Roboto"/>
                <a:cs typeface="Roboto"/>
                <a:sym typeface="Roboto"/>
              </a:rPr>
              <a:t>fáciles</a:t>
            </a:r>
            <a:r>
              <a:rPr lang="en-US">
                <a:latin typeface="Roboto"/>
                <a:ea typeface="Roboto"/>
                <a:cs typeface="Roboto"/>
                <a:sym typeface="Roboto"/>
              </a:rPr>
              <a:t> de distinguir.</a:t>
            </a:r>
            <a:endParaRPr>
              <a:latin typeface="Roboto"/>
              <a:ea typeface="Roboto"/>
              <a:cs typeface="Roboto"/>
              <a:sym typeface="Roboto"/>
            </a:endParaRPr>
          </a:p>
        </p:txBody>
      </p:sp>
      <p:sp>
        <p:nvSpPr>
          <p:cNvPr id="147" name="Google Shape;147;g14728acf6a4_0_0"/>
          <p:cNvSpPr txBox="1"/>
          <p:nvPr/>
        </p:nvSpPr>
        <p:spPr>
          <a:xfrm>
            <a:off x="6778150" y="1896700"/>
            <a:ext cx="48117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highlight>
                  <a:srgbClr val="FFFF00"/>
                </a:highlight>
                <a:latin typeface="Roboto"/>
                <a:ea typeface="Roboto"/>
                <a:cs typeface="Roboto"/>
                <a:sym typeface="Roboto"/>
              </a:rPr>
              <a:t>ESTRUCTURALES</a:t>
            </a:r>
            <a:endParaRPr b="1" sz="1600">
              <a:highlight>
                <a:srgbClr val="FFFF00"/>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Se utilizan para manipular la estructura de la DB y las tablas. (aplica a los campos y no a los registros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Las 3 principales son: </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US">
                <a:latin typeface="Roboto"/>
                <a:ea typeface="Roboto"/>
                <a:cs typeface="Roboto"/>
                <a:sym typeface="Roboto"/>
              </a:rPr>
              <a:t>CREATE -&gt; sentencia para crear. </a:t>
            </a:r>
            <a:r>
              <a:rPr lang="en-US" u="sng">
                <a:solidFill>
                  <a:schemeClr val="hlink"/>
                </a:solidFill>
                <a:latin typeface="Roboto"/>
                <a:ea typeface="Roboto"/>
                <a:cs typeface="Roboto"/>
                <a:sym typeface="Roboto"/>
                <a:hlinkClick r:id="rId12"/>
              </a:rPr>
              <a:t>Link</a:t>
            </a:r>
            <a:r>
              <a:rPr lang="en-US">
                <a:latin typeface="Roboto"/>
                <a:ea typeface="Roboto"/>
                <a:cs typeface="Roboto"/>
                <a:sym typeface="Roboto"/>
              </a:rPr>
              <a:t> </a:t>
            </a:r>
            <a:r>
              <a:rPr lang="en-US" u="sng">
                <a:solidFill>
                  <a:schemeClr val="hlink"/>
                </a:solidFill>
                <a:latin typeface="Roboto"/>
                <a:ea typeface="Roboto"/>
                <a:cs typeface="Roboto"/>
                <a:sym typeface="Roboto"/>
                <a:hlinkClick r:id="rId13"/>
              </a:rPr>
              <a:t>Link2</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US">
                <a:latin typeface="Roboto"/>
                <a:ea typeface="Roboto"/>
                <a:cs typeface="Roboto"/>
                <a:sym typeface="Roboto"/>
              </a:rPr>
              <a:t>DROP -&gt; sentencia para eliminar. </a:t>
            </a:r>
            <a:r>
              <a:rPr lang="en-US" u="sng">
                <a:solidFill>
                  <a:schemeClr val="hlink"/>
                </a:solidFill>
                <a:latin typeface="Roboto"/>
                <a:ea typeface="Roboto"/>
                <a:cs typeface="Roboto"/>
                <a:sym typeface="Roboto"/>
                <a:hlinkClick r:id="rId14"/>
              </a:rPr>
              <a:t>Link</a:t>
            </a:r>
            <a:r>
              <a:rPr lang="en-US">
                <a:latin typeface="Roboto"/>
                <a:ea typeface="Roboto"/>
                <a:cs typeface="Roboto"/>
                <a:sym typeface="Roboto"/>
              </a:rPr>
              <a:t> </a:t>
            </a:r>
            <a:r>
              <a:rPr lang="en-US" u="sng">
                <a:solidFill>
                  <a:schemeClr val="hlink"/>
                </a:solidFill>
                <a:latin typeface="Roboto"/>
                <a:ea typeface="Roboto"/>
                <a:cs typeface="Roboto"/>
                <a:sym typeface="Roboto"/>
                <a:hlinkClick r:id="rId15"/>
              </a:rPr>
              <a:t>Link2</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US">
                <a:latin typeface="Roboto"/>
                <a:ea typeface="Roboto"/>
                <a:cs typeface="Roboto"/>
                <a:sym typeface="Roboto"/>
              </a:rPr>
              <a:t>ALTER -&gt; sentencia para modificar. </a:t>
            </a:r>
            <a:r>
              <a:rPr lang="en-US" u="sng">
                <a:solidFill>
                  <a:schemeClr val="hlink"/>
                </a:solidFill>
                <a:latin typeface="Roboto"/>
                <a:ea typeface="Roboto"/>
                <a:cs typeface="Roboto"/>
                <a:sym typeface="Roboto"/>
                <a:hlinkClick r:id="rId16"/>
              </a:rPr>
              <a:t>Link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8" name="Google Shape;148;g14728acf6a4_0_0"/>
          <p:cNvSpPr txBox="1"/>
          <p:nvPr/>
        </p:nvSpPr>
        <p:spPr>
          <a:xfrm>
            <a:off x="6920575" y="4039050"/>
            <a:ext cx="48117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highlight>
                  <a:srgbClr val="FFFF00"/>
                </a:highlight>
                <a:latin typeface="Roboto"/>
                <a:ea typeface="Roboto"/>
                <a:cs typeface="Roboto"/>
                <a:sym typeface="Roboto"/>
              </a:rPr>
              <a:t>NO </a:t>
            </a:r>
            <a:r>
              <a:rPr b="1" lang="en-US" sz="1600">
                <a:highlight>
                  <a:srgbClr val="FFFF00"/>
                </a:highlight>
                <a:latin typeface="Roboto"/>
                <a:ea typeface="Roboto"/>
                <a:cs typeface="Roboto"/>
                <a:sym typeface="Roboto"/>
              </a:rPr>
              <a:t>ESTRUCTURALES</a:t>
            </a:r>
            <a:endParaRPr b="1" sz="1600">
              <a:highlight>
                <a:srgbClr val="FFFF00"/>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Se utilizan para manipular los datos de la DB. Mostrar, agregar, modificar o eliminar registros o datos de las tablas.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US">
                <a:latin typeface="Roboto"/>
                <a:ea typeface="Roboto"/>
                <a:cs typeface="Roboto"/>
                <a:sym typeface="Roboto"/>
              </a:rPr>
              <a:t>Las 4 principales son: </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US">
                <a:latin typeface="Roboto"/>
                <a:ea typeface="Roboto"/>
                <a:cs typeface="Roboto"/>
                <a:sym typeface="Roboto"/>
              </a:rPr>
              <a:t>SELECT -&gt; sentencia obtener datos. </a:t>
            </a:r>
            <a:r>
              <a:rPr lang="en-US" u="sng">
                <a:solidFill>
                  <a:schemeClr val="hlink"/>
                </a:solidFill>
                <a:latin typeface="Roboto"/>
                <a:ea typeface="Roboto"/>
                <a:cs typeface="Roboto"/>
                <a:sym typeface="Roboto"/>
                <a:hlinkClick r:id="rId17"/>
              </a:rPr>
              <a:t>Link </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US">
                <a:latin typeface="Roboto"/>
                <a:ea typeface="Roboto"/>
                <a:cs typeface="Roboto"/>
                <a:sym typeface="Roboto"/>
              </a:rPr>
              <a:t>INSERT-&gt; sentencia para insertar datos. </a:t>
            </a:r>
            <a:r>
              <a:rPr lang="en-US" u="sng">
                <a:solidFill>
                  <a:schemeClr val="hlink"/>
                </a:solidFill>
                <a:latin typeface="Roboto"/>
                <a:ea typeface="Roboto"/>
                <a:cs typeface="Roboto"/>
                <a:sym typeface="Roboto"/>
                <a:hlinkClick r:id="rId18"/>
              </a:rPr>
              <a:t>Link</a:t>
            </a:r>
            <a:r>
              <a:rPr lang="en-US">
                <a:latin typeface="Roboto"/>
                <a:ea typeface="Roboto"/>
                <a:cs typeface="Roboto"/>
                <a:sym typeface="Roboto"/>
              </a:rPr>
              <a:t> </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US">
                <a:latin typeface="Roboto"/>
                <a:ea typeface="Roboto"/>
                <a:cs typeface="Roboto"/>
                <a:sym typeface="Roboto"/>
              </a:rPr>
              <a:t>UPDATE -&gt; sentencia para modificar. </a:t>
            </a:r>
            <a:r>
              <a:rPr lang="en-US" u="sng">
                <a:solidFill>
                  <a:schemeClr val="hlink"/>
                </a:solidFill>
                <a:latin typeface="Roboto"/>
                <a:ea typeface="Roboto"/>
                <a:cs typeface="Roboto"/>
                <a:sym typeface="Roboto"/>
                <a:hlinkClick r:id="rId19"/>
              </a:rPr>
              <a:t>Link</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US">
                <a:latin typeface="Roboto"/>
                <a:ea typeface="Roboto"/>
                <a:cs typeface="Roboto"/>
                <a:sym typeface="Roboto"/>
              </a:rPr>
              <a:t>DELETE -&gt; sentencia para eliminar. </a:t>
            </a:r>
            <a:r>
              <a:rPr lang="en-US" u="sng">
                <a:solidFill>
                  <a:schemeClr val="hlink"/>
                </a:solidFill>
                <a:latin typeface="Roboto"/>
                <a:ea typeface="Roboto"/>
                <a:cs typeface="Roboto"/>
                <a:sym typeface="Roboto"/>
                <a:hlinkClick r:id="rId20"/>
              </a:rPr>
              <a:t>Link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s">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