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Roboto Medium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goo1TR+QL5aHgR1HqgvETWZPqD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bold.fntdata"/><Relationship Id="rId22" Type="http://schemas.openxmlformats.org/officeDocument/2006/relationships/font" Target="fonts/RobotoMedium-boldItalic.fntdata"/><Relationship Id="rId21" Type="http://schemas.openxmlformats.org/officeDocument/2006/relationships/font" Target="fonts/RobotoMedium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RobotoMedium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" name="Google Shape;48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ca54c8785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3ca54c8785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13ca54c8785_0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ca54c8785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13ca54c8785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13ca54c8785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ca54c8785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13ca54c8785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g13ca54c8785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ca54c8785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13ca54c8785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g13ca54c8785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ca54c8785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3ca54c8785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g13ca54c8785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ca54c8785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3ca54c8785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13ca54c8785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ca54c8785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13ca54c8785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13ca54c8785_0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ca54c8785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3ca54c8785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13ca54c8785_0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b636e46a1d_0_302"/>
          <p:cNvCxnSpPr/>
          <p:nvPr/>
        </p:nvCxnSpPr>
        <p:spPr>
          <a:xfrm flipH="1" rot="10800000">
            <a:off x="6936475" y="5075050"/>
            <a:ext cx="4653000" cy="9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b636e46a1d_0_302"/>
          <p:cNvSpPr txBox="1"/>
          <p:nvPr>
            <p:ph type="ctrTitle"/>
          </p:nvPr>
        </p:nvSpPr>
        <p:spPr>
          <a:xfrm>
            <a:off x="4060877" y="2699459"/>
            <a:ext cx="77112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oboto"/>
              <a:buNone/>
              <a:defRPr b="1" sz="5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oboto"/>
              <a:buNone/>
              <a:defRPr b="1" sz="5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oboto"/>
              <a:buNone/>
              <a:defRPr b="1" sz="5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oboto"/>
              <a:buNone/>
              <a:defRPr b="1" sz="5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oboto"/>
              <a:buNone/>
              <a:defRPr b="1" sz="5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oboto"/>
              <a:buNone/>
              <a:defRPr b="1" sz="5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oboto"/>
              <a:buNone/>
              <a:defRPr b="1" sz="5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oboto"/>
              <a:buNone/>
              <a:defRPr b="1" sz="5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oboto"/>
              <a:buNone/>
              <a:defRPr b="1" sz="5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" name="Google Shape;16;gb636e46a1d_0_302"/>
          <p:cNvSpPr txBox="1"/>
          <p:nvPr>
            <p:ph idx="1" type="subTitle"/>
          </p:nvPr>
        </p:nvSpPr>
        <p:spPr>
          <a:xfrm>
            <a:off x="3844875" y="5227225"/>
            <a:ext cx="79272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 sz="35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 sz="35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 sz="35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 sz="35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 sz="35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 sz="35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 sz="35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 sz="35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 sz="3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" name="Google Shape;17;gb636e46a1d_0_30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b636e46a1d_0_333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gb636e46a1d_0_33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b636e46a1d_0_324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3" name="Google Shape;23;gb636e46a1d_0_324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4" name="Google Shape;24;gb636e46a1d_0_324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5" name="Google Shape;25;gb636e46a1d_0_3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b636e46a1d_0_336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gb636e46a1d_0_336"/>
          <p:cNvSpPr txBox="1"/>
          <p:nvPr>
            <p:ph type="title"/>
          </p:nvPr>
        </p:nvSpPr>
        <p:spPr>
          <a:xfrm>
            <a:off x="653667" y="600200"/>
            <a:ext cx="78384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29" name="Google Shape;29;gb636e46a1d_0_3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gb636e46a1d_0_309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gb636e46a1d_0_309"/>
          <p:cNvSpPr txBox="1"/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gb636e46a1d_0_30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Stack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gb636e46a1d_0_313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gb636e46a1d_0_313"/>
          <p:cNvSpPr txBox="1"/>
          <p:nvPr>
            <p:ph type="title"/>
          </p:nvPr>
        </p:nvSpPr>
        <p:spPr>
          <a:xfrm>
            <a:off x="2448175" y="610700"/>
            <a:ext cx="92265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gb636e46a1d_0_313"/>
          <p:cNvSpPr txBox="1"/>
          <p:nvPr>
            <p:ph idx="1" type="body"/>
          </p:nvPr>
        </p:nvSpPr>
        <p:spPr>
          <a:xfrm>
            <a:off x="6341600" y="1986433"/>
            <a:ext cx="53331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gb636e46a1d_0_3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b636e46a1d_0_31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gb636e46a1d_0_318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gb636e46a1d_0_318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gb636e46a1d_0_318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gb636e46a1d_0_318"/>
          <p:cNvSpPr txBox="1"/>
          <p:nvPr>
            <p:ph idx="12" type="sldNum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b636e46a1d_0_298"/>
          <p:cNvSpPr txBox="1"/>
          <p:nvPr>
            <p:ph type="title"/>
          </p:nvPr>
        </p:nvSpPr>
        <p:spPr>
          <a:xfrm>
            <a:off x="2448175" y="610700"/>
            <a:ext cx="92265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Roboto"/>
              <a:buNone/>
              <a:defRPr b="1" i="0" sz="3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  <a:defRPr b="1" i="0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  <a:defRPr b="1" i="0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  <a:defRPr b="1" i="0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  <a:defRPr b="1" i="0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  <a:defRPr b="1" i="0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  <a:defRPr b="1" i="0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  <a:defRPr b="1" i="0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  <a:defRPr b="1" i="0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" name="Google Shape;11;gb636e46a1d_0_298"/>
          <p:cNvSpPr txBox="1"/>
          <p:nvPr>
            <p:ph idx="1" type="body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oboto"/>
              <a:buChar char="●"/>
              <a:defRPr b="0" i="0" sz="25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19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"/>
              <a:buChar char="○"/>
              <a:defRPr b="0" i="0" sz="21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619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"/>
              <a:buChar char="■"/>
              <a:defRPr b="0" i="0" sz="21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19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"/>
              <a:buChar char="●"/>
              <a:defRPr b="0" i="0" sz="21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19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"/>
              <a:buChar char="○"/>
              <a:defRPr b="0" i="0" sz="21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619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"/>
              <a:buChar char="■"/>
              <a:defRPr b="0" i="0" sz="21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619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"/>
              <a:buChar char="●"/>
              <a:defRPr b="0" i="0" sz="21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619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"/>
              <a:buChar char="○"/>
              <a:defRPr b="0" i="0" sz="21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619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Roboto"/>
              <a:buChar char="■"/>
              <a:defRPr b="0" i="0" sz="21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gb636e46a1d_0_29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es.reactjs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de.visualstudio.com/" TargetMode="External"/><Relationship Id="rId4" Type="http://schemas.openxmlformats.org/officeDocument/2006/relationships/hyperlink" Target="https://nodejs.org/es/download/" TargetMode="External"/><Relationship Id="rId5" Type="http://schemas.openxmlformats.org/officeDocument/2006/relationships/hyperlink" Target="https://classic.yarnpkg.com/en/docs/install#mac-stable" TargetMode="External"/><Relationship Id="rId6" Type="http://schemas.openxmlformats.org/officeDocument/2006/relationships/hyperlink" Target="https://github.com/dsznajder/vscode-react-javascript-snippets/blob/HEAD/docs/Snippets.m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hyperlink" Target="http://192.168.100.48:3000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/>
          <p:nvPr>
            <p:ph type="ctrTitle"/>
          </p:nvPr>
        </p:nvSpPr>
        <p:spPr>
          <a:xfrm>
            <a:off x="5839350" y="2621750"/>
            <a:ext cx="5932800" cy="23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REACT JS</a:t>
            </a:r>
            <a:endParaRPr/>
          </a:p>
        </p:txBody>
      </p:sp>
      <p:sp>
        <p:nvSpPr>
          <p:cNvPr id="51" name="Google Shape;51;p1"/>
          <p:cNvSpPr txBox="1"/>
          <p:nvPr>
            <p:ph idx="1" type="subTitle"/>
          </p:nvPr>
        </p:nvSpPr>
        <p:spPr>
          <a:xfrm>
            <a:off x="3844875" y="5227225"/>
            <a:ext cx="79272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rPr b="1" lang="en-US" sz="3600">
                <a:latin typeface="Lato"/>
                <a:ea typeface="Lato"/>
                <a:cs typeface="Lato"/>
                <a:sym typeface="Lato"/>
              </a:rPr>
              <a:t>Primeros Pasos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ca54c8785_0_68"/>
          <p:cNvSpPr txBox="1"/>
          <p:nvPr>
            <p:ph type="ctrTitle"/>
          </p:nvPr>
        </p:nvSpPr>
        <p:spPr>
          <a:xfrm>
            <a:off x="102200" y="1714900"/>
            <a:ext cx="75891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En esta clase vimos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g13ca54c8785_0_68"/>
          <p:cNvSpPr txBox="1"/>
          <p:nvPr>
            <p:ph idx="1" type="subTitle"/>
          </p:nvPr>
        </p:nvSpPr>
        <p:spPr>
          <a:xfrm>
            <a:off x="3844875" y="5227225"/>
            <a:ext cx="79272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rPr b="1" lang="en-US" sz="3600">
                <a:latin typeface="Lato"/>
                <a:ea typeface="Lato"/>
                <a:cs typeface="Lato"/>
                <a:sym typeface="Lato"/>
              </a:rPr>
              <a:t>Primeros Pasos</a:t>
            </a:r>
            <a:endParaRPr sz="3600"/>
          </a:p>
        </p:txBody>
      </p:sp>
      <p:sp>
        <p:nvSpPr>
          <p:cNvPr id="125" name="Google Shape;125;g13ca54c8785_0_68"/>
          <p:cNvSpPr txBox="1"/>
          <p:nvPr/>
        </p:nvSpPr>
        <p:spPr>
          <a:xfrm>
            <a:off x="3888275" y="3016000"/>
            <a:ext cx="76515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-"/>
            </a:pPr>
            <a:r>
              <a:rPr b="1" i="0" lang="en-US" sz="2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 es React?</a:t>
            </a:r>
            <a:endParaRPr b="1" i="0" sz="2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-"/>
            </a:pPr>
            <a:r>
              <a:rPr b="1" i="0" lang="en-US" sz="2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Instalación de Entorno de Trabajo?</a:t>
            </a:r>
            <a:endParaRPr b="1" i="0" sz="2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-"/>
            </a:pPr>
            <a:r>
              <a:rPr b="1" i="0" lang="en-US" sz="2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Crear nuestra primera aplicación en React.</a:t>
            </a:r>
            <a:endParaRPr b="1" i="0" sz="2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-"/>
            </a:pPr>
            <a:r>
              <a:rPr b="1" i="0" lang="en-US" sz="2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Ejecutar aplicación en React.</a:t>
            </a:r>
            <a:endParaRPr b="1" i="0" sz="2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>
            <p:ph type="title"/>
          </p:nvPr>
        </p:nvSpPr>
        <p:spPr>
          <a:xfrm>
            <a:off x="2162575" y="421225"/>
            <a:ext cx="96138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¿QUÉ NECESITAMOS SABER PARA EMPEZAR?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58" name="Google Shape;5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4925" y="1155375"/>
            <a:ext cx="8582151" cy="52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ca54c8785_0_7"/>
          <p:cNvSpPr txBox="1"/>
          <p:nvPr>
            <p:ph type="title"/>
          </p:nvPr>
        </p:nvSpPr>
        <p:spPr>
          <a:xfrm>
            <a:off x="2162575" y="421225"/>
            <a:ext cx="96138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¿Qué es REACT JS?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5" name="Google Shape;65;g13ca54c8785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550" y="1470250"/>
            <a:ext cx="5981200" cy="44929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13ca54c8785_0_7"/>
          <p:cNvSpPr txBox="1"/>
          <p:nvPr/>
        </p:nvSpPr>
        <p:spPr>
          <a:xfrm>
            <a:off x="6438775" y="1304525"/>
            <a:ext cx="5753100" cy="25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React es una librería que se encarga de una parte muy específica del desarrollo de aplicaciones frontend, como es un modelo de componentes. React permite organizar el código en base a componentes reutilizables. Esos componentes tienen una vista, expresada en código JSX, que es capaz de reaccionar a cambios en los datos que manejan esos componentes.</a:t>
            </a:r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13ca54c8785_0_7"/>
          <p:cNvSpPr txBox="1"/>
          <p:nvPr/>
        </p:nvSpPr>
        <p:spPr>
          <a:xfrm>
            <a:off x="6438775" y="4240225"/>
            <a:ext cx="652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sng" cap="none" strike="noStrike">
                <a:solidFill>
                  <a:srgbClr val="2FACEA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https://es.reactjs.org/</a:t>
            </a:r>
            <a:endParaRPr b="0" i="0" sz="2400" u="none" cap="none" strike="noStrike">
              <a:solidFill>
                <a:srgbClr val="2FACE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ca54c8785_0_16"/>
          <p:cNvSpPr txBox="1"/>
          <p:nvPr>
            <p:ph type="title"/>
          </p:nvPr>
        </p:nvSpPr>
        <p:spPr>
          <a:xfrm>
            <a:off x="3214800" y="47150"/>
            <a:ext cx="57624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/>
              <a:t>VENTAJAS DE REACT</a:t>
            </a:r>
            <a:endParaRPr/>
          </a:p>
        </p:txBody>
      </p:sp>
      <p:pic>
        <p:nvPicPr>
          <p:cNvPr id="74" name="Google Shape;74;g13ca54c8785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1675" y="1289975"/>
            <a:ext cx="7957550" cy="42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13ca54c8785_0_16"/>
          <p:cNvSpPr txBox="1"/>
          <p:nvPr/>
        </p:nvSpPr>
        <p:spPr>
          <a:xfrm>
            <a:off x="269150" y="1576375"/>
            <a:ext cx="3834600" cy="4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 Virtual </a:t>
            </a:r>
            <a:r>
              <a:rPr b="1" lang="en-US" sz="1600"/>
              <a:t>dinámico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-&gt; Para ver los cambios que se van haciendo, no hace falta renderizar toda la página sino que solo el componente.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Compatible con el SEO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ES6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-&gt; ECMAScript v6 (Abreviado como ES6 o ES2015) es el estándar que sigue JavaScript desde Junio de 2015.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Amplia Comunidad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 Escalabilidad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 Native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App en Android y IOS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ca54c8785_0_35"/>
          <p:cNvSpPr txBox="1"/>
          <p:nvPr>
            <p:ph type="title"/>
          </p:nvPr>
        </p:nvSpPr>
        <p:spPr>
          <a:xfrm>
            <a:off x="2757600" y="319225"/>
            <a:ext cx="66768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INSTALACIÓN DEL ENTORNO DE TRABAJO</a:t>
            </a:r>
            <a:endParaRPr/>
          </a:p>
        </p:txBody>
      </p:sp>
      <p:sp>
        <p:nvSpPr>
          <p:cNvPr id="82" name="Google Shape;82;g13ca54c8785_0_35"/>
          <p:cNvSpPr txBox="1"/>
          <p:nvPr/>
        </p:nvSpPr>
        <p:spPr>
          <a:xfrm>
            <a:off x="238250" y="1576350"/>
            <a:ext cx="6529200" cy="155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❏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Instalar Visual Studio Code (VSCode </a:t>
            </a:r>
            <a:r>
              <a:rPr b="0" i="0" lang="en-US" sz="1500" u="sng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https://code.visualstudio.com/</a:t>
            </a:r>
            <a:r>
              <a:rPr b="0" i="0" lang="en-US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❏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Instalar Extensiones de VSCode.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❏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Instalar Node Js (</a:t>
            </a:r>
            <a:r>
              <a:rPr b="0" i="0" lang="en-US" sz="1500" u="sng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https://nodejs.org/es/download/</a:t>
            </a:r>
            <a:r>
              <a:rPr b="0" i="0" lang="en-US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) </a:t>
            </a: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Verificar x consola la correcta instalación con "node -v" (sin comillas)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❏"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Instalar Yam siguiendo las instrucciones de consola de la web </a:t>
            </a:r>
            <a:r>
              <a:rPr b="0" i="0" lang="en-US" sz="1500" u="sng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https://classic.yarnpkg.com/en/docs/install#mac-stable</a:t>
            </a:r>
            <a:r>
              <a:rPr b="0" i="0" lang="en-US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g13ca54c8785_0_35"/>
          <p:cNvSpPr txBox="1"/>
          <p:nvPr/>
        </p:nvSpPr>
        <p:spPr>
          <a:xfrm>
            <a:off x="-25" y="3381825"/>
            <a:ext cx="11721300" cy="318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b="1" i="0" lang="en-US" sz="130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Backet pair colorize</a:t>
            </a:r>
            <a:r>
              <a:rPr b="0" i="0" lang="en-US" sz="130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-&gt; activar en las nuevas versiones. ( da colores a los parentesis para observar donde comienzan y terminan los encapsulados.</a:t>
            </a:r>
            <a:endParaRPr b="0" i="0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b="1" i="0" lang="en-US" sz="130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ES7+ React/Redux/React-Native snippets</a:t>
            </a:r>
            <a:r>
              <a:rPr b="0" i="0" lang="en-US" sz="1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-&gt; se instala desde extensiones (Nos permite utilizar los snippets de esas extensiones) (listado de snippets </a:t>
            </a:r>
            <a:r>
              <a:rPr b="0" i="0" lang="en-US" sz="1300" u="sng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https://github.com/dsznajder/vscode-react-javascript-snippets/blob/HEAD/docs/Snippets.md</a:t>
            </a:r>
            <a:r>
              <a:rPr b="0" i="0" lang="en-US" sz="1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)</a:t>
            </a:r>
            <a:endParaRPr b="0" i="0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b="1" i="0" lang="en-US" sz="130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ESLint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-&gt; nos sirve para ordenar el código, es un plugin de microsoft</a:t>
            </a:r>
            <a:endParaRPr b="0" i="0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b="1" i="0" lang="en-US" sz="130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GitLens</a:t>
            </a:r>
            <a:r>
              <a:rPr b="0" i="0" lang="en-US" sz="1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— Git supercharged -&gt; plugin que nos conecta VScode con github</a:t>
            </a:r>
            <a:endParaRPr b="0" i="0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b="1" i="0" lang="en-US" sz="130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HTML Snippets</a:t>
            </a:r>
            <a:r>
              <a:rPr b="0" i="0" lang="en-US" sz="1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-&gt; Nos permite escribir snippets de html, si bien esta sin mantenimiento nos servirá, luego podrán buscar alguna opción más actualizada.</a:t>
            </a:r>
            <a:endParaRPr b="0" i="0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b="1" i="0" lang="en-US" sz="130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IntelliSense for CSS class names in HTML</a:t>
            </a:r>
            <a:r>
              <a:rPr b="0" i="0" lang="en-US" sz="1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-&gt; nos permite hacer auto completado de clases css</a:t>
            </a:r>
            <a:endParaRPr b="0" i="0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b="1" i="0" lang="en-US" sz="130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Material Icon Theme</a:t>
            </a:r>
            <a:r>
              <a:rPr b="0" i="0" lang="en-US" sz="1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-&gt; le pone iconos a los archivos según su extensión. Ayuda a identificar archivos en el árbol</a:t>
            </a:r>
            <a:endParaRPr b="0" i="0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b="1" i="0" lang="en-US" sz="130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One Dark Pro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-&gt; TEMA</a:t>
            </a:r>
            <a:endParaRPr b="0" i="0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b="1" i="0" lang="en-US" sz="130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Path Intellisense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-&gt; Autocompletado de rutas y archivos. muy util.</a:t>
            </a:r>
            <a:endParaRPr b="0" i="0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b="1" i="0" lang="en-US" sz="130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Prettier - Code formatter</a:t>
            </a:r>
            <a:r>
              <a:rPr b="0" i="0" lang="en-US" sz="1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-&gt; Formateador de codigo</a:t>
            </a:r>
            <a:endParaRPr b="0" i="0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b="1" i="0" lang="en-US" sz="130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React Native Tools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-&gt; se utiliza para ver todo el funcionamiento y funcionalidades de React</a:t>
            </a:r>
            <a:endParaRPr b="0" i="0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b="1" i="0" lang="en-US" sz="130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Simple React Snippets</a:t>
            </a:r>
            <a:r>
              <a:rPr b="0" i="0" lang="en-US" sz="1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-&gt; otros snippets pero que acorta el codigo y específico de React</a:t>
            </a:r>
            <a:endParaRPr b="0" i="0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b="1" i="0" lang="en-US" sz="130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Typescript React code snippets</a:t>
            </a:r>
            <a:r>
              <a:rPr b="0" i="0" lang="en-US" sz="1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-&gt; permite trabajar con typescript</a:t>
            </a:r>
            <a:endParaRPr b="0" i="0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g13ca54c8785_0_35"/>
          <p:cNvSpPr txBox="1"/>
          <p:nvPr/>
        </p:nvSpPr>
        <p:spPr>
          <a:xfrm>
            <a:off x="124875" y="3028925"/>
            <a:ext cx="22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EXTENSIONES VSCode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g13ca54c8785_0_35"/>
          <p:cNvSpPr txBox="1"/>
          <p:nvPr/>
        </p:nvSpPr>
        <p:spPr>
          <a:xfrm>
            <a:off x="6960225" y="1576350"/>
            <a:ext cx="52824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EXTENSION CHROME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1" i="0" lang="en-US" sz="140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vscode-styled-components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-&gt; Nos sirve para styled components (styled components una funcionalidad de react que es un paquete y le definimos distintos estilos CSS en línea)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ca54c8785_0_23"/>
          <p:cNvSpPr txBox="1"/>
          <p:nvPr>
            <p:ph type="title"/>
          </p:nvPr>
        </p:nvSpPr>
        <p:spPr>
          <a:xfrm>
            <a:off x="1886700" y="171825"/>
            <a:ext cx="84186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/>
              <a:t>Inicialización de Proyecto React</a:t>
            </a:r>
            <a:endParaRPr/>
          </a:p>
        </p:txBody>
      </p:sp>
      <p:pic>
        <p:nvPicPr>
          <p:cNvPr id="92" name="Google Shape;92;g13ca54c8785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50" y="1416350"/>
            <a:ext cx="8418599" cy="46262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13ca54c8785_0_23"/>
          <p:cNvSpPr txBox="1"/>
          <p:nvPr/>
        </p:nvSpPr>
        <p:spPr>
          <a:xfrm>
            <a:off x="8714925" y="2536625"/>
            <a:ext cx="4312500" cy="831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npx create-react-app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Roboto Medium"/>
                <a:ea typeface="Roboto Medium"/>
                <a:cs typeface="Roboto Medium"/>
                <a:sym typeface="Roboto Medium"/>
              </a:rPr>
              <a:t>NOMBRE_APP</a:t>
            </a:r>
            <a:endParaRPr b="0" i="0" sz="1400" u="none" cap="none" strike="noStrike">
              <a:solidFill>
                <a:srgbClr val="0000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cd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Roboto Medium"/>
                <a:ea typeface="Roboto Medium"/>
                <a:cs typeface="Roboto Medium"/>
                <a:sym typeface="Roboto Medium"/>
              </a:rPr>
              <a:t>NOMBRE_APP</a:t>
            </a:r>
            <a:endParaRPr b="0" i="0" sz="1400" u="none" cap="none" strike="noStrike">
              <a:solidFill>
                <a:srgbClr val="0000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npm star</a:t>
            </a:r>
            <a:endParaRPr b="0" i="0" sz="14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13ca54c8785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2363" y="1214725"/>
            <a:ext cx="9927273" cy="532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3ca54c8785_0_30"/>
          <p:cNvSpPr txBox="1"/>
          <p:nvPr/>
        </p:nvSpPr>
        <p:spPr>
          <a:xfrm>
            <a:off x="1650425" y="5619525"/>
            <a:ext cx="4312500" cy="923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node_modules: </a:t>
            </a: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contiene todos los paquetes que va a tener la aplicación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●"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public: </a:t>
            </a: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contiene todos los archivos públicos de acceso para todas las personas.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ca54c8785_0_52"/>
          <p:cNvSpPr txBox="1"/>
          <p:nvPr>
            <p:ph type="title"/>
          </p:nvPr>
        </p:nvSpPr>
        <p:spPr>
          <a:xfrm>
            <a:off x="2780400" y="262525"/>
            <a:ext cx="66312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/>
              <a:t>EJECUTAR LA APLICACIÓN</a:t>
            </a:r>
            <a:endParaRPr/>
          </a:p>
        </p:txBody>
      </p:sp>
      <p:sp>
        <p:nvSpPr>
          <p:cNvPr id="107" name="Google Shape;107;g13ca54c8785_0_52"/>
          <p:cNvSpPr txBox="1"/>
          <p:nvPr/>
        </p:nvSpPr>
        <p:spPr>
          <a:xfrm>
            <a:off x="300375" y="1798600"/>
            <a:ext cx="7646100" cy="17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➔"/>
            </a:pPr>
            <a:r>
              <a:rPr b="0" i="0" lang="en-US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Abrimos una terminal/consola (cmd)</a:t>
            </a:r>
            <a:endParaRPr b="0" i="0" sz="5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➔"/>
            </a:pPr>
            <a:r>
              <a:rPr b="0" i="0" lang="en-US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Nos aseguramos estar en la raíz del proyecto a ejecutar. </a:t>
            </a:r>
            <a:r>
              <a:rPr b="1" i="1" lang="en-US" sz="4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C:\PROYECTOS_REACT\PROYECTO</a:t>
            </a:r>
            <a:endParaRPr b="1" i="1" sz="4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Char char="➔"/>
            </a:pPr>
            <a:r>
              <a:rPr b="1" i="0" lang="en-US" sz="5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npm start</a:t>
            </a:r>
            <a:endParaRPr b="1" i="0" sz="5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ejecuta el inicio del servidor virtual hasta que  se observe en pantalla la siguiente información:</a:t>
            </a:r>
            <a:endParaRPr b="1" i="0" sz="5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g13ca54c8785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375" y="3323900"/>
            <a:ext cx="10576826" cy="32061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9" name="Google Shape;109;g13ca54c8785_0_52"/>
          <p:cNvSpPr txBox="1"/>
          <p:nvPr/>
        </p:nvSpPr>
        <p:spPr>
          <a:xfrm>
            <a:off x="5918975" y="4528475"/>
            <a:ext cx="4680000" cy="6771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Copiamos la URL: </a:t>
            </a:r>
            <a:r>
              <a:rPr b="0" i="0" lang="en-US" sz="1600" u="sng" cap="none" strike="noStrike">
                <a:solidFill>
                  <a:srgbClr val="0000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http://192.168.100.48:3000</a:t>
            </a:r>
            <a:r>
              <a:rPr b="0" i="0" lang="en-US" sz="1600" u="none" cap="none" strike="noStrike">
                <a:solidFill>
                  <a:srgbClr val="0000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 el navegador y veremos el proyecto en ejecución.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ca54c8785_0_60"/>
          <p:cNvSpPr txBox="1"/>
          <p:nvPr>
            <p:ph type="title"/>
          </p:nvPr>
        </p:nvSpPr>
        <p:spPr>
          <a:xfrm>
            <a:off x="2380650" y="250125"/>
            <a:ext cx="73113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/>
              <a:t>Observando los Archivos</a:t>
            </a:r>
            <a:endParaRPr/>
          </a:p>
        </p:txBody>
      </p:sp>
      <p:sp>
        <p:nvSpPr>
          <p:cNvPr id="116" name="Google Shape;116;g13ca54c8785_0_60"/>
          <p:cNvSpPr txBox="1"/>
          <p:nvPr/>
        </p:nvSpPr>
        <p:spPr>
          <a:xfrm>
            <a:off x="2049150" y="985725"/>
            <a:ext cx="8093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 ir al navegador ya podemos ver la plantilla default que se crea al crear un proyecto.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el archivo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index.js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el directorio src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(src/index.js)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observa el renderizado de la página.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ReactDOM.render()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g13ca54c8785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8975" y="2063325"/>
            <a:ext cx="9114051" cy="44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s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